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86" r:id="rId8"/>
    <p:sldId id="263" r:id="rId9"/>
    <p:sldId id="264" r:id="rId10"/>
    <p:sldId id="289" r:id="rId11"/>
    <p:sldId id="290" r:id="rId12"/>
    <p:sldId id="291" r:id="rId13"/>
    <p:sldId id="265" r:id="rId14"/>
    <p:sldId id="266" r:id="rId15"/>
    <p:sldId id="28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8" r:id="rId31"/>
    <p:sldId id="283" r:id="rId32"/>
    <p:sldId id="284" r:id="rId33"/>
    <p:sldId id="285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54A9-F758-E649-B840-55F97DD718A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0FAF1-4A8C-8148-A8A7-01C19AC1B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B3A7943-168A-7840-A539-F7961F6CA84C}" type="slidenum">
              <a:rPr lang="en-US" smtClean="0"/>
              <a:pPr eaLnBrk="1" hangingPunct="1">
                <a:defRPr/>
              </a:pPr>
              <a:t>2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sr-Cyrl-CS">
                <a:cs typeface="+mn-cs"/>
              </a:rPr>
              <a:t>Ју </a:t>
            </a: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69C3F21-5875-1344-B458-96CBC84AEC92}" type="slidenum">
              <a:rPr lang="en-US" smtClean="0"/>
              <a:pPr eaLnBrk="1" hangingPunct="1">
                <a:defRPr/>
              </a:pPr>
              <a:t>18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910D7E-6223-1B42-87BC-50F89C3E1BD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3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3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0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0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7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6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0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9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F0401-5423-F149-8DBD-15A631B37AC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68CCC-4B11-8741-8287-283F1324D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4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772400" cy="1546225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4000" dirty="0" smtClean="0">
                <a:latin typeface="Arial" charset="0"/>
                <a:cs typeface="+mj-cs"/>
              </a:rPr>
              <a:t>Нужно наслеђивање</a:t>
            </a:r>
            <a:r>
              <a:rPr lang="sr-Cyrl-CS" sz="4000" dirty="0">
                <a:latin typeface="Arial" charset="0"/>
                <a:cs typeface="+mj-cs"/>
              </a:rPr>
              <a:t/>
            </a:r>
            <a:br>
              <a:rPr lang="sr-Cyrl-CS" sz="4000" dirty="0">
                <a:latin typeface="Arial" charset="0"/>
                <a:cs typeface="+mj-cs"/>
              </a:rPr>
            </a:br>
            <a:endParaRPr lang="en-US" sz="4000" dirty="0">
              <a:latin typeface="Ari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0025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П</a:t>
            </a:r>
            <a:r>
              <a:rPr lang="sr-Cyrl-CS" dirty="0" smtClean="0"/>
              <a:t>ример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 smtClean="0"/>
              <a:t>Иза оставиоца су остали супруга, малолетно дете, отац, мајка и брат. Колика је величина </a:t>
            </a:r>
            <a:r>
              <a:rPr lang="sr-Cyrl-CS" dirty="0"/>
              <a:t>њихових нужних делова</a:t>
            </a:r>
            <a:r>
              <a:rPr lang="sr-Cyrl-CS" dirty="0" smtClean="0"/>
              <a:t>?</a:t>
            </a:r>
          </a:p>
          <a:p>
            <a:r>
              <a:rPr lang="en-US" dirty="0" err="1" smtClean="0"/>
              <a:t>Р</a:t>
            </a:r>
            <a:r>
              <a:rPr lang="sr-Cyrl-CS" dirty="0" smtClean="0"/>
              <a:t>ешење: Према принципу хијерархије, наследници ближег искључују из наслеђа наследнике даљег наследног реда. Отац, мајка и брат, немају право на нужни део у овом случају. Супруга и дете као законски наследници добили би по </a:t>
            </a:r>
            <a:r>
              <a:rPr lang="en-US" dirty="0" smtClean="0"/>
              <a:t>½</a:t>
            </a:r>
            <a:r>
              <a:rPr lang="sr-Cyrl-CS" dirty="0" smtClean="0"/>
              <a:t> заоставштине, па је њихова величина наследног дела 1/2 од законског, што значи да је величина нужног дела супруге </a:t>
            </a:r>
            <a:r>
              <a:rPr lang="en-US" dirty="0" smtClean="0"/>
              <a:t>¼</a:t>
            </a:r>
            <a:r>
              <a:rPr lang="sr-Cyrl-CS" dirty="0" smtClean="0"/>
              <a:t>, а исто толико и детета.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02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27"/>
            <a:ext cx="8229600" cy="1143000"/>
          </a:xfrm>
        </p:spPr>
        <p:txBody>
          <a:bodyPr/>
          <a:lstStyle/>
          <a:p>
            <a:r>
              <a:rPr lang="en-US" dirty="0" err="1" smtClean="0"/>
              <a:t>П</a:t>
            </a:r>
            <a:r>
              <a:rPr lang="sr-Cyrl-CS" dirty="0" smtClean="0"/>
              <a:t>ример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335"/>
            <a:ext cx="8229600" cy="5551869"/>
          </a:xfrm>
        </p:spPr>
        <p:txBody>
          <a:bodyPr>
            <a:normAutofit fontScale="62500" lnSpcReduction="20000"/>
          </a:bodyPr>
          <a:lstStyle/>
          <a:p>
            <a:r>
              <a:rPr lang="sr-Cyrl-CS" dirty="0"/>
              <a:t>Иза оставиоца су остали </a:t>
            </a:r>
            <a:r>
              <a:rPr lang="sr-Cyrl-CS" dirty="0" smtClean="0"/>
              <a:t>супруга, два унука од раније преминулог детета, усвојеник из потпуног усвојења, један унук од усвојеника из непотпуног усвојења и отац.</a:t>
            </a:r>
            <a:r>
              <a:rPr lang="sr-Cyrl-CS" dirty="0"/>
              <a:t> Колика је величина њихових нужних делова</a:t>
            </a:r>
            <a:r>
              <a:rPr lang="sr-Cyrl-CS" dirty="0" smtClean="0"/>
              <a:t>?</a:t>
            </a:r>
          </a:p>
          <a:p>
            <a:r>
              <a:rPr lang="sr-Cyrl-CS" b="1" dirty="0" smtClean="0"/>
              <a:t>Решење</a:t>
            </a:r>
            <a:r>
              <a:rPr lang="sr-Cyrl-CS" dirty="0" smtClean="0"/>
              <a:t>: </a:t>
            </a:r>
            <a:r>
              <a:rPr lang="sr-Cyrl-CS" u="sng" dirty="0" smtClean="0"/>
              <a:t>Отац оставиоца </a:t>
            </a:r>
            <a:r>
              <a:rPr lang="sr-Cyrl-CS" dirty="0" smtClean="0"/>
              <a:t>нема право на нужни део, по принципу хијерархије. Супруга и троје првостепених потомака деле заоставштину на једнаке делове, па по правилима законског наслеђивања сви добијају по </a:t>
            </a:r>
            <a:r>
              <a:rPr lang="en-US" dirty="0" smtClean="0"/>
              <a:t>¼</a:t>
            </a:r>
            <a:r>
              <a:rPr lang="sr-Cyrl-CS" dirty="0" smtClean="0"/>
              <a:t> заоставштине.</a:t>
            </a:r>
          </a:p>
          <a:p>
            <a:r>
              <a:rPr lang="sr-Cyrl-CS" dirty="0" smtClean="0"/>
              <a:t>Преминуло дете је иза себе оставило двоје деце (унуци оставиоца) који се на наслеђе позивају по праву представљања. Они његову </a:t>
            </a:r>
            <a:r>
              <a:rPr lang="en-US" dirty="0" smtClean="0"/>
              <a:t>¼</a:t>
            </a:r>
            <a:r>
              <a:rPr lang="sr-Cyrl-CS" dirty="0" smtClean="0"/>
              <a:t> деле на два (има их двоје) па је њихов законски наследни део 1/8. Величина нужног дела </a:t>
            </a:r>
            <a:r>
              <a:rPr lang="sr-Cyrl-CS" u="sng" dirty="0" smtClean="0"/>
              <a:t>унука</a:t>
            </a:r>
            <a:r>
              <a:rPr lang="sr-Cyrl-CS" dirty="0" smtClean="0"/>
              <a:t> је </a:t>
            </a:r>
            <a:r>
              <a:rPr lang="en-US" dirty="0" smtClean="0"/>
              <a:t>½</a:t>
            </a:r>
            <a:r>
              <a:rPr lang="sr-Cyrl-CS" dirty="0" smtClean="0"/>
              <a:t> од 1/8 , што је 1/16.</a:t>
            </a:r>
          </a:p>
          <a:p>
            <a:r>
              <a:rPr lang="sr-Cyrl-CS" dirty="0" smtClean="0"/>
              <a:t>Супругин законски наследни део је </a:t>
            </a:r>
            <a:r>
              <a:rPr lang="en-US" dirty="0" smtClean="0"/>
              <a:t>¼</a:t>
            </a:r>
            <a:r>
              <a:rPr lang="sr-Cyrl-CS" dirty="0" smtClean="0"/>
              <a:t>, па је </a:t>
            </a:r>
            <a:r>
              <a:rPr lang="en-US" dirty="0" smtClean="0"/>
              <a:t>½</a:t>
            </a:r>
            <a:r>
              <a:rPr lang="sr-Cyrl-CS" dirty="0" smtClean="0"/>
              <a:t> од тога 1/8, што је величина њеног нужног дела.</a:t>
            </a:r>
          </a:p>
          <a:p>
            <a:r>
              <a:rPr lang="sr-Cyrl-CS" dirty="0" smtClean="0"/>
              <a:t>Усвојеник из потпуног усвојења наслеђује </a:t>
            </a:r>
            <a:r>
              <a:rPr lang="en-US" dirty="0"/>
              <a:t>¼</a:t>
            </a:r>
            <a:r>
              <a:rPr lang="sr-Cyrl-CS" dirty="0"/>
              <a:t>, па је </a:t>
            </a:r>
            <a:r>
              <a:rPr lang="en-US" dirty="0"/>
              <a:t>½</a:t>
            </a:r>
            <a:r>
              <a:rPr lang="sr-Cyrl-CS" dirty="0"/>
              <a:t> од тога 1/8, што је величина </a:t>
            </a:r>
            <a:r>
              <a:rPr lang="sr-Cyrl-CS" dirty="0" smtClean="0"/>
              <a:t>његовог </a:t>
            </a:r>
            <a:r>
              <a:rPr lang="sr-Cyrl-CS" dirty="0"/>
              <a:t>нужног дела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Усвојеник </a:t>
            </a:r>
            <a:r>
              <a:rPr lang="sr-Cyrl-CS" dirty="0"/>
              <a:t>из </a:t>
            </a:r>
            <a:r>
              <a:rPr lang="sr-Cyrl-CS" dirty="0" smtClean="0"/>
              <a:t>непотпуног </a:t>
            </a:r>
            <a:r>
              <a:rPr lang="sr-Cyrl-CS" dirty="0"/>
              <a:t>усвојења наслеђује </a:t>
            </a:r>
            <a:r>
              <a:rPr lang="en-US" dirty="0"/>
              <a:t>¼</a:t>
            </a:r>
            <a:r>
              <a:rPr lang="sr-Cyrl-CS" dirty="0"/>
              <a:t>, </a:t>
            </a:r>
            <a:r>
              <a:rPr lang="sr-Cyrl-CS" dirty="0" smtClean="0"/>
              <a:t>пошто је преминуо, по праву представљања се на наслеђе појављује његово дете. Он добија тај део, а посто је сам не дели га ни са ким. Величина </a:t>
            </a:r>
            <a:r>
              <a:rPr lang="sr-Cyrl-CS" dirty="0"/>
              <a:t>његовог нужног </a:t>
            </a:r>
            <a:r>
              <a:rPr lang="sr-Cyrl-CS" dirty="0" smtClean="0"/>
              <a:t>дела је </a:t>
            </a:r>
            <a:r>
              <a:rPr lang="en-US" dirty="0" smtClean="0"/>
              <a:t>½</a:t>
            </a:r>
            <a:r>
              <a:rPr lang="sr-Cyrl-CS" dirty="0" smtClean="0"/>
              <a:t> од 1/4  </a:t>
            </a:r>
            <a:r>
              <a:rPr lang="sr-Cyrl-CS" dirty="0"/>
              <a:t>што </a:t>
            </a:r>
            <a:r>
              <a:rPr lang="sr-Cyrl-CS" dirty="0" smtClean="0"/>
              <a:t>је 1</a:t>
            </a:r>
            <a:r>
              <a:rPr lang="sr-Cyrl-CS" dirty="0"/>
              <a:t>/</a:t>
            </a:r>
            <a:r>
              <a:rPr lang="sr-Cyrl-CS" dirty="0" smtClean="0"/>
              <a:t>8.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124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58672"/>
            <a:ext cx="8229600" cy="1143000"/>
          </a:xfrm>
        </p:spPr>
        <p:txBody>
          <a:bodyPr/>
          <a:lstStyle/>
          <a:p>
            <a:r>
              <a:rPr lang="en-US" dirty="0" err="1" smtClean="0"/>
              <a:t>П</a:t>
            </a:r>
            <a:r>
              <a:rPr lang="sr-Cyrl-CS" dirty="0" smtClean="0"/>
              <a:t>ример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4328"/>
            <a:ext cx="8229600" cy="5832911"/>
          </a:xfrm>
        </p:spPr>
        <p:txBody>
          <a:bodyPr>
            <a:normAutofit fontScale="62500" lnSpcReduction="20000"/>
          </a:bodyPr>
          <a:lstStyle/>
          <a:p>
            <a:r>
              <a:rPr lang="sr-Cyrl-CS" dirty="0"/>
              <a:t>Иза оставиоца су остали супруга, </a:t>
            </a:r>
            <a:r>
              <a:rPr lang="sr-Cyrl-CS" dirty="0" smtClean="0"/>
              <a:t>отац, два рођена брата, рођена сестра која је преминула а иза себе има дете. </a:t>
            </a:r>
            <a:r>
              <a:rPr lang="sr-Cyrl-CS" dirty="0"/>
              <a:t>Колика је величина </a:t>
            </a:r>
            <a:r>
              <a:rPr lang="sr-Cyrl-CS" dirty="0" smtClean="0"/>
              <a:t>њихових нужних делова?</a:t>
            </a:r>
            <a:endParaRPr lang="sr-Cyrl-CS" dirty="0"/>
          </a:p>
          <a:p>
            <a:r>
              <a:rPr lang="sr-Cyrl-CS" dirty="0" smtClean="0"/>
              <a:t>Према правилима законског наслеђивања супруга у другом наследном реду добија </a:t>
            </a:r>
            <a:r>
              <a:rPr lang="en-US" dirty="0" smtClean="0"/>
              <a:t>½</a:t>
            </a:r>
            <a:r>
              <a:rPr lang="sr-Cyrl-CS" dirty="0" smtClean="0"/>
              <a:t> заоставштине, а родитељи по </a:t>
            </a:r>
            <a:r>
              <a:rPr lang="en-US" dirty="0" smtClean="0"/>
              <a:t>¼</a:t>
            </a:r>
            <a:r>
              <a:rPr lang="sr-Cyrl-CS" dirty="0"/>
              <a:t>;</a:t>
            </a:r>
            <a:r>
              <a:rPr lang="sr-Cyrl-CS" dirty="0" smtClean="0"/>
              <a:t> примењује се право представљања. Ипак, овде морате водити рачуна о кругу нужних наследника који је одређен по принципу </a:t>
            </a:r>
            <a:r>
              <a:rPr lang="de-AT" i="1" dirty="0" err="1">
                <a:latin typeface="Arial" charset="0"/>
              </a:rPr>
              <a:t>numerus</a:t>
            </a:r>
            <a:r>
              <a:rPr lang="de-AT" i="1" dirty="0">
                <a:latin typeface="Arial" charset="0"/>
              </a:rPr>
              <a:t> </a:t>
            </a:r>
            <a:r>
              <a:rPr lang="de-AT" i="1" dirty="0" smtClean="0">
                <a:latin typeface="Arial" charset="0"/>
              </a:rPr>
              <a:t>clausus</a:t>
            </a:r>
            <a:r>
              <a:rPr lang="sr-Cyrl-CS" i="1" dirty="0" smtClean="0">
                <a:latin typeface="Arial" charset="0"/>
              </a:rPr>
              <a:t>.</a:t>
            </a:r>
          </a:p>
          <a:p>
            <a:r>
              <a:rPr lang="sr-Cyrl-CS" dirty="0" smtClean="0">
                <a:latin typeface="Arial" charset="0"/>
              </a:rPr>
              <a:t>Супруга на име нужног дела има </a:t>
            </a:r>
            <a:r>
              <a:rPr lang="en-US" dirty="0" smtClean="0">
                <a:latin typeface="Arial" charset="0"/>
              </a:rPr>
              <a:t>½</a:t>
            </a:r>
            <a:r>
              <a:rPr lang="sr-Cyrl-CS" dirty="0" smtClean="0">
                <a:latin typeface="Arial" charset="0"/>
              </a:rPr>
              <a:t> од законског, што износи </a:t>
            </a:r>
            <a:r>
              <a:rPr lang="en-US" dirty="0" smtClean="0">
                <a:latin typeface="Arial" charset="0"/>
              </a:rPr>
              <a:t>¼</a:t>
            </a:r>
            <a:r>
              <a:rPr lang="sr-Cyrl-CS" dirty="0" smtClean="0">
                <a:latin typeface="Arial" charset="0"/>
              </a:rPr>
              <a:t>.</a:t>
            </a:r>
          </a:p>
          <a:p>
            <a:r>
              <a:rPr lang="sr-Cyrl-CS" dirty="0" smtClean="0">
                <a:latin typeface="Arial" charset="0"/>
              </a:rPr>
              <a:t>Отац на </a:t>
            </a:r>
            <a:r>
              <a:rPr lang="sr-Cyrl-CS" dirty="0">
                <a:latin typeface="Arial" charset="0"/>
              </a:rPr>
              <a:t>име нужног дела има </a:t>
            </a:r>
            <a:r>
              <a:rPr lang="sr-Cyrl-CS" dirty="0" smtClean="0">
                <a:latin typeface="Arial" charset="0"/>
              </a:rPr>
              <a:t>1/3 </a:t>
            </a:r>
            <a:r>
              <a:rPr lang="sr-Cyrl-CS" dirty="0">
                <a:latin typeface="Arial" charset="0"/>
              </a:rPr>
              <a:t>од законског, што износи </a:t>
            </a:r>
            <a:r>
              <a:rPr lang="sr-Cyrl-CS" dirty="0" smtClean="0">
                <a:latin typeface="Arial" charset="0"/>
              </a:rPr>
              <a:t>1/12.</a:t>
            </a:r>
          </a:p>
          <a:p>
            <a:r>
              <a:rPr lang="en-US" dirty="0" err="1" smtClean="0">
                <a:latin typeface="Arial" charset="0"/>
              </a:rPr>
              <a:t>М</a:t>
            </a:r>
            <a:r>
              <a:rPr lang="sr-Cyrl-CS" dirty="0" smtClean="0">
                <a:latin typeface="Arial" charset="0"/>
              </a:rPr>
              <a:t>ајчини репрезентанти су троје деце (два брата и сестра) који њену </a:t>
            </a:r>
            <a:r>
              <a:rPr lang="en-US" dirty="0" smtClean="0">
                <a:latin typeface="Arial" charset="0"/>
              </a:rPr>
              <a:t>¼</a:t>
            </a:r>
            <a:r>
              <a:rPr lang="sr-Cyrl-CS" dirty="0" smtClean="0">
                <a:latin typeface="Arial" charset="0"/>
              </a:rPr>
              <a:t> деле на три дела (има их троје), а то је 1/12. Величина нужног дела двојице браћа је 1/3 од 1/12, што је 1/36. Преминула сесрта оставиоца има дете, које се позива на наслеђе по праву предствљања и наслеђује мајчину 1/4, али братанци и сестричине нису нужни наследници оставиоца, па они, односно то дете у овом случају, неће имати право на нужни део.</a:t>
            </a:r>
          </a:p>
          <a:p>
            <a:r>
              <a:rPr lang="sr-Cyrl-CS" dirty="0" smtClean="0">
                <a:latin typeface="Arial" charset="0"/>
              </a:rPr>
              <a:t>У пракси морате водити рачуна о томе да браћа и сестре могу бити нужни наследници </a:t>
            </a:r>
            <a:r>
              <a:rPr lang="sr-Cyrl-CS" u="sng" dirty="0" smtClean="0">
                <a:latin typeface="Arial" charset="0"/>
              </a:rPr>
              <a:t>само ако су трајно неспособни за рад и немају нужних средстава за живот</a:t>
            </a:r>
            <a:r>
              <a:rPr lang="sr-Cyrl-CS" dirty="0" smtClean="0">
                <a:latin typeface="Arial" charset="0"/>
              </a:rPr>
              <a:t>. Ови услови се цене према сваком лицу понаособ.</a:t>
            </a:r>
            <a:endParaRPr lang="sr-Cyrl-CS" dirty="0"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35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Израчунавање обрачунске вредности заоставштине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sr-Cyrl-CS" dirty="0">
                <a:latin typeface="Arial" charset="0"/>
                <a:cs typeface="+mn-cs"/>
              </a:rPr>
              <a:t>Опасност од изигравања права нужних наследника – </a:t>
            </a:r>
            <a:r>
              <a:rPr lang="sr-Cyrl-CS" dirty="0" smtClean="0">
                <a:latin typeface="Arial" charset="0"/>
                <a:cs typeface="+mn-cs"/>
              </a:rPr>
              <a:t>да би се то спречило као основица за утврђивање вредности нужног дела узима се не утврђивање нето </a:t>
            </a:r>
            <a:r>
              <a:rPr lang="sr-Cyrl-CS" dirty="0">
                <a:latin typeface="Arial" charset="0"/>
                <a:cs typeface="+mn-cs"/>
              </a:rPr>
              <a:t>вредности </a:t>
            </a:r>
            <a:r>
              <a:rPr lang="sr-Cyrl-CS" dirty="0" smtClean="0">
                <a:latin typeface="Arial" charset="0"/>
                <a:cs typeface="+mn-cs"/>
              </a:rPr>
              <a:t>заоставштине, него </a:t>
            </a:r>
            <a:r>
              <a:rPr lang="sr-Cyrl-CS" dirty="0" smtClean="0">
                <a:latin typeface="Arial" charset="0"/>
              </a:rPr>
              <a:t>обрачунске вредности </a:t>
            </a:r>
            <a:r>
              <a:rPr lang="sr-Cyrl-CS" dirty="0">
                <a:latin typeface="Arial" charset="0"/>
              </a:rPr>
              <a:t>заоставштине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b="1" dirty="0">
                <a:latin typeface="Arial" charset="0"/>
                <a:cs typeface="+mn-cs"/>
              </a:rPr>
              <a:t>Обрачунска вредност заоставштине</a:t>
            </a:r>
            <a:r>
              <a:rPr lang="sr-Cyrl-CS" dirty="0">
                <a:latin typeface="Arial" charset="0"/>
                <a:cs typeface="+mn-cs"/>
              </a:rPr>
              <a:t> - основица израчунавања нужног </a:t>
            </a:r>
            <a:r>
              <a:rPr lang="sr-Cyrl-CS" dirty="0" smtClean="0">
                <a:latin typeface="Arial" charset="0"/>
                <a:cs typeface="+mn-cs"/>
              </a:rPr>
              <a:t>дела. Она се утврђује на следећи начин: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dirty="0" smtClean="0">
                <a:latin typeface="Arial" charset="0"/>
              </a:rPr>
              <a:t>1. </a:t>
            </a:r>
            <a:r>
              <a:rPr lang="ru-RU" dirty="0" smtClean="0">
                <a:latin typeface="Arial" charset="0"/>
              </a:rPr>
              <a:t>И</a:t>
            </a:r>
            <a:r>
              <a:rPr lang="sr-Cyrl-CS" dirty="0" smtClean="0">
                <a:latin typeface="Arial" charset="0"/>
              </a:rPr>
              <a:t>зрачунава се </a:t>
            </a:r>
            <a:r>
              <a:rPr lang="sr-Cyrl-CS" dirty="0">
                <a:latin typeface="Arial" charset="0"/>
              </a:rPr>
              <a:t>в</a:t>
            </a:r>
            <a:r>
              <a:rPr lang="sr-Cyrl-CS" dirty="0" smtClean="0">
                <a:latin typeface="Arial" charset="0"/>
                <a:cs typeface="+mn-cs"/>
              </a:rPr>
              <a:t>редност </a:t>
            </a:r>
            <a:r>
              <a:rPr lang="sr-Cyrl-CS" dirty="0">
                <a:latin typeface="Arial" charset="0"/>
                <a:cs typeface="+mn-cs"/>
              </a:rPr>
              <a:t>свих </a:t>
            </a:r>
            <a:r>
              <a:rPr lang="sr-Cyrl-CS" dirty="0" smtClean="0">
                <a:latin typeface="Arial" charset="0"/>
                <a:cs typeface="+mn-cs"/>
              </a:rPr>
              <a:t>права </a:t>
            </a:r>
            <a:r>
              <a:rPr lang="sr-Cyrl-CS" dirty="0">
                <a:latin typeface="Arial" charset="0"/>
                <a:cs typeface="+mn-cs"/>
              </a:rPr>
              <a:t>која </a:t>
            </a:r>
            <a:r>
              <a:rPr lang="sr-Cyrl-CS" dirty="0" smtClean="0">
                <a:latin typeface="Arial" charset="0"/>
                <a:cs typeface="+mn-cs"/>
              </a:rPr>
              <a:t>улазе у састав заоставшитне (актива), осим ненаплативих потраживања (врши се њихов попис и процена)</a:t>
            </a: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356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895" y="441158"/>
            <a:ext cx="8930105" cy="6149474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2. </a:t>
            </a:r>
            <a:r>
              <a:rPr lang="sr-Cyrl-CS" sz="2800" dirty="0" smtClean="0">
                <a:latin typeface="Arial" charset="0"/>
              </a:rPr>
              <a:t>О</a:t>
            </a:r>
            <a:r>
              <a:rPr lang="sr-Cyrl-CS" sz="2800" dirty="0" smtClean="0">
                <a:latin typeface="Arial" charset="0"/>
                <a:cs typeface="+mn-cs"/>
              </a:rPr>
              <a:t>ва вредност се умањује </a:t>
            </a:r>
            <a:r>
              <a:rPr lang="sr-Cyrl-CS" sz="2800" dirty="0">
                <a:latin typeface="Arial" charset="0"/>
                <a:cs typeface="+mn-cs"/>
              </a:rPr>
              <a:t>за износ дугова, трошкова пописа и процене заоставштине и сахране </a:t>
            </a:r>
            <a:r>
              <a:rPr lang="sr-Cyrl-CS" sz="2800" dirty="0" smtClean="0">
                <a:latin typeface="Arial" charset="0"/>
                <a:cs typeface="+mn-cs"/>
              </a:rPr>
              <a:t>оставиоца (пасива)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3. </a:t>
            </a:r>
            <a:r>
              <a:rPr lang="en-US" sz="2800" dirty="0" err="1" smtClean="0">
                <a:latin typeface="Arial" charset="0"/>
                <a:cs typeface="+mn-cs"/>
              </a:rPr>
              <a:t>Т</a:t>
            </a:r>
            <a:r>
              <a:rPr lang="sr-Cyrl-CS" sz="2800" dirty="0" smtClean="0">
                <a:latin typeface="Arial" charset="0"/>
                <a:cs typeface="+mn-cs"/>
              </a:rPr>
              <a:t>ако добијен износ представља </a:t>
            </a:r>
            <a:r>
              <a:rPr lang="sr-Cyrl-CS" sz="2800" dirty="0">
                <a:latin typeface="Arial" charset="0"/>
              </a:rPr>
              <a:t>н</a:t>
            </a:r>
            <a:r>
              <a:rPr lang="sr-Cyrl-CS" sz="2800" dirty="0" smtClean="0">
                <a:latin typeface="Arial" charset="0"/>
                <a:cs typeface="+mn-cs"/>
              </a:rPr>
              <a:t>ето вредност заоставштине (актива </a:t>
            </a:r>
            <a:r>
              <a:rPr lang="en-US" sz="2800" dirty="0" smtClean="0">
                <a:latin typeface="Arial" charset="0"/>
                <a:cs typeface="+mn-cs"/>
              </a:rPr>
              <a:t>–</a:t>
            </a:r>
            <a:r>
              <a:rPr lang="sr-Cyrl-CS" sz="2800" dirty="0" smtClean="0">
                <a:latin typeface="Arial" charset="0"/>
                <a:cs typeface="+mn-cs"/>
              </a:rPr>
              <a:t>пасива=нето)</a:t>
            </a:r>
            <a:endParaRPr lang="sr-Cyrl-CS" sz="2800" dirty="0">
              <a:latin typeface="Arial" charset="0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4. Овом </a:t>
            </a:r>
            <a:r>
              <a:rPr lang="sr-Cyrl-CS" sz="2800" dirty="0">
                <a:latin typeface="Arial" charset="0"/>
                <a:cs typeface="+mn-cs"/>
              </a:rPr>
              <a:t>износу се </a:t>
            </a:r>
            <a:r>
              <a:rPr lang="sr-Cyrl-CS" sz="2800" b="1" dirty="0">
                <a:latin typeface="Arial" charset="0"/>
                <a:cs typeface="+mn-cs"/>
              </a:rPr>
              <a:t>додаје </a:t>
            </a:r>
            <a:r>
              <a:rPr lang="sr-Cyrl-CS" sz="2800" dirty="0">
                <a:latin typeface="Arial" charset="0"/>
                <a:cs typeface="+mn-cs"/>
              </a:rPr>
              <a:t>вредност </a:t>
            </a:r>
            <a:r>
              <a:rPr lang="sr-Cyrl-CS" sz="2800" dirty="0" smtClean="0">
                <a:latin typeface="Arial" charset="0"/>
                <a:cs typeface="+mn-cs"/>
              </a:rPr>
              <a:t>свих </a:t>
            </a:r>
            <a:r>
              <a:rPr lang="sr-Cyrl-CS" sz="2800" b="1" dirty="0">
                <a:latin typeface="Arial" charset="0"/>
                <a:cs typeface="+mn-cs"/>
              </a:rPr>
              <a:t>поклона</a:t>
            </a:r>
            <a:r>
              <a:rPr lang="sr-Cyrl-CS" sz="2800" dirty="0">
                <a:latin typeface="Arial" charset="0"/>
                <a:cs typeface="+mn-cs"/>
              </a:rPr>
              <a:t> које је оставилац чинио </a:t>
            </a:r>
            <a:r>
              <a:rPr lang="sr-Cyrl-CS" sz="2800" dirty="0" smtClean="0">
                <a:latin typeface="Arial" charset="0"/>
                <a:cs typeface="+mn-cs"/>
              </a:rPr>
              <a:t>за живота различитим </a:t>
            </a:r>
            <a:r>
              <a:rPr lang="sr-Cyrl-CS" sz="2800" dirty="0" smtClean="0">
                <a:latin typeface="Arial" charset="0"/>
                <a:cs typeface="+mn-cs"/>
              </a:rPr>
              <a:t>лицима, и то:</a:t>
            </a:r>
            <a:endParaRPr lang="sr-Cyrl-CS" sz="2800" dirty="0">
              <a:latin typeface="Arial" charset="0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- Законским </a:t>
            </a:r>
            <a:r>
              <a:rPr lang="sr-Cyrl-CS" sz="2800" dirty="0">
                <a:latin typeface="Arial" charset="0"/>
                <a:cs typeface="+mn-cs"/>
              </a:rPr>
              <a:t>наследницима, без обзира да ли у конкретном случају наслеђују, </a:t>
            </a:r>
            <a:r>
              <a:rPr lang="sr-Cyrl-CS" sz="2800" dirty="0" smtClean="0">
                <a:latin typeface="Arial" charset="0"/>
                <a:cs typeface="+mn-cs"/>
              </a:rPr>
              <a:t>ком наследном реду припадају, без </a:t>
            </a:r>
            <a:r>
              <a:rPr lang="sr-Cyrl-CS" sz="2800" dirty="0">
                <a:latin typeface="Arial" charset="0"/>
                <a:cs typeface="+mn-cs"/>
              </a:rPr>
              <a:t>обзира на време чињења </a:t>
            </a:r>
            <a:r>
              <a:rPr lang="sr-Cyrl-CS" sz="2800" dirty="0" smtClean="0">
                <a:latin typeface="Arial" charset="0"/>
                <a:cs typeface="+mn-cs"/>
              </a:rPr>
              <a:t>поклона и </a:t>
            </a:r>
            <a:r>
              <a:rPr lang="sr-Cyrl-CS" sz="2800" dirty="0">
                <a:latin typeface="Arial" charset="0"/>
                <a:cs typeface="+mn-cs"/>
              </a:rPr>
              <a:t>наређење оставиоца да се </a:t>
            </a:r>
            <a:r>
              <a:rPr lang="sr-Cyrl-CS" sz="2800" dirty="0" smtClean="0">
                <a:latin typeface="Arial" charset="0"/>
                <a:cs typeface="+mn-cs"/>
              </a:rPr>
              <a:t>поклони не </a:t>
            </a:r>
            <a:r>
              <a:rPr lang="sr-Cyrl-CS" sz="2800" dirty="0">
                <a:latin typeface="Arial" charset="0"/>
                <a:cs typeface="+mn-cs"/>
              </a:rPr>
              <a:t>урачунавају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Осталим </a:t>
            </a:r>
            <a:r>
              <a:rPr lang="sr-Cyrl-CS" sz="2800" dirty="0">
                <a:latin typeface="Arial" charset="0"/>
                <a:cs typeface="+mn-cs"/>
              </a:rPr>
              <a:t>лицима у последњој години </a:t>
            </a:r>
            <a:r>
              <a:rPr lang="sr-Cyrl-CS" sz="2800" dirty="0" smtClean="0">
                <a:latin typeface="Arial" charset="0"/>
                <a:cs typeface="+mn-cs"/>
              </a:rPr>
              <a:t>живота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r-Cyrl-CS" sz="2800" dirty="0" smtClean="0">
                <a:latin typeface="Arial" charset="0"/>
              </a:rPr>
              <a:t>5. Тај </a:t>
            </a:r>
            <a:r>
              <a:rPr lang="sr-Cyrl-CS" sz="2800" b="1" u="sng" dirty="0" smtClean="0">
                <a:latin typeface="Arial" charset="0"/>
              </a:rPr>
              <a:t>збир</a:t>
            </a:r>
            <a:r>
              <a:rPr lang="sr-Cyrl-CS" sz="2800" u="sng" dirty="0" smtClean="0">
                <a:latin typeface="Arial" charset="0"/>
              </a:rPr>
              <a:t> представља обрачунску вредност заоставштине</a:t>
            </a:r>
            <a:endParaRPr lang="sr-Cyrl-CS" sz="2800" u="sng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sr-Cyrl-CS" sz="2800" dirty="0" smtClean="0">
              <a:latin typeface="Arial" charset="0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dirty="0" err="1" smtClean="0">
                <a:latin typeface="Arial" charset="0"/>
                <a:cs typeface="+mn-cs"/>
              </a:rPr>
              <a:t>П</a:t>
            </a:r>
            <a:r>
              <a:rPr lang="sr-Cyrl-CS" sz="2800" dirty="0" smtClean="0">
                <a:latin typeface="Arial" charset="0"/>
                <a:cs typeface="+mn-cs"/>
              </a:rPr>
              <a:t>итање када је поклон је </a:t>
            </a:r>
            <a:r>
              <a:rPr lang="sr-Cyrl-CS" sz="2800" b="1" dirty="0" smtClean="0">
                <a:latin typeface="Arial" charset="0"/>
                <a:cs typeface="+mn-cs"/>
              </a:rPr>
              <a:t>учињен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 smtClean="0">
                <a:latin typeface="Arial" charset="0"/>
              </a:rPr>
              <a:t>процењује се према томе када је</a:t>
            </a:r>
            <a:r>
              <a:rPr lang="sr-Cyrl-CS" sz="2800" dirty="0" smtClean="0">
                <a:latin typeface="Arial" charset="0"/>
                <a:cs typeface="+mn-cs"/>
              </a:rPr>
              <a:t> поклонопримац стекао својину на поклоњеној ствари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4650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45259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sr-Cyrl-CS" dirty="0" smtClean="0">
                <a:latin typeface="Arial" charset="0"/>
                <a:cs typeface="+mn-cs"/>
              </a:rPr>
              <a:t> Поклоном се сматра свако оставиочево располагање без накнаде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одрицање од права, опроштај дуга...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dirty="0">
                <a:latin typeface="Arial" charset="0"/>
                <a:cs typeface="+mn-cs"/>
              </a:rPr>
              <a:t>Како се утврђује вредност поклона?</a:t>
            </a:r>
          </a:p>
          <a:p>
            <a:pPr eaLnBrk="1" hangingPunct="1">
              <a:buFontTx/>
              <a:buChar char="-"/>
              <a:defRPr/>
            </a:pPr>
            <a:r>
              <a:rPr lang="sr-Cyrl-CS" dirty="0">
                <a:latin typeface="Arial" charset="0"/>
                <a:cs typeface="+mn-cs"/>
              </a:rPr>
              <a:t>У ком моменту се врши утврђивање вредности </a:t>
            </a:r>
            <a:r>
              <a:rPr lang="sr-Cyrl-CS" dirty="0" smtClean="0">
                <a:latin typeface="Arial" charset="0"/>
                <a:cs typeface="+mn-cs"/>
              </a:rPr>
              <a:t>поклона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према ценама у тренутку израчунавања обрачунске вредности заоставштине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sr-Cyrl-CS" dirty="0">
                <a:latin typeface="Arial" charset="0"/>
                <a:cs typeface="+mn-cs"/>
              </a:rPr>
              <a:t>Према каквом стању поклоњене </a:t>
            </a:r>
            <a:r>
              <a:rPr lang="sr-Cyrl-CS" dirty="0" smtClean="0">
                <a:latin typeface="Arial" charset="0"/>
                <a:cs typeface="+mn-cs"/>
              </a:rPr>
              <a:t>ствари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према стању ствари у време чињења поклона</a:t>
            </a:r>
            <a:endParaRPr lang="sr-Cyrl-C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596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>
                <a:latin typeface="Arial" charset="0"/>
                <a:cs typeface="+mj-cs"/>
              </a:rPr>
              <a:t>Који поклони се неће урачунавати:</a:t>
            </a:r>
            <a:endParaRPr lang="en-US" sz="4000">
              <a:latin typeface="Arial" charset="0"/>
              <a:cs typeface="+mj-cs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68475"/>
            <a:ext cx="8229600" cy="5089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dirty="0" smtClean="0">
                <a:latin typeface="Arial" charset="0"/>
              </a:rPr>
              <a:t>Дати з</a:t>
            </a:r>
            <a:r>
              <a:rPr lang="sr-Cyrl-CS" dirty="0" smtClean="0">
                <a:latin typeface="Arial" charset="0"/>
                <a:cs typeface="+mn-cs"/>
              </a:rPr>
              <a:t>а </a:t>
            </a:r>
            <a:r>
              <a:rPr lang="sr-Cyrl-CS" dirty="0">
                <a:latin typeface="Arial" charset="0"/>
                <a:cs typeface="+mn-cs"/>
              </a:rPr>
              <a:t>постизање </a:t>
            </a:r>
            <a:r>
              <a:rPr lang="sr-Cyrl-CS" dirty="0" smtClean="0">
                <a:latin typeface="Arial" charset="0"/>
                <a:cs typeface="+mn-cs"/>
              </a:rPr>
              <a:t>општекорисне </a:t>
            </a:r>
            <a:r>
              <a:rPr lang="sr-Cyrl-CS" dirty="0">
                <a:latin typeface="Arial" charset="0"/>
                <a:cs typeface="+mn-cs"/>
              </a:rPr>
              <a:t>сврхе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dirty="0" smtClean="0">
                <a:latin typeface="Arial" charset="0"/>
                <a:cs typeface="+mn-cs"/>
              </a:rPr>
              <a:t>Имовина обухваћена уговором </a:t>
            </a:r>
            <a:r>
              <a:rPr lang="sr-Cyrl-CS" dirty="0">
                <a:latin typeface="Arial" charset="0"/>
                <a:cs typeface="+mn-cs"/>
              </a:rPr>
              <a:t>о уступању и расподели имовине за </a:t>
            </a:r>
            <a:r>
              <a:rPr lang="sr-Cyrl-CS" dirty="0" smtClean="0">
                <a:latin typeface="Arial" charset="0"/>
                <a:cs typeface="+mn-cs"/>
              </a:rPr>
              <a:t>живота 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dirty="0">
                <a:latin typeface="Arial" charset="0"/>
                <a:cs typeface="+mn-cs"/>
              </a:rPr>
              <a:t>Мањи уобичајени </a:t>
            </a:r>
            <a:r>
              <a:rPr lang="sr-Cyrl-CS" dirty="0" smtClean="0">
                <a:latin typeface="Arial" charset="0"/>
                <a:cs typeface="+mn-cs"/>
              </a:rPr>
              <a:t>поклони 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dirty="0">
                <a:latin typeface="Arial" charset="0"/>
                <a:cs typeface="+mn-cs"/>
              </a:rPr>
              <a:t>Трошкови издржавања и </a:t>
            </a:r>
            <a:r>
              <a:rPr lang="sr-Cyrl-CS" dirty="0" smtClean="0">
                <a:latin typeface="Arial" charset="0"/>
                <a:cs typeface="+mn-cs"/>
              </a:rPr>
              <a:t>обавезног школовања неког лица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err="1" smtClean="0">
                <a:latin typeface="Arial" charset="0"/>
                <a:cs typeface="+mn-cs"/>
              </a:rPr>
              <a:t>П</a:t>
            </a:r>
            <a:r>
              <a:rPr lang="sr-Cyrl-CS" dirty="0" smtClean="0">
                <a:latin typeface="Arial" charset="0"/>
                <a:cs typeface="+mn-cs"/>
              </a:rPr>
              <a:t>лодови и користи од поклоњене ствари</a:t>
            </a: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824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842"/>
            <a:ext cx="8229600" cy="94974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Правна природа права на нужни део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sr-Cyrl-CS" dirty="0">
                <a:latin typeface="Arial" charset="0"/>
                <a:cs typeface="+mn-cs"/>
              </a:rPr>
              <a:t>Општеприхваћено </a:t>
            </a:r>
            <a:r>
              <a:rPr lang="en-US" dirty="0">
                <a:latin typeface="Arial" charset="0"/>
                <a:cs typeface="+mn-cs"/>
              </a:rPr>
              <a:t>je </a:t>
            </a:r>
            <a:r>
              <a:rPr lang="sr-Cyrl-CS" dirty="0">
                <a:latin typeface="Arial" charset="0"/>
                <a:cs typeface="+mn-cs"/>
              </a:rPr>
              <a:t>да одређивање правне природе права на нужни део </a:t>
            </a:r>
            <a:r>
              <a:rPr lang="sr-Cyrl-CS" b="1" dirty="0">
                <a:latin typeface="Arial" charset="0"/>
                <a:cs typeface="+mn-cs"/>
              </a:rPr>
              <a:t>спада у домен слободе завештања</a:t>
            </a:r>
            <a:r>
              <a:rPr lang="sr-Cyrl-CS" dirty="0" smtClean="0">
                <a:latin typeface="Arial" charset="0"/>
                <a:cs typeface="+mn-cs"/>
              </a:rPr>
              <a:t>.</a:t>
            </a:r>
          </a:p>
          <a:p>
            <a:pPr eaLnBrk="1" hangingPunct="1">
              <a:buFontTx/>
              <a:buNone/>
              <a:defRPr/>
            </a:pPr>
            <a:r>
              <a:rPr lang="en-US" dirty="0" err="1" smtClean="0">
                <a:latin typeface="Arial" charset="0"/>
              </a:rPr>
              <a:t>П</a:t>
            </a:r>
            <a:r>
              <a:rPr lang="sr-Cyrl-CS" dirty="0" smtClean="0">
                <a:latin typeface="Arial" charset="0"/>
              </a:rPr>
              <a:t>итање законске претпоставке о правној природи права на нужни део се поставља тек уколико завешталац није одредио начин намирења нужних </a:t>
            </a:r>
            <a:r>
              <a:rPr lang="sr-Cyrl-CS" dirty="0" smtClean="0">
                <a:latin typeface="Arial" charset="0"/>
              </a:rPr>
              <a:t>наследника.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dirty="0">
                <a:latin typeface="Arial" charset="0"/>
                <a:cs typeface="+mn-cs"/>
              </a:rPr>
              <a:t>Нужни део као </a:t>
            </a:r>
            <a:r>
              <a:rPr lang="sr-Cyrl-CS" dirty="0" smtClean="0">
                <a:latin typeface="Arial" charset="0"/>
                <a:cs typeface="+mn-cs"/>
              </a:rPr>
              <a:t>наследно </a:t>
            </a:r>
            <a:r>
              <a:rPr lang="sr-Cyrl-CS" dirty="0">
                <a:latin typeface="Arial" charset="0"/>
                <a:cs typeface="+mn-cs"/>
              </a:rPr>
              <a:t>право</a:t>
            </a:r>
          </a:p>
          <a:p>
            <a:pPr eaLnBrk="1" hangingPunct="1">
              <a:defRPr/>
            </a:pPr>
            <a:r>
              <a:rPr lang="sr-Cyrl-CS" dirty="0">
                <a:latin typeface="Arial" charset="0"/>
                <a:cs typeface="+mn-cs"/>
              </a:rPr>
              <a:t>Нужни део као облигационо право</a:t>
            </a:r>
          </a:p>
          <a:p>
            <a:pPr marL="0" indent="0" eaLnBrk="1" hangingPunct="1">
              <a:buFontTx/>
              <a:buNone/>
              <a:defRPr/>
            </a:pPr>
            <a:endParaRPr lang="sr-Cyrl-C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490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Нужни део као </a:t>
            </a:r>
            <a:r>
              <a:rPr lang="sr-Cyrl-CS" sz="4000" dirty="0" smtClean="0">
                <a:latin typeface="Arial" charset="0"/>
                <a:cs typeface="+mj-cs"/>
              </a:rPr>
              <a:t>наследно </a:t>
            </a:r>
            <a:r>
              <a:rPr lang="sr-Cyrl-CS" sz="4000" dirty="0">
                <a:latin typeface="Arial" charset="0"/>
                <a:cs typeface="+mj-cs"/>
              </a:rPr>
              <a:t>право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Потиче из римског права</a:t>
            </a: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Прихвата га Белгија, Француска, Луксембург, Италија, </a:t>
            </a:r>
            <a:r>
              <a:rPr lang="sr-Cyrl-CS" sz="2800" dirty="0" smtClean="0">
                <a:latin typeface="Arial" charset="0"/>
                <a:cs typeface="+mn-cs"/>
              </a:rPr>
              <a:t>Шпанија.</a:t>
            </a:r>
            <a:r>
              <a:rPr lang="sr-Cyrl-CS" sz="2800" dirty="0">
                <a:latin typeface="Arial" charset="0"/>
                <a:cs typeface="+mn-cs"/>
              </a:rPr>
              <a:t>.</a:t>
            </a:r>
            <a:r>
              <a:rPr lang="sr-Cyrl-CS" sz="2800" dirty="0" smtClean="0">
                <a:latin typeface="Arial" charset="0"/>
                <a:cs typeface="+mn-cs"/>
              </a:rPr>
              <a:t>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Нужни наследник </a:t>
            </a:r>
            <a:r>
              <a:rPr lang="sr-Cyrl-CS" sz="2800" b="1" u="sng" dirty="0" smtClean="0">
                <a:latin typeface="Arial" charset="0"/>
                <a:cs typeface="+mn-cs"/>
              </a:rPr>
              <a:t>има положај универзалног сукцесора. </a:t>
            </a:r>
            <a:r>
              <a:rPr lang="sr-Cyrl-CS" sz="2800" dirty="0" smtClean="0">
                <a:latin typeface="Arial" charset="0"/>
                <a:cs typeface="+mn-cs"/>
              </a:rPr>
              <a:t>Он </a:t>
            </a:r>
            <a:r>
              <a:rPr lang="en-US" sz="2800" dirty="0" err="1" smtClean="0">
                <a:latin typeface="Arial" charset="0"/>
                <a:cs typeface="+mn-cs"/>
              </a:rPr>
              <a:t>стиче</a:t>
            </a:r>
            <a:r>
              <a:rPr lang="en-US" sz="2800" dirty="0" smtClean="0">
                <a:latin typeface="Arial" charset="0"/>
                <a:cs typeface="+mn-cs"/>
              </a:rPr>
              <a:t> </a:t>
            </a:r>
            <a:r>
              <a:rPr lang="en-US" sz="2800" dirty="0" err="1">
                <a:latin typeface="Arial" charset="0"/>
                <a:cs typeface="+mn-cs"/>
              </a:rPr>
              <a:t>део</a:t>
            </a:r>
            <a:r>
              <a:rPr lang="sr-Cyrl-CS" sz="2800" dirty="0">
                <a:latin typeface="Arial" charset="0"/>
                <a:cs typeface="+mn-cs"/>
              </a:rPr>
              <a:t> заоставштине </a:t>
            </a:r>
            <a:r>
              <a:rPr lang="en-US" sz="2800" i="1" dirty="0">
                <a:latin typeface="Arial" charset="0"/>
                <a:cs typeface="+mn-cs"/>
              </a:rPr>
              <a:t>in </a:t>
            </a:r>
            <a:r>
              <a:rPr lang="en-US" sz="2800" i="1" dirty="0" err="1" smtClean="0">
                <a:latin typeface="Arial" charset="0"/>
                <a:cs typeface="+mn-cs"/>
              </a:rPr>
              <a:t>natura</a:t>
            </a:r>
            <a:r>
              <a:rPr lang="sr-Cyrl-CS" sz="2800" i="1" dirty="0" smtClean="0">
                <a:latin typeface="Arial" charset="0"/>
                <a:cs typeface="+mn-cs"/>
              </a:rPr>
              <a:t>,</a:t>
            </a:r>
            <a:r>
              <a:rPr lang="sr-Cyrl-CS" sz="2800" dirty="0" smtClean="0">
                <a:latin typeface="Arial" charset="0"/>
                <a:cs typeface="+mn-cs"/>
              </a:rPr>
              <a:t> предметно, у стварима и правима које чине заоставштину.</a:t>
            </a:r>
            <a:endParaRPr lang="sr-Cyrl-CS" sz="2800" i="1" dirty="0" smtClean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Он улази у наследничку заједницу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Нужни наследници деле се у наследне редове по истом принципу који важи код законског наслеђивања</a:t>
            </a:r>
          </a:p>
          <a:p>
            <a:pPr eaLnBrk="1" hangingPunct="1">
              <a:defRPr/>
            </a:pP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601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8931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Нужни наследник ће постати само оно лице које би у конкретном случају постало законски наследник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Мора испунити захтеве који се иначе траже за законске наследнике - да доживи моменат делације, да буде достојан, способан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За пријем или одбијање нужног дела важе правила о наследничкој изјави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Одговара за дугове оставиоца у сразмери са </a:t>
            </a:r>
            <a:r>
              <a:rPr lang="sr-Cyrl-CS" sz="2800" dirty="0" smtClean="0">
                <a:latin typeface="Arial" charset="0"/>
                <a:cs typeface="+mn-cs"/>
              </a:rPr>
              <a:t>величином нужног дела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Учествује у деоби </a:t>
            </a:r>
            <a:r>
              <a:rPr lang="sr-Cyrl-CS" sz="2800" dirty="0" smtClean="0">
                <a:latin typeface="Arial" charset="0"/>
                <a:cs typeface="+mn-cs"/>
              </a:rPr>
              <a:t>заоставштине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u="sng" dirty="0" smtClean="0">
                <a:latin typeface="Arial" charset="0"/>
                <a:cs typeface="+mn-cs"/>
              </a:rPr>
              <a:t>Ако је право на нужни део повређено долази до потпуне или делимичне редукције завештајних располагања, па и повраћаја поклона, у циљу његовог намирења</a:t>
            </a:r>
            <a:endParaRPr lang="en-US" sz="2800" u="sng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900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4674"/>
            <a:ext cx="8229600" cy="5304589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sz="2800" dirty="0" err="1" smtClean="0">
                <a:latin typeface="Arial" charset="0"/>
                <a:cs typeface="+mn-cs"/>
              </a:rPr>
              <a:t>Д</a:t>
            </a:r>
            <a:r>
              <a:rPr lang="sr-Cyrl-CS" sz="2800" dirty="0" smtClean="0">
                <a:latin typeface="Arial" charset="0"/>
                <a:cs typeface="+mn-cs"/>
              </a:rPr>
              <a:t>испозитивни карактер норми законског наслеђивања</a:t>
            </a:r>
          </a:p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Слобода тестирања је израз аутономије воље у наследном праву. </a:t>
            </a:r>
            <a:r>
              <a:rPr lang="en-US" sz="2800" dirty="0" err="1" smtClean="0">
                <a:latin typeface="Arial" charset="0"/>
                <a:cs typeface="+mn-cs"/>
              </a:rPr>
              <a:t>Г</a:t>
            </a:r>
            <a:r>
              <a:rPr lang="sr-Cyrl-CS" sz="2800" dirty="0" smtClean="0">
                <a:latin typeface="Arial" charset="0"/>
                <a:cs typeface="+mn-cs"/>
              </a:rPr>
              <a:t>де су њене границе и какву заштиту треба дати породици завештаоца?</a:t>
            </a:r>
            <a:endParaRPr lang="de-AT" sz="2800" dirty="0" smtClean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Једно </a:t>
            </a:r>
            <a:r>
              <a:rPr lang="sr-Cyrl-CS" sz="2800" dirty="0">
                <a:latin typeface="Arial" charset="0"/>
                <a:cs typeface="+mn-cs"/>
              </a:rPr>
              <a:t>од </a:t>
            </a:r>
            <a:r>
              <a:rPr lang="sr-Cyrl-CS" sz="2800" dirty="0" smtClean="0">
                <a:latin typeface="Arial" charset="0"/>
                <a:cs typeface="+mn-cs"/>
              </a:rPr>
              <a:t>најзначајнијих </a:t>
            </a:r>
            <a:r>
              <a:rPr lang="sr-Cyrl-CS" sz="2800" dirty="0">
                <a:latin typeface="Arial" charset="0"/>
                <a:cs typeface="+mn-cs"/>
              </a:rPr>
              <a:t>питања Наследног права је питање места, улоге и обима слободе завештања</a:t>
            </a:r>
            <a:r>
              <a:rPr lang="en-US" sz="2800" dirty="0">
                <a:latin typeface="Arial" charset="0"/>
                <a:cs typeface="+mn-cs"/>
              </a:rPr>
              <a:t>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Да ли дозволити неограничену слободу завештања или је ограничити?</a:t>
            </a: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Којим правним средствима? </a:t>
            </a: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У чију корист?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7255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>
                <a:latin typeface="Arial" charset="0"/>
                <a:cs typeface="+mj-cs"/>
              </a:rPr>
              <a:t>Нужни део као облигационо право</a:t>
            </a:r>
            <a:endParaRPr lang="en-US" sz="4000">
              <a:latin typeface="Arial" charset="0"/>
              <a:cs typeface="+mj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96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Постављен је у средњовековном пруском праву. Данас има примену у Аустрији и Немачкој.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Нужни наследник </a:t>
            </a:r>
            <a:r>
              <a:rPr lang="sr-Cyrl-CS" sz="2800" u="sng" dirty="0">
                <a:latin typeface="Arial" charset="0"/>
                <a:cs typeface="+mn-cs"/>
              </a:rPr>
              <a:t>нема право да захтева реални део </a:t>
            </a:r>
            <a:r>
              <a:rPr lang="sr-Cyrl-CS" sz="2800" u="sng" dirty="0" smtClean="0">
                <a:latin typeface="Arial" charset="0"/>
                <a:cs typeface="+mn-cs"/>
              </a:rPr>
              <a:t>заоставштине, део ствари и права, што је карактеристично за својство наследника</a:t>
            </a:r>
            <a:endParaRPr lang="sr-Cyrl-CS" sz="2800" u="sng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У тренутку смрти оставиоца он има право да захтева </a:t>
            </a:r>
            <a:r>
              <a:rPr lang="sr-Cyrl-CS" sz="2800" u="sng" dirty="0">
                <a:latin typeface="Arial" charset="0"/>
                <a:cs typeface="+mn-cs"/>
              </a:rPr>
              <a:t>исплату новчане против-вредности нужног дела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Он нема </a:t>
            </a:r>
            <a:r>
              <a:rPr lang="sr-Cyrl-CS" sz="2800" b="1" u="sng" dirty="0">
                <a:latin typeface="Arial" charset="0"/>
                <a:cs typeface="+mn-cs"/>
              </a:rPr>
              <a:t>правни положај </a:t>
            </a:r>
            <a:r>
              <a:rPr lang="sr-Cyrl-CS" sz="2800" dirty="0">
                <a:latin typeface="Arial" charset="0"/>
                <a:cs typeface="+mn-cs"/>
              </a:rPr>
              <a:t>наследника него </a:t>
            </a:r>
            <a:r>
              <a:rPr lang="sr-Cyrl-CS" sz="2800" b="1" u="sng" dirty="0">
                <a:latin typeface="Arial" charset="0"/>
                <a:cs typeface="+mn-cs"/>
              </a:rPr>
              <a:t>положај повериоца</a:t>
            </a:r>
            <a:r>
              <a:rPr lang="sr-Cyrl-CS" sz="2800" u="sng" dirty="0">
                <a:latin typeface="Arial" charset="0"/>
                <a:cs typeface="+mn-cs"/>
              </a:rPr>
              <a:t> </a:t>
            </a:r>
            <a:r>
              <a:rPr lang="sr-Cyrl-CS" sz="2800" dirty="0" smtClean="0">
                <a:latin typeface="Arial" charset="0"/>
                <a:cs typeface="+mn-cs"/>
              </a:rPr>
              <a:t>тестаментарних наследника, легатара </a:t>
            </a:r>
            <a:r>
              <a:rPr lang="sr-Cyrl-CS" sz="2800" dirty="0">
                <a:latin typeface="Arial" charset="0"/>
                <a:cs typeface="+mn-cs"/>
              </a:rPr>
              <a:t>и евентуално, одређених поклонопримаца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9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54526"/>
            <a:ext cx="8229600" cy="600242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400" dirty="0">
                <a:latin typeface="Arial" charset="0"/>
                <a:cs typeface="+mn-cs"/>
              </a:rPr>
              <a:t>Последице: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  <a:cs typeface="+mn-cs"/>
              </a:rPr>
              <a:t>Прављењем доследне разлике између </a:t>
            </a:r>
            <a:r>
              <a:rPr lang="sr-Cyrl-CS" sz="2400" dirty="0" smtClean="0">
                <a:latin typeface="Arial" charset="0"/>
                <a:cs typeface="+mn-cs"/>
              </a:rPr>
              <a:t>наследноправне </a:t>
            </a:r>
            <a:r>
              <a:rPr lang="sr-Cyrl-CS" sz="2400" dirty="0">
                <a:latin typeface="Arial" charset="0"/>
                <a:cs typeface="+mn-cs"/>
              </a:rPr>
              <a:t>и облигационоправне природе права на нужни део, настао би непремостив јаз између наследника по </a:t>
            </a:r>
            <a:r>
              <a:rPr lang="sr-Cyrl-CS" sz="2400" dirty="0" smtClean="0">
                <a:latin typeface="Arial" charset="0"/>
                <a:cs typeface="+mn-cs"/>
              </a:rPr>
              <a:t>основу </a:t>
            </a:r>
            <a:r>
              <a:rPr lang="sr-Cyrl-CS" sz="2400" dirty="0">
                <a:latin typeface="Arial" charset="0"/>
                <a:cs typeface="+mn-cs"/>
              </a:rPr>
              <a:t>закона и повериоца по </a:t>
            </a:r>
            <a:r>
              <a:rPr lang="sr-Cyrl-CS" sz="2400" dirty="0" smtClean="0">
                <a:latin typeface="Arial" charset="0"/>
                <a:cs typeface="+mn-cs"/>
              </a:rPr>
              <a:t>основу </a:t>
            </a:r>
            <a:r>
              <a:rPr lang="sr-Cyrl-CS" sz="2400" dirty="0">
                <a:latin typeface="Arial" charset="0"/>
                <a:cs typeface="+mn-cs"/>
              </a:rPr>
              <a:t>закона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  <a:cs typeface="+mn-cs"/>
              </a:rPr>
              <a:t>У државама где је прихваћен овај модел заступљени су основни наследноправни принципи – постојање наследника, достојност, </a:t>
            </a:r>
            <a:r>
              <a:rPr lang="sr-Cyrl-CS" sz="2400" dirty="0" smtClean="0">
                <a:latin typeface="Arial" charset="0"/>
                <a:cs typeface="+mn-cs"/>
              </a:rPr>
              <a:t>сврставање у наследне редове.</a:t>
            </a:r>
            <a:r>
              <a:rPr lang="sr-Cyrl-CS" sz="2400" dirty="0">
                <a:latin typeface="Arial" charset="0"/>
                <a:cs typeface="+mn-cs"/>
              </a:rPr>
              <a:t>..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  <a:cs typeface="+mn-cs"/>
              </a:rPr>
              <a:t>Завештање којим је прекомерно располагано не поништава </a:t>
            </a:r>
            <a:r>
              <a:rPr lang="sr-Cyrl-CS" sz="2400" dirty="0" smtClean="0">
                <a:latin typeface="Arial" charset="0"/>
                <a:cs typeface="+mn-cs"/>
              </a:rPr>
              <a:t>се (редукује)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</a:rPr>
              <a:t>Нужни наследник не одговара за дугове оставиоца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</a:rPr>
              <a:t>Не улази у наследничку </a:t>
            </a:r>
            <a:r>
              <a:rPr lang="sr-Cyrl-CS" sz="2400" dirty="0" smtClean="0">
                <a:latin typeface="Arial" charset="0"/>
              </a:rPr>
              <a:t>заједницу</a:t>
            </a:r>
            <a:endParaRPr lang="sr-Cyrl-CS" sz="24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>
                <a:latin typeface="Arial" charset="0"/>
                <a:cs typeface="+mn-cs"/>
              </a:rPr>
              <a:t>На остварење нужног дела примењују </a:t>
            </a:r>
            <a:r>
              <a:rPr lang="sr-Cyrl-CS" sz="2400" u="sng" dirty="0">
                <a:latin typeface="Arial" charset="0"/>
                <a:cs typeface="+mn-cs"/>
              </a:rPr>
              <a:t>се одредбе о тужби</a:t>
            </a:r>
            <a:endParaRPr lang="en-US" sz="2400" u="sng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8031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Правна природа права на нужни део у српском праву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5727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Историјат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 smtClean="0">
                <a:latin typeface="Arial" charset="0"/>
              </a:rPr>
              <a:t>Важи з</a:t>
            </a:r>
            <a:r>
              <a:rPr lang="sr-Cyrl-CS" sz="2800" dirty="0" smtClean="0">
                <a:latin typeface="Arial" charset="0"/>
                <a:cs typeface="+mn-cs"/>
              </a:rPr>
              <a:t>аконска </a:t>
            </a:r>
            <a:r>
              <a:rPr lang="sr-Cyrl-CS" sz="2800" dirty="0">
                <a:latin typeface="Arial" charset="0"/>
                <a:cs typeface="+mn-cs"/>
              </a:rPr>
              <a:t>претпоставка о облигационоправној природи права на нужни </a:t>
            </a:r>
            <a:r>
              <a:rPr lang="sr-Cyrl-CS" sz="2800" dirty="0" smtClean="0">
                <a:latin typeface="Arial" charset="0"/>
                <a:cs typeface="+mn-cs"/>
              </a:rPr>
              <a:t>део </a:t>
            </a:r>
            <a:r>
              <a:rPr lang="en-US" sz="2800" dirty="0" smtClean="0">
                <a:latin typeface="Arial" charset="0"/>
                <a:cs typeface="+mn-cs"/>
              </a:rPr>
              <a:t>–</a:t>
            </a:r>
            <a:r>
              <a:rPr lang="sr-Cyrl-CS" sz="2800" dirty="0" smtClean="0">
                <a:latin typeface="Arial" charset="0"/>
                <a:cs typeface="+mn-cs"/>
              </a:rPr>
              <a:t> ”Нужном наследнику припада новчана противвредност нужног дела” чл. 43 ст. 1 ЗОНа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latin typeface="Arial" charset="0"/>
              </a:rPr>
              <a:t>Н</a:t>
            </a:r>
            <a:r>
              <a:rPr lang="sr-Cyrl-CS" sz="2800" dirty="0" smtClean="0">
                <a:latin typeface="Arial" charset="0"/>
              </a:rPr>
              <a:t>ачин намирења нужног наследника и код нас спада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>
                <a:latin typeface="Arial" charset="0"/>
                <a:cs typeface="+mn-cs"/>
              </a:rPr>
              <a:t>у домен слободе </a:t>
            </a:r>
            <a:r>
              <a:rPr lang="sr-Cyrl-CS" sz="2800" dirty="0" smtClean="0">
                <a:latin typeface="Arial" charset="0"/>
                <a:cs typeface="+mn-cs"/>
              </a:rPr>
              <a:t>завештања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dirty="0" smtClean="0">
                <a:latin typeface="Arial" charset="0"/>
              </a:rPr>
              <a:t>(све што је напред речено за облигационоправну природу овог права, важи и овде)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800" b="1" dirty="0">
                <a:latin typeface="Arial" charset="0"/>
                <a:cs typeface="+mn-cs"/>
              </a:rPr>
              <a:t>Измена</a:t>
            </a:r>
            <a:r>
              <a:rPr lang="sr-Cyrl-CS" sz="2800" dirty="0">
                <a:latin typeface="Arial" charset="0"/>
                <a:cs typeface="+mn-cs"/>
              </a:rPr>
              <a:t> законске претпоставке </a:t>
            </a:r>
            <a:r>
              <a:rPr lang="sr-Cyrl-CS" sz="2800" b="1" dirty="0">
                <a:latin typeface="Arial" charset="0"/>
                <a:cs typeface="+mn-cs"/>
              </a:rPr>
              <a:t>судском одлуком: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- </a:t>
            </a:r>
            <a:r>
              <a:rPr lang="en-US" sz="2800" dirty="0" err="1" smtClean="0">
                <a:latin typeface="Arial" charset="0"/>
                <a:cs typeface="+mn-cs"/>
              </a:rPr>
              <a:t>В</a:t>
            </a:r>
            <a:r>
              <a:rPr lang="sr-Cyrl-CS" sz="2800" dirty="0" smtClean="0">
                <a:latin typeface="Arial" charset="0"/>
                <a:cs typeface="+mn-cs"/>
              </a:rPr>
              <a:t>реднује се карактер </a:t>
            </a:r>
            <a:r>
              <a:rPr lang="sr-Cyrl-CS" sz="2800" dirty="0">
                <a:latin typeface="Arial" charset="0"/>
                <a:cs typeface="+mn-cs"/>
              </a:rPr>
              <a:t>добара која чине заоставштину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- постојање и </a:t>
            </a:r>
            <a:r>
              <a:rPr lang="sr-Cyrl-CS" sz="2800" dirty="0" smtClean="0">
                <a:latin typeface="Arial" charset="0"/>
                <a:cs typeface="+mn-cs"/>
              </a:rPr>
              <a:t>дужина </a:t>
            </a:r>
            <a:r>
              <a:rPr lang="sr-Cyrl-CS" sz="2800" dirty="0">
                <a:latin typeface="Arial" charset="0"/>
                <a:cs typeface="+mn-cs"/>
              </a:rPr>
              <a:t>заједнице живота између оставиоца и нужног наследника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- личне и имовинске прилике нужног наследника, осталих наследника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230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 smtClean="0">
                <a:latin typeface="Arial" charset="0"/>
                <a:cs typeface="+mj-cs"/>
              </a:rPr>
              <a:t>Разбаштињење нужних наследника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Врста цивилне </a:t>
            </a:r>
            <a:r>
              <a:rPr lang="sr-Cyrl-CS" sz="2800" dirty="0" smtClean="0">
                <a:latin typeface="Arial" charset="0"/>
                <a:cs typeface="+mn-cs"/>
              </a:rPr>
              <a:t>казне </a:t>
            </a:r>
            <a:r>
              <a:rPr lang="en-US" sz="2800" dirty="0" smtClean="0">
                <a:latin typeface="Arial" charset="0"/>
                <a:cs typeface="+mn-cs"/>
              </a:rPr>
              <a:t>–</a:t>
            </a:r>
            <a:r>
              <a:rPr lang="sr-Cyrl-CS" sz="2800" dirty="0" smtClean="0">
                <a:latin typeface="Arial" charset="0"/>
                <a:cs typeface="+mn-cs"/>
              </a:rPr>
              <a:t> ускраћивање нужном наследнику права на нужни део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Може се наредити </a:t>
            </a:r>
            <a:r>
              <a:rPr lang="sr-Cyrl-CS" sz="2800" dirty="0" smtClean="0">
                <a:latin typeface="Arial" charset="0"/>
                <a:cs typeface="+mn-cs"/>
              </a:rPr>
              <a:t>завештањем</a:t>
            </a:r>
            <a:r>
              <a:rPr lang="de-AT" sz="2800" dirty="0" smtClean="0">
                <a:latin typeface="Arial" charset="0"/>
                <a:cs typeface="+mn-cs"/>
              </a:rPr>
              <a:t>,</a:t>
            </a:r>
            <a:r>
              <a:rPr lang="sr-Cyrl-CS" sz="2800" dirty="0" smtClean="0">
                <a:latin typeface="Arial" charset="0"/>
                <a:cs typeface="+mn-cs"/>
              </a:rPr>
              <a:t> на несумљив начин, за случајеве који су законом изричито предвиђени</a:t>
            </a:r>
          </a:p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Две врсте: искључење и лишење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Сличности и разлике са недостојношћу за наслеђивање – </a:t>
            </a:r>
            <a:r>
              <a:rPr lang="sr-Cyrl-CS" sz="2800" dirty="0" smtClean="0">
                <a:latin typeface="Arial" charset="0"/>
                <a:cs typeface="+mn-cs"/>
              </a:rPr>
              <a:t>разлика је у врсти </a:t>
            </a:r>
            <a:r>
              <a:rPr lang="sr-Cyrl-CS" sz="2800" dirty="0">
                <a:latin typeface="Arial" charset="0"/>
                <a:cs typeface="+mn-cs"/>
              </a:rPr>
              <a:t>разлога и </a:t>
            </a:r>
            <a:r>
              <a:rPr lang="sr-Cyrl-CS" sz="2800" dirty="0" smtClean="0">
                <a:latin typeface="Arial" charset="0"/>
                <a:cs typeface="+mn-cs"/>
              </a:rPr>
              <a:t>степену </a:t>
            </a:r>
            <a:r>
              <a:rPr lang="sr-Cyrl-CS" sz="2800" dirty="0">
                <a:latin typeface="Arial" charset="0"/>
                <a:cs typeface="+mn-cs"/>
              </a:rPr>
              <a:t>друштвене опасности које изазивају радње одређене као разлози примене ових института</a:t>
            </a:r>
          </a:p>
          <a:p>
            <a:pPr eaLnBrk="1" hangingPunct="1">
              <a:defRPr/>
            </a:pP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43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 smtClean="0">
                <a:latin typeface="Arial" charset="0"/>
                <a:cs typeface="+mj-cs"/>
              </a:rPr>
              <a:t>Искључење из права на нужни део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ru-RU" sz="2800" dirty="0" smtClean="0">
                <a:latin typeface="Arial" charset="0"/>
                <a:cs typeface="+mn-cs"/>
              </a:rPr>
              <a:t>И</a:t>
            </a:r>
            <a:r>
              <a:rPr lang="sr-Cyrl-CS" sz="2800" dirty="0" smtClean="0">
                <a:latin typeface="Arial" charset="0"/>
                <a:cs typeface="+mn-cs"/>
              </a:rPr>
              <a:t>скључити се из права на нужни део може нн. који се </a:t>
            </a:r>
            <a:r>
              <a:rPr lang="sr-Cyrl-CS" sz="2800" b="1" dirty="0" smtClean="0">
                <a:latin typeface="Arial" charset="0"/>
                <a:cs typeface="+mn-cs"/>
              </a:rPr>
              <a:t>повредом </a:t>
            </a:r>
            <a:r>
              <a:rPr lang="sr-Cyrl-CS" sz="2800" b="1" dirty="0">
                <a:latin typeface="Arial" charset="0"/>
                <a:cs typeface="+mn-cs"/>
              </a:rPr>
              <a:t>неке законске или моралне обавезе теже огрешио о </a:t>
            </a:r>
            <a:r>
              <a:rPr lang="sr-Cyrl-CS" sz="2800" b="1" dirty="0" smtClean="0">
                <a:latin typeface="Arial" charset="0"/>
                <a:cs typeface="+mn-cs"/>
              </a:rPr>
              <a:t>оставиоца.</a:t>
            </a:r>
            <a:endParaRPr lang="sr-Cyrl-CS" sz="2800" b="1" dirty="0">
              <a:latin typeface="Arial" charset="0"/>
              <a:cs typeface="+mn-cs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800" dirty="0" err="1" smtClean="0">
                <a:latin typeface="Arial" charset="0"/>
                <a:cs typeface="+mn-cs"/>
              </a:rPr>
              <a:t>Н</a:t>
            </a:r>
            <a:r>
              <a:rPr lang="sr-Cyrl-CS" sz="2800" dirty="0" smtClean="0">
                <a:latin typeface="Arial" charset="0"/>
                <a:cs typeface="+mn-cs"/>
              </a:rPr>
              <a:t>ајтипичнији примери које законодавац наводи су: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- </a:t>
            </a:r>
            <a:r>
              <a:rPr lang="en-US" sz="2800" dirty="0" err="1" smtClean="0">
                <a:latin typeface="Arial" charset="0"/>
                <a:cs typeface="+mn-cs"/>
              </a:rPr>
              <a:t>А</a:t>
            </a:r>
            <a:r>
              <a:rPr lang="sr-Cyrl-CS" sz="2800" dirty="0" smtClean="0">
                <a:latin typeface="Arial" charset="0"/>
                <a:cs typeface="+mn-cs"/>
              </a:rPr>
              <a:t>ко се грубо и увредљиво односио према завештаоцу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- </a:t>
            </a:r>
            <a:r>
              <a:rPr lang="sr-Cyrl-CS" sz="2800" dirty="0" smtClean="0">
                <a:latin typeface="Arial" charset="0"/>
                <a:cs typeface="+mn-cs"/>
              </a:rPr>
              <a:t>Ако </a:t>
            </a:r>
            <a:r>
              <a:rPr lang="sr-Cyrl-CS" sz="2800" dirty="0">
                <a:latin typeface="Arial" charset="0"/>
                <a:cs typeface="+mn-cs"/>
              </a:rPr>
              <a:t>је са умишљајем учинио неко </a:t>
            </a:r>
            <a:r>
              <a:rPr lang="sr-Cyrl-CS" sz="2800" b="1" dirty="0">
                <a:latin typeface="Arial" charset="0"/>
                <a:cs typeface="+mn-cs"/>
              </a:rPr>
              <a:t>теже кривично дело </a:t>
            </a:r>
            <a:r>
              <a:rPr lang="sr-Cyrl-CS" sz="2800" dirty="0">
                <a:latin typeface="Arial" charset="0"/>
                <a:cs typeface="+mn-cs"/>
              </a:rPr>
              <a:t>према оставиоцу, његовом супружнику, детету или </a:t>
            </a:r>
            <a:r>
              <a:rPr lang="sr-Cyrl-CS" sz="2800" dirty="0" smtClean="0">
                <a:latin typeface="Arial" charset="0"/>
                <a:cs typeface="+mn-cs"/>
              </a:rPr>
              <a:t>родитељу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800" dirty="0">
                <a:latin typeface="Arial" charset="0"/>
              </a:rPr>
              <a:t>-</a:t>
            </a:r>
            <a:r>
              <a:rPr lang="sr-Cyrl-CS" sz="2800" dirty="0" smtClean="0">
                <a:latin typeface="Arial" charset="0"/>
              </a:rPr>
              <a:t> </a:t>
            </a:r>
            <a:r>
              <a:rPr lang="sr-Cyrl-CS" sz="2800" dirty="0">
                <a:latin typeface="Arial" charset="0"/>
              </a:rPr>
              <a:t>А</a:t>
            </a:r>
            <a:r>
              <a:rPr lang="sr-Cyrl-CS" sz="2800" dirty="0" smtClean="0">
                <a:latin typeface="Arial" charset="0"/>
              </a:rPr>
              <a:t>ко </a:t>
            </a:r>
            <a:r>
              <a:rPr lang="sr-Cyrl-CS" sz="2800" dirty="0">
                <a:latin typeface="Arial" charset="0"/>
              </a:rPr>
              <a:t>се одао нераду и непоштеном животу</a:t>
            </a:r>
          </a:p>
          <a:p>
            <a:pPr marL="0" indent="0" eaLnBrk="1" hangingPunct="1">
              <a:buFontTx/>
              <a:buNone/>
              <a:defRPr/>
            </a:pPr>
            <a:endParaRPr lang="sr-Cyrl-CS" dirty="0" smtClean="0">
              <a:latin typeface="Arial" charset="0"/>
              <a:cs typeface="+mn-cs"/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648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Узрок искључења мора </a:t>
            </a:r>
            <a:r>
              <a:rPr lang="sr-Cyrl-CS" sz="2800" dirty="0">
                <a:latin typeface="Arial" charset="0"/>
                <a:cs typeface="+mn-cs"/>
              </a:rPr>
              <a:t>да постоји </a:t>
            </a:r>
            <a:r>
              <a:rPr lang="sr-Cyrl-CS" sz="2800" dirty="0" smtClean="0">
                <a:latin typeface="Arial" charset="0"/>
                <a:cs typeface="+mn-cs"/>
              </a:rPr>
              <a:t>у време оставиочеве смрти.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Начин искључења: само пуноважним </a:t>
            </a:r>
            <a:r>
              <a:rPr lang="sr-Cyrl-CS" sz="2800" dirty="0" smtClean="0">
                <a:latin typeface="Arial" charset="0"/>
                <a:cs typeface="+mn-cs"/>
              </a:rPr>
              <a:t>завештањем</a:t>
            </a:r>
            <a:r>
              <a:rPr lang="de-AT" sz="2800" dirty="0" smtClean="0">
                <a:latin typeface="Arial" charset="0"/>
                <a:cs typeface="+mn-cs"/>
              </a:rPr>
              <a:t>,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>
                <a:latin typeface="Arial" charset="0"/>
                <a:cs typeface="+mn-cs"/>
              </a:rPr>
              <a:t>на несумњив начин.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Разлог искључења не мора се наводити али пожељно је да се то </a:t>
            </a:r>
            <a:r>
              <a:rPr lang="sr-Cyrl-CS" sz="2800" dirty="0" smtClean="0">
                <a:latin typeface="Arial" charset="0"/>
                <a:cs typeface="+mn-cs"/>
              </a:rPr>
              <a:t>учини. У случају спора, терет доказивања постојања разлога за искључење је на лицу које се на њега позива.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Потпуно или делимично искључење – зависи од воље </a:t>
            </a:r>
            <a:r>
              <a:rPr lang="sr-Cyrl-CS" sz="2800" dirty="0" smtClean="0">
                <a:latin typeface="Arial" charset="0"/>
                <a:cs typeface="+mn-cs"/>
              </a:rPr>
              <a:t>оставиоца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latin typeface="Arial" charset="0"/>
                <a:cs typeface="+mn-cs"/>
              </a:rPr>
              <a:t>И</a:t>
            </a:r>
            <a:r>
              <a:rPr lang="sr-Cyrl-CS" sz="2800" dirty="0" smtClean="0">
                <a:latin typeface="Arial" charset="0"/>
                <a:cs typeface="+mn-cs"/>
              </a:rPr>
              <a:t>скључено лице се сматра да је умрло пре </a:t>
            </a:r>
            <a:r>
              <a:rPr lang="sr-Cyrl-CS" sz="2800" dirty="0" smtClean="0">
                <a:latin typeface="Arial" charset="0"/>
                <a:cs typeface="+mn-cs"/>
              </a:rPr>
              <a:t>оставиоца.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5829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Лишење </a:t>
            </a:r>
            <a:r>
              <a:rPr lang="sr-Cyrl-CS" sz="4000" dirty="0" smtClean="0">
                <a:latin typeface="Arial" charset="0"/>
                <a:cs typeface="+mj-cs"/>
              </a:rPr>
              <a:t>потомка права на нужни део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latin typeface="Arial" charset="0"/>
                <a:cs typeface="+mn-cs"/>
              </a:rPr>
              <a:t>Р</a:t>
            </a:r>
            <a:r>
              <a:rPr lang="sr-Cyrl-CS" sz="2800" dirty="0" smtClean="0">
                <a:latin typeface="Arial" charset="0"/>
                <a:cs typeface="+mn-cs"/>
              </a:rPr>
              <a:t>азбаштињење у доброј намери</a:t>
            </a:r>
            <a:endParaRPr lang="de-AT" sz="2800" dirty="0" smtClean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Врста </a:t>
            </a:r>
            <a:r>
              <a:rPr lang="sr-Cyrl-CS" sz="2800" dirty="0">
                <a:latin typeface="Arial" charset="0"/>
                <a:cs typeface="+mn-cs"/>
              </a:rPr>
              <a:t>цивилне казне</a:t>
            </a: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Сличности и разлике са искључењем из наслеђа: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Има казнени али и заштитни карактер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Другачији </a:t>
            </a:r>
            <a:r>
              <a:rPr lang="sr-Cyrl-CS" sz="2800" dirty="0" smtClean="0">
                <a:latin typeface="Arial" charset="0"/>
                <a:cs typeface="+mn-cs"/>
              </a:rPr>
              <a:t>разлози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Лишити се нужног дела може само потомак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Судбина наследног дела кога је нн лишен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623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>
                <a:latin typeface="Arial" charset="0"/>
                <a:cs typeface="+mj-cs"/>
              </a:rPr>
              <a:t>Разлози лишења</a:t>
            </a:r>
            <a:endParaRPr lang="en-US">
              <a:latin typeface="Arial" charset="0"/>
              <a:cs typeface="+mj-cs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Ако </a:t>
            </a:r>
            <a:r>
              <a:rPr lang="sr-Cyrl-CS" sz="2800" dirty="0">
                <a:latin typeface="Arial" charset="0"/>
                <a:cs typeface="+mn-cs"/>
              </a:rPr>
              <a:t>је </a:t>
            </a:r>
            <a:r>
              <a:rPr lang="sr-Cyrl-CS" sz="2800" dirty="0" smtClean="0">
                <a:latin typeface="Arial" charset="0"/>
                <a:cs typeface="+mn-cs"/>
              </a:rPr>
              <a:t>нужни наследник презадужен </a:t>
            </a:r>
            <a:r>
              <a:rPr lang="sr-Cyrl-CS" sz="2800" b="1" dirty="0" smtClean="0">
                <a:latin typeface="Arial" charset="0"/>
                <a:cs typeface="+mn-cs"/>
              </a:rPr>
              <a:t>или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>
                <a:latin typeface="Arial" charset="0"/>
                <a:cs typeface="+mn-cs"/>
              </a:rPr>
              <a:t>се расипнички </a:t>
            </a:r>
            <a:r>
              <a:rPr lang="sr-Cyrl-CS" sz="2800" dirty="0" smtClean="0">
                <a:latin typeface="Arial" charset="0"/>
                <a:cs typeface="+mn-cs"/>
              </a:rPr>
              <a:t>понаша. Ипак, постојање ових разлога само по себи, неће довести до лишења ако се не испуни и други услов.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Лишење је </a:t>
            </a:r>
            <a:r>
              <a:rPr lang="sr-Cyrl-CS" sz="2800" u="sng" dirty="0" smtClean="0">
                <a:latin typeface="Arial" charset="0"/>
                <a:cs typeface="+mn-cs"/>
              </a:rPr>
              <a:t>пуноважно</a:t>
            </a:r>
            <a:r>
              <a:rPr lang="sr-Cyrl-CS" sz="2800" dirty="0" smtClean="0">
                <a:latin typeface="Arial" charset="0"/>
                <a:cs typeface="+mn-cs"/>
              </a:rPr>
              <a:t> ако нужни наследник у моменту смрти има </a:t>
            </a:r>
            <a:r>
              <a:rPr lang="sr-Cyrl-CS" sz="2800" dirty="0">
                <a:latin typeface="Arial" charset="0"/>
                <a:cs typeface="+mn-cs"/>
              </a:rPr>
              <a:t>малолетно дете или малолетног </a:t>
            </a:r>
            <a:r>
              <a:rPr lang="sr-Cyrl-CS" sz="2800" dirty="0" smtClean="0">
                <a:latin typeface="Arial" charset="0"/>
                <a:cs typeface="+mn-cs"/>
              </a:rPr>
              <a:t>унука од раније преминулог детета </a:t>
            </a:r>
            <a:r>
              <a:rPr lang="sr-Cyrl-CS" sz="2800" b="1" dirty="0" smtClean="0">
                <a:latin typeface="Arial" charset="0"/>
                <a:cs typeface="+mn-cs"/>
              </a:rPr>
              <a:t>или</a:t>
            </a:r>
            <a:endParaRPr lang="sr-Cyrl-CS" sz="2800" b="1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Ако </a:t>
            </a:r>
            <a:r>
              <a:rPr lang="sr-Cyrl-CS" sz="2800" dirty="0" smtClean="0">
                <a:latin typeface="Arial" charset="0"/>
                <a:cs typeface="+mn-cs"/>
              </a:rPr>
              <a:t>има пунолетно </a:t>
            </a:r>
            <a:r>
              <a:rPr lang="sr-Cyrl-CS" sz="2800" dirty="0">
                <a:latin typeface="Arial" charset="0"/>
                <a:cs typeface="+mn-cs"/>
              </a:rPr>
              <a:t>дете неспособно за привређивање или пунолетног </a:t>
            </a:r>
            <a:r>
              <a:rPr lang="sr-Cyrl-CS" sz="2800" dirty="0" smtClean="0">
                <a:latin typeface="Arial" charset="0"/>
                <a:cs typeface="+mn-cs"/>
              </a:rPr>
              <a:t>унука од раније преминулог детета неспособно за привређивање.</a:t>
            </a:r>
            <a:endParaRPr lang="sr-Cyrl-C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469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>
                <a:latin typeface="Arial" charset="0"/>
                <a:cs typeface="+mj-cs"/>
              </a:rPr>
              <a:t>Начин лишења</a:t>
            </a:r>
            <a:endParaRPr lang="en-US">
              <a:latin typeface="Arial" charset="0"/>
              <a:cs typeface="+mj-cs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dirty="0">
                <a:latin typeface="Arial" charset="0"/>
                <a:cs typeface="+mn-cs"/>
              </a:rPr>
              <a:t>Само пуноважним завештањем</a:t>
            </a:r>
          </a:p>
          <a:p>
            <a:pPr eaLnBrk="1" hangingPunct="1">
              <a:defRPr/>
            </a:pPr>
            <a:r>
              <a:rPr lang="sr-Cyrl-CS" dirty="0">
                <a:latin typeface="Arial" charset="0"/>
                <a:cs typeface="+mn-cs"/>
              </a:rPr>
              <a:t>На несумњив начин</a:t>
            </a:r>
          </a:p>
          <a:p>
            <a:pPr eaLnBrk="1" hangingPunct="1">
              <a:defRPr/>
            </a:pPr>
            <a:r>
              <a:rPr lang="sr-Cyrl-CS" dirty="0" smtClean="0">
                <a:latin typeface="Arial" charset="0"/>
                <a:cs typeface="+mn-cs"/>
              </a:rPr>
              <a:t>Последице </a:t>
            </a:r>
            <a:r>
              <a:rPr lang="sr-Cyrl-CS" dirty="0">
                <a:latin typeface="Arial" charset="0"/>
                <a:cs typeface="+mn-cs"/>
              </a:rPr>
              <a:t>- у целости или </a:t>
            </a:r>
            <a:r>
              <a:rPr lang="sr-Cyrl-CS" dirty="0" smtClean="0">
                <a:latin typeface="Arial" charset="0"/>
                <a:cs typeface="+mn-cs"/>
              </a:rPr>
              <a:t>делимично</a:t>
            </a:r>
          </a:p>
          <a:p>
            <a:pPr eaLnBrk="1" hangingPunct="1">
              <a:defRPr/>
            </a:pPr>
            <a:r>
              <a:rPr lang="en-US" dirty="0" err="1" smtClean="0">
                <a:latin typeface="Arial" charset="0"/>
                <a:cs typeface="+mn-cs"/>
              </a:rPr>
              <a:t>М</a:t>
            </a:r>
            <a:r>
              <a:rPr lang="sr-Cyrl-CS" dirty="0" smtClean="0">
                <a:latin typeface="Arial" charset="0"/>
                <a:cs typeface="+mn-cs"/>
              </a:rPr>
              <a:t>еродаван моменат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време оставиочеве смрти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defRPr/>
            </a:pP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8377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0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err="1" smtClean="0">
                <a:cs typeface="+mj-cs"/>
              </a:rPr>
              <a:t>П</a:t>
            </a:r>
            <a:r>
              <a:rPr lang="sr-Cyrl-CS" dirty="0" smtClean="0">
                <a:cs typeface="+mj-cs"/>
              </a:rPr>
              <a:t>овреда нужног дела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9724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sr-Cyrl-CS" sz="2800" dirty="0" smtClean="0"/>
              <a:t>Повреда нужног дела постоји к</a:t>
            </a:r>
            <a:r>
              <a:rPr lang="sr-Cyrl-CS" sz="2800" dirty="0" smtClean="0">
                <a:cs typeface="+mn-cs"/>
              </a:rPr>
              <a:t>ада је вредност оставиочевих завештајних располагања и поклона учињених нужном наследнику или лицу које уместо кога овај долази на наслеђе, мања од вредности наследниковог нужног дела.</a:t>
            </a:r>
          </a:p>
          <a:p>
            <a:pPr>
              <a:defRPr/>
            </a:pPr>
            <a:r>
              <a:rPr lang="en-US" sz="2800" dirty="0" err="1" smtClean="0">
                <a:cs typeface="+mn-cs"/>
              </a:rPr>
              <a:t>К</a:t>
            </a:r>
            <a:r>
              <a:rPr lang="sr-Cyrl-CS" sz="2800" dirty="0" smtClean="0">
                <a:cs typeface="+mn-cs"/>
              </a:rPr>
              <a:t>ако се утврђује постојање повреде: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sz="2800" dirty="0" err="1" smtClean="0">
                <a:cs typeface="+mn-cs"/>
              </a:rPr>
              <a:t>О</a:t>
            </a:r>
            <a:r>
              <a:rPr lang="sr-Cyrl-CS" sz="2800" dirty="0" smtClean="0">
                <a:cs typeface="+mn-cs"/>
              </a:rPr>
              <a:t>дређује се вредност нужног дела</a:t>
            </a:r>
          </a:p>
          <a:p>
            <a:pPr marL="514350" indent="-514350">
              <a:buFontTx/>
              <a:buAutoNum type="arabicPeriod"/>
              <a:defRPr/>
            </a:pPr>
            <a:r>
              <a:rPr lang="sr-Cyrl-CS" sz="2800" dirty="0">
                <a:cs typeface="+mn-cs"/>
              </a:rPr>
              <a:t>П</a:t>
            </a:r>
            <a:r>
              <a:rPr lang="sr-Cyrl-CS" sz="2800" dirty="0" smtClean="0">
                <a:cs typeface="+mn-cs"/>
              </a:rPr>
              <a:t>роверава се да ли је нужни наследник намирен (</a:t>
            </a:r>
            <a:r>
              <a:rPr lang="sr-Cyrl-CS" sz="2800" dirty="0"/>
              <a:t>кроз наследни </a:t>
            </a:r>
            <a:r>
              <a:rPr lang="sr-Cyrl-CS" sz="2800" dirty="0" smtClean="0"/>
              <a:t>део</a:t>
            </a:r>
            <a:r>
              <a:rPr lang="sr-Cyrl-CS" sz="2800" dirty="0" smtClean="0">
                <a:cs typeface="+mn-cs"/>
              </a:rPr>
              <a:t>, легат,</a:t>
            </a:r>
            <a:r>
              <a:rPr lang="sr-Cyrl-CS" sz="2800" dirty="0"/>
              <a:t> поклон</a:t>
            </a:r>
            <a:r>
              <a:rPr lang="sr-Cyrl-CS" sz="2800" dirty="0" smtClean="0">
                <a:cs typeface="+mn-cs"/>
              </a:rPr>
              <a:t>) </a:t>
            </a:r>
          </a:p>
          <a:p>
            <a:pPr marL="514350" indent="-514350">
              <a:buFontTx/>
              <a:buAutoNum type="arabicPeriod"/>
              <a:defRPr/>
            </a:pPr>
            <a:r>
              <a:rPr lang="sr-Cyrl-CS" sz="2800" dirty="0" smtClean="0">
                <a:cs typeface="+mn-cs"/>
              </a:rPr>
              <a:t>Пореди се вредност нужног дела са вредношћу онога чиме је намирен</a:t>
            </a:r>
          </a:p>
          <a:p>
            <a:pPr marL="0" indent="0">
              <a:buFontTx/>
              <a:buNone/>
              <a:defRPr/>
            </a:pPr>
            <a:r>
              <a:rPr lang="en-US" sz="2800" dirty="0" err="1"/>
              <a:t>П</a:t>
            </a:r>
            <a:r>
              <a:rPr lang="sr-Cyrl-CS" sz="2800" dirty="0"/>
              <a:t>отпуна и делимична</a:t>
            </a:r>
            <a:r>
              <a:rPr lang="de-AT" sz="2800" dirty="0"/>
              <a:t> </a:t>
            </a:r>
            <a:r>
              <a:rPr lang="sr-Cyrl-CS" sz="2800" dirty="0"/>
              <a:t>повреда нужног дела</a:t>
            </a:r>
          </a:p>
          <a:p>
            <a:pPr marL="514350" indent="-514350">
              <a:buFontTx/>
              <a:buAutoNum type="arabicPeriod"/>
              <a:defRPr/>
            </a:pPr>
            <a:endParaRPr lang="sr-Cyrl-CS" dirty="0" smtClean="0">
              <a:cs typeface="+mn-cs"/>
            </a:endParaRPr>
          </a:p>
          <a:p>
            <a:pPr marL="514350" indent="-514350">
              <a:buFontTx/>
              <a:buAutoNum type="arabicPeriod"/>
              <a:defRPr/>
            </a:pPr>
            <a:endParaRPr lang="sr-Cyrl-C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094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>
                <a:latin typeface="Arial" charset="0"/>
                <a:cs typeface="+mj-cs"/>
              </a:rPr>
              <a:t>Појам и оправданост права на нужни део</a:t>
            </a:r>
            <a:endParaRPr lang="en-US" sz="4000">
              <a:latin typeface="Arial" charset="0"/>
              <a:cs typeface="+mj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Нема јединственог одговора у правној науци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800" dirty="0">
                <a:latin typeface="Arial" charset="0"/>
                <a:cs typeface="+mn-cs"/>
              </a:rPr>
              <a:t>За </a:t>
            </a:r>
            <a:r>
              <a:rPr lang="sr-Cyrl-CS" sz="2800" b="1" dirty="0">
                <a:latin typeface="Arial" charset="0"/>
                <a:cs typeface="+mn-cs"/>
              </a:rPr>
              <a:t>оправдање </a:t>
            </a:r>
            <a:r>
              <a:rPr lang="sr-Cyrl-CS" sz="2800" dirty="0">
                <a:latin typeface="Arial" charset="0"/>
                <a:cs typeface="+mn-cs"/>
              </a:rPr>
              <a:t>апсолутне слободе завештања наводе се бројни аргументи: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Основ за реформу целог друштва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Титулар права </a:t>
            </a:r>
            <a:r>
              <a:rPr lang="sr-Cyrl-CS" sz="2800" dirty="0" smtClean="0">
                <a:latin typeface="Arial" charset="0"/>
              </a:rPr>
              <a:t>својине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>
                <a:latin typeface="Arial" charset="0"/>
                <a:cs typeface="+mn-cs"/>
              </a:rPr>
              <a:t>располагао би завештањем у корист најспособнијих и највреднијих наследника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Спречава се уситњавање пољопривредног земљишта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Једини изузетак односио би се на неспособну децу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67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Н</a:t>
            </a:r>
            <a:r>
              <a:rPr lang="sr-Cyrl-CS" dirty="0" smtClean="0"/>
              <a:t>амирење нужног наследника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r-Cyrl-CS" dirty="0" smtClean="0"/>
              <a:t>1.</a:t>
            </a:r>
            <a:r>
              <a:rPr lang="en-US" dirty="0" err="1" smtClean="0"/>
              <a:t>Н</a:t>
            </a:r>
            <a:r>
              <a:rPr lang="sr-Cyrl-CS" dirty="0" smtClean="0"/>
              <a:t>амирење нужног наследника </a:t>
            </a:r>
            <a:r>
              <a:rPr lang="sr-Cyrl-CS" dirty="0"/>
              <a:t>кроз аликвотни део </a:t>
            </a:r>
            <a:r>
              <a:rPr lang="sr-Cyrl-CS" dirty="0" smtClean="0"/>
              <a:t>заоставштине </a:t>
            </a:r>
            <a:r>
              <a:rPr lang="en-US" dirty="0" smtClean="0"/>
              <a:t>–</a:t>
            </a:r>
            <a:r>
              <a:rPr lang="sr-Cyrl-CS" dirty="0" smtClean="0"/>
              <a:t> као законски или завештајни наследник</a:t>
            </a:r>
            <a:endParaRPr lang="sr-Cyrl-CS" dirty="0"/>
          </a:p>
          <a:p>
            <a:pPr>
              <a:defRPr/>
            </a:pPr>
            <a:r>
              <a:rPr lang="en-US" dirty="0" err="1"/>
              <a:t>О</a:t>
            </a:r>
            <a:r>
              <a:rPr lang="sr-Cyrl-CS" dirty="0"/>
              <a:t>стављање аликвотног дела с </a:t>
            </a:r>
            <a:r>
              <a:rPr lang="sr-Cyrl-CS" dirty="0" smtClean="0"/>
              <a:t>теретом или ограничењем (услов, рок, налог или легат)</a:t>
            </a:r>
            <a:endParaRPr lang="sr-Cyrl-CS" dirty="0"/>
          </a:p>
          <a:p>
            <a:pPr marL="0" indent="0">
              <a:buFontTx/>
              <a:buNone/>
              <a:defRPr/>
            </a:pPr>
            <a:r>
              <a:rPr lang="sr-Cyrl-CS" dirty="0" smtClean="0"/>
              <a:t>2.</a:t>
            </a:r>
            <a:r>
              <a:rPr lang="en-US" dirty="0" err="1" smtClean="0"/>
              <a:t>Н</a:t>
            </a:r>
            <a:r>
              <a:rPr lang="sr-Cyrl-CS" dirty="0" smtClean="0"/>
              <a:t>амирење </a:t>
            </a:r>
            <a:r>
              <a:rPr lang="sr-Cyrl-CS" dirty="0"/>
              <a:t>нужног </a:t>
            </a:r>
            <a:r>
              <a:rPr lang="sr-Cyrl-CS" dirty="0" smtClean="0"/>
              <a:t>наследника </a:t>
            </a:r>
            <a:r>
              <a:rPr lang="sr-Cyrl-CS" dirty="0"/>
              <a:t>кроз </a:t>
            </a:r>
            <a:r>
              <a:rPr lang="sr-Cyrl-CS" dirty="0" smtClean="0"/>
              <a:t>легат</a:t>
            </a:r>
          </a:p>
          <a:p>
            <a:pPr marL="0" indent="0">
              <a:buFontTx/>
              <a:buNone/>
              <a:defRPr/>
            </a:pPr>
            <a:r>
              <a:rPr lang="sr-Cyrl-CS" dirty="0" smtClean="0"/>
              <a:t>3.</a:t>
            </a:r>
            <a:r>
              <a:rPr lang="en-US" dirty="0" err="1" smtClean="0"/>
              <a:t>Н</a:t>
            </a:r>
            <a:r>
              <a:rPr lang="sr-Cyrl-CS" dirty="0" smtClean="0"/>
              <a:t>амирење </a:t>
            </a:r>
            <a:r>
              <a:rPr lang="sr-Cyrl-CS" dirty="0"/>
              <a:t>нужног наследника </a:t>
            </a:r>
            <a:r>
              <a:rPr lang="sr-Cyrl-CS" dirty="0" smtClean="0"/>
              <a:t>путем поклона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05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err="1" smtClean="0">
                <a:cs typeface="+mj-cs"/>
              </a:rPr>
              <a:t>З</a:t>
            </a:r>
            <a:r>
              <a:rPr lang="sr-Cyrl-CS" sz="4000" dirty="0" smtClean="0">
                <a:cs typeface="+mj-cs"/>
              </a:rPr>
              <a:t>аштита нужног дела облигационоправне природе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800" dirty="0" err="1" smtClean="0">
                <a:cs typeface="+mn-cs"/>
              </a:rPr>
              <a:t>К</a:t>
            </a:r>
            <a:r>
              <a:rPr lang="sr-Cyrl-CS" sz="2800" dirty="0" smtClean="0">
                <a:cs typeface="+mn-cs"/>
              </a:rPr>
              <a:t>о су дужници нужног наследника</a:t>
            </a:r>
          </a:p>
          <a:p>
            <a:pPr>
              <a:defRPr/>
            </a:pPr>
            <a:r>
              <a:rPr lang="en-US" sz="2800" b="1" dirty="0" err="1" smtClean="0">
                <a:cs typeface="+mn-cs"/>
              </a:rPr>
              <a:t>Т</a:t>
            </a:r>
            <a:r>
              <a:rPr lang="sr-Cyrl-CS" sz="2800" b="1" dirty="0" smtClean="0">
                <a:cs typeface="+mn-cs"/>
              </a:rPr>
              <a:t>естаментарни наследници и легатари</a:t>
            </a:r>
            <a:r>
              <a:rPr lang="sr-Cyrl-CS" sz="2800" dirty="0" smtClean="0">
                <a:cs typeface="+mn-cs"/>
              </a:rPr>
              <a:t> као дужници </a:t>
            </a:r>
            <a:r>
              <a:rPr lang="en-US" sz="2800" dirty="0" smtClean="0">
                <a:cs typeface="+mn-cs"/>
              </a:rPr>
              <a:t>–</a:t>
            </a:r>
            <a:r>
              <a:rPr lang="sr-Cyrl-CS" sz="2800" dirty="0" smtClean="0">
                <a:cs typeface="+mn-cs"/>
              </a:rPr>
              <a:t> </a:t>
            </a:r>
            <a:r>
              <a:rPr lang="sr-Cyrl-CS" sz="2800" dirty="0" smtClean="0"/>
              <a:t>дугују </a:t>
            </a:r>
            <a:r>
              <a:rPr lang="sr-Cyrl-CS" sz="2800" dirty="0" smtClean="0"/>
              <a:t>исплату новчане противвредности</a:t>
            </a:r>
            <a:r>
              <a:rPr lang="sr-Cyrl-CS" sz="2800" dirty="0" smtClean="0">
                <a:cs typeface="+mn-cs"/>
              </a:rPr>
              <a:t> </a:t>
            </a:r>
            <a:r>
              <a:rPr lang="sr-Cyrl-CS" sz="2800" dirty="0" smtClean="0">
                <a:cs typeface="+mn-cs"/>
              </a:rPr>
              <a:t>нужног </a:t>
            </a:r>
            <a:r>
              <a:rPr lang="sr-Cyrl-CS" sz="2800" dirty="0" smtClean="0">
                <a:cs typeface="+mn-cs"/>
              </a:rPr>
              <a:t>дела, </a:t>
            </a:r>
            <a:r>
              <a:rPr lang="sr-Cyrl-CS" sz="2800" dirty="0" smtClean="0">
                <a:cs typeface="+mn-cs"/>
              </a:rPr>
              <a:t>сразмерно делу заоставштине коју су добили на основу тестамента. </a:t>
            </a:r>
            <a:r>
              <a:rPr lang="en-US" sz="2800" dirty="0" err="1" smtClean="0">
                <a:cs typeface="+mn-cs"/>
              </a:rPr>
              <a:t>О</a:t>
            </a:r>
            <a:r>
              <a:rPr lang="sr-Cyrl-CS" sz="2800" dirty="0" smtClean="0">
                <a:cs typeface="+mn-cs"/>
              </a:rPr>
              <a:t>ни су солидарни дужници.</a:t>
            </a:r>
          </a:p>
          <a:p>
            <a:pPr>
              <a:defRPr/>
            </a:pPr>
            <a:r>
              <a:rPr lang="en-US" sz="2800" dirty="0" err="1" smtClean="0">
                <a:cs typeface="+mn-cs"/>
              </a:rPr>
              <a:t>Р</a:t>
            </a:r>
            <a:r>
              <a:rPr lang="sr-Cyrl-CS" sz="2800" dirty="0" smtClean="0">
                <a:cs typeface="+mn-cs"/>
              </a:rPr>
              <a:t>едослед исплате нужног дела и слобода тестирања</a:t>
            </a:r>
          </a:p>
          <a:p>
            <a:pPr>
              <a:defRPr/>
            </a:pPr>
            <a:r>
              <a:rPr lang="en-US" sz="2800" b="1" dirty="0" err="1" smtClean="0">
                <a:cs typeface="+mn-cs"/>
              </a:rPr>
              <a:t>П</a:t>
            </a:r>
            <a:r>
              <a:rPr lang="sr-Cyrl-CS" sz="2800" b="1" dirty="0" smtClean="0">
                <a:cs typeface="+mn-cs"/>
              </a:rPr>
              <a:t>оклонопримци</a:t>
            </a:r>
            <a:r>
              <a:rPr lang="sr-Cyrl-CS" sz="2800" dirty="0" smtClean="0">
                <a:cs typeface="+mn-cs"/>
              </a:rPr>
              <a:t> као дужници, редослед враћања поклона</a:t>
            </a:r>
            <a:endParaRPr lang="en-US" sz="28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6737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r-Cyrl-CS" sz="4000" dirty="0" smtClean="0">
                <a:cs typeface="+mj-cs"/>
              </a:rPr>
              <a:t>Заштита нужног дела наследноправне природе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b="1" dirty="0" err="1" smtClean="0">
                <a:cs typeface="+mn-cs"/>
              </a:rPr>
              <a:t>Р</a:t>
            </a:r>
            <a:r>
              <a:rPr lang="sr-Cyrl-CS" b="1" dirty="0" smtClean="0">
                <a:cs typeface="+mn-cs"/>
              </a:rPr>
              <a:t>едослед намирења</a:t>
            </a:r>
            <a:r>
              <a:rPr lang="sr-Cyrl-CS" dirty="0" smtClean="0">
                <a:cs typeface="+mn-cs"/>
              </a:rPr>
              <a:t>. Прво се </a:t>
            </a:r>
            <a:r>
              <a:rPr lang="sr-Cyrl-CS" dirty="0"/>
              <a:t>смањују </a:t>
            </a:r>
            <a:r>
              <a:rPr lang="sr-Cyrl-CS" dirty="0" smtClean="0"/>
              <a:t>тестаментарна располагања, а потом враћају поклони. Смањење и враћање поклона је нужно зато што се нужни наследници намирују не вредносно </a:t>
            </a:r>
            <a:r>
              <a:rPr lang="sr-Cyrl-CS" u="sng" dirty="0" smtClean="0"/>
              <a:t>него предметно, у стварима и правима</a:t>
            </a:r>
            <a:r>
              <a:rPr lang="sr-Cyrl-CS" dirty="0" smtClean="0"/>
              <a:t>.</a:t>
            </a:r>
            <a:endParaRPr lang="sr-Cyrl-CS" dirty="0" smtClean="0">
              <a:cs typeface="+mn-cs"/>
            </a:endParaRPr>
          </a:p>
          <a:p>
            <a:pPr>
              <a:defRPr/>
            </a:pPr>
            <a:r>
              <a:rPr lang="en-US" dirty="0" err="1" smtClean="0">
                <a:cs typeface="+mn-cs"/>
              </a:rPr>
              <a:t>С</a:t>
            </a:r>
            <a:r>
              <a:rPr lang="sr-Cyrl-CS" dirty="0" smtClean="0">
                <a:cs typeface="+mn-cs"/>
              </a:rPr>
              <a:t>мањење тестаментарних располагања </a:t>
            </a:r>
            <a:r>
              <a:rPr lang="en-US" dirty="0" smtClean="0">
                <a:cs typeface="+mn-cs"/>
              </a:rPr>
              <a:t>–</a:t>
            </a:r>
            <a:r>
              <a:rPr lang="sr-Cyrl-CS" dirty="0" smtClean="0">
                <a:cs typeface="+mn-cs"/>
              </a:rPr>
              <a:t> сразмерно, сва по 1/3, 1/5 на пример, док се не намири нужни наследник</a:t>
            </a:r>
          </a:p>
          <a:p>
            <a:pPr marL="0" indent="0">
              <a:buFontTx/>
              <a:buNone/>
              <a:defRPr/>
            </a:pPr>
            <a:r>
              <a:rPr lang="en-US" dirty="0" err="1" smtClean="0">
                <a:cs typeface="+mn-cs"/>
              </a:rPr>
              <a:t>Д</a:t>
            </a:r>
            <a:r>
              <a:rPr lang="sr-Cyrl-CS" dirty="0">
                <a:cs typeface="+mn-cs"/>
              </a:rPr>
              <a:t>и</a:t>
            </a:r>
            <a:r>
              <a:rPr lang="sr-Cyrl-CS" dirty="0" smtClean="0">
                <a:cs typeface="+mn-cs"/>
              </a:rPr>
              <a:t>стпозитивност овог правила</a:t>
            </a:r>
          </a:p>
          <a:p>
            <a:pPr>
              <a:defRPr/>
            </a:pPr>
            <a:r>
              <a:rPr lang="en-US" dirty="0" err="1" smtClean="0">
                <a:cs typeface="+mn-cs"/>
              </a:rPr>
              <a:t>П</a:t>
            </a:r>
            <a:r>
              <a:rPr lang="sr-Cyrl-CS" dirty="0" smtClean="0">
                <a:cs typeface="+mn-cs"/>
              </a:rPr>
              <a:t>овраћај поклона </a:t>
            </a:r>
            <a:r>
              <a:rPr lang="en-US" dirty="0" smtClean="0">
                <a:cs typeface="+mn-cs"/>
              </a:rPr>
              <a:t>–</a:t>
            </a:r>
            <a:r>
              <a:rPr lang="sr-Cyrl-CS" dirty="0" smtClean="0">
                <a:cs typeface="+mn-cs"/>
              </a:rPr>
              <a:t> обрнутим редоследом од времена када су учињени, поклони учињени у исто време враћају се сразмерно</a:t>
            </a: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64650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err="1" smtClean="0">
                <a:cs typeface="+mj-cs"/>
              </a:rPr>
              <a:t>З</a:t>
            </a:r>
            <a:r>
              <a:rPr lang="sr-Cyrl-CS" sz="4000" dirty="0" smtClean="0">
                <a:cs typeface="+mj-cs"/>
              </a:rPr>
              <a:t>ахтев за заштиту нужног дела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cs typeface="+mn-cs"/>
              </a:rPr>
              <a:t>О</a:t>
            </a:r>
            <a:r>
              <a:rPr lang="sr-Cyrl-CS" dirty="0" smtClean="0">
                <a:cs typeface="+mn-cs"/>
              </a:rPr>
              <a:t>стварује се у оставинском поступку или подношењем тужбе парничном суду</a:t>
            </a:r>
          </a:p>
          <a:p>
            <a:pPr>
              <a:defRPr/>
            </a:pPr>
            <a:r>
              <a:rPr lang="en-US" dirty="0" err="1" smtClean="0">
                <a:cs typeface="+mn-cs"/>
              </a:rPr>
              <a:t>П</a:t>
            </a:r>
            <a:r>
              <a:rPr lang="sr-Cyrl-CS" dirty="0" smtClean="0">
                <a:cs typeface="+mn-cs"/>
              </a:rPr>
              <a:t>реклузивни рокови, објективни рокови</a:t>
            </a:r>
          </a:p>
          <a:p>
            <a:pPr>
              <a:defRPr/>
            </a:pPr>
            <a:r>
              <a:rPr lang="en-US" u="sng" dirty="0" err="1" smtClean="0"/>
              <a:t>Н</a:t>
            </a:r>
            <a:r>
              <a:rPr lang="sr-Cyrl-CS" u="sng" dirty="0" smtClean="0"/>
              <a:t>аучите рокове</a:t>
            </a:r>
            <a:r>
              <a:rPr lang="sr-Cyrl-CS" dirty="0" smtClean="0"/>
              <a:t>, посебно од када почиње њихов ток. Сви су трогодишњи.</a:t>
            </a:r>
            <a:endParaRPr lang="sr-Cyrl-CS" dirty="0" smtClean="0">
              <a:cs typeface="+mn-cs"/>
            </a:endParaRPr>
          </a:p>
          <a:p>
            <a:pPr>
              <a:defRPr/>
            </a:pPr>
            <a:r>
              <a:rPr lang="sr-Cyrl-CS" dirty="0" smtClean="0"/>
              <a:t>Српско право познаје </a:t>
            </a:r>
            <a:r>
              <a:rPr lang="sr-Cyrl-CS" u="sng" dirty="0" smtClean="0"/>
              <a:t>релативну наследивост </a:t>
            </a:r>
            <a:r>
              <a:rPr lang="sr-Cyrl-CS" dirty="0" smtClean="0">
                <a:cs typeface="+mn-cs"/>
              </a:rPr>
              <a:t>права на заштиту нужног дела</a:t>
            </a: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450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Подстиче активност и предузимљивост код деце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b="1" dirty="0">
                <a:latin typeface="Arial" charset="0"/>
                <a:cs typeface="+mn-cs"/>
              </a:rPr>
              <a:t>Против</a:t>
            </a:r>
            <a:r>
              <a:rPr lang="sr-Cyrl-CS" sz="2800" dirty="0">
                <a:latin typeface="Arial" charset="0"/>
                <a:cs typeface="+mn-cs"/>
              </a:rPr>
              <a:t> апсолутне слободе завештања: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Нема апсолутних права, ни својина није такво право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Постоји обавеза издржавања између одређених сродника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Ко створи људско биће треба да одговара за његов физички али и друштвени </a:t>
            </a:r>
            <a:r>
              <a:rPr lang="sr-Cyrl-CS" sz="2800" dirty="0" smtClean="0">
                <a:latin typeface="Arial" charset="0"/>
                <a:cs typeface="+mn-cs"/>
              </a:rPr>
              <a:t>живот</a:t>
            </a:r>
            <a:r>
              <a:rPr lang="de-AT" sz="2800" dirty="0" smtClean="0">
                <a:latin typeface="Arial" charset="0"/>
                <a:cs typeface="+mn-cs"/>
              </a:rPr>
              <a:t> </a:t>
            </a:r>
            <a:r>
              <a:rPr lang="en-US" sz="2800" dirty="0" smtClean="0">
                <a:latin typeface="Arial" charset="0"/>
                <a:cs typeface="+mn-cs"/>
              </a:rPr>
              <a:t>–</a:t>
            </a:r>
            <a:r>
              <a:rPr lang="sr-Cyrl-CS" sz="2800" dirty="0" smtClean="0">
                <a:latin typeface="Arial" charset="0"/>
                <a:cs typeface="+mn-cs"/>
              </a:rPr>
              <a:t>морални разлози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800" dirty="0">
                <a:latin typeface="Arial" charset="0"/>
                <a:cs typeface="+mn-cs"/>
              </a:rPr>
              <a:t>Утицај слободе завештања на привреду је миноран</a:t>
            </a: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846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263" y="735263"/>
            <a:ext cx="82296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Европско-континентална права следе римску правну традицију која се заснива на ограничењу слободе завештања установом нужног дела.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Појам </a:t>
            </a:r>
            <a:r>
              <a:rPr lang="en-US" sz="2800" dirty="0" smtClean="0">
                <a:latin typeface="Arial" charset="0"/>
                <a:cs typeface="+mn-cs"/>
              </a:rPr>
              <a:t>–</a:t>
            </a:r>
            <a:r>
              <a:rPr lang="sr-Cyrl-CS" sz="2800" dirty="0" smtClean="0">
                <a:latin typeface="Arial" charset="0"/>
                <a:cs typeface="+mn-cs"/>
              </a:rPr>
              <a:t> право </a:t>
            </a:r>
            <a:r>
              <a:rPr lang="sr-Cyrl-CS" sz="2800" dirty="0">
                <a:latin typeface="Arial" charset="0"/>
                <a:cs typeface="+mn-cs"/>
              </a:rPr>
              <a:t>на нужни део </a:t>
            </a:r>
            <a:r>
              <a:rPr lang="sr-Cyrl-CS" sz="2800" dirty="0" smtClean="0">
                <a:latin typeface="Arial" charset="0"/>
                <a:cs typeface="+mn-cs"/>
              </a:rPr>
              <a:t>је </a:t>
            </a:r>
            <a:r>
              <a:rPr lang="sr-Cyrl-CS" sz="2800" b="1" dirty="0" smtClean="0">
                <a:latin typeface="Arial" charset="0"/>
                <a:cs typeface="+mn-cs"/>
              </a:rPr>
              <a:t>законом одређена вредност из заоставштине </a:t>
            </a:r>
            <a:r>
              <a:rPr lang="sr-Cyrl-CS" sz="2800" dirty="0" smtClean="0">
                <a:latin typeface="Arial" charset="0"/>
                <a:cs typeface="+mn-cs"/>
              </a:rPr>
              <a:t>која припада оставиочевим најближим сродницима, упркос другачиојој намери завештаоца израженој кроз његов </a:t>
            </a:r>
            <a:r>
              <a:rPr lang="sr-Cyrl-CS" sz="2800" b="1" dirty="0" smtClean="0">
                <a:latin typeface="Arial" charset="0"/>
                <a:cs typeface="+mn-cs"/>
              </a:rPr>
              <a:t>тестамент и доброчина располагања за живота.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Нужни део – расположиви </a:t>
            </a:r>
            <a:r>
              <a:rPr lang="sr-Cyrl-CS" sz="2800" dirty="0" smtClean="0">
                <a:latin typeface="Arial" charset="0"/>
                <a:cs typeface="+mn-cs"/>
              </a:rPr>
              <a:t>део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>
                <a:latin typeface="Arial" charset="0"/>
                <a:cs typeface="+mn-cs"/>
              </a:rPr>
              <a:t>Две врсте </a:t>
            </a:r>
            <a:r>
              <a:rPr lang="sr-Cyrl-CS" sz="2800" dirty="0" smtClean="0">
                <a:latin typeface="Arial" charset="0"/>
                <a:cs typeface="+mn-cs"/>
              </a:rPr>
              <a:t>ограничења слободе завештања: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b="1" dirty="0" smtClean="0">
                <a:latin typeface="Arial" charset="0"/>
                <a:cs typeface="+mn-cs"/>
              </a:rPr>
              <a:t>општа </a:t>
            </a:r>
            <a:r>
              <a:rPr lang="sr-Cyrl-CS" sz="2800" dirty="0">
                <a:latin typeface="Arial" charset="0"/>
                <a:cs typeface="+mn-cs"/>
              </a:rPr>
              <a:t>- установом јавног поретка и </a:t>
            </a:r>
            <a:endParaRPr lang="sr-Cyrl-CS" sz="2800" dirty="0" smtClean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b="1" dirty="0" smtClean="0">
                <a:latin typeface="Arial" charset="0"/>
                <a:cs typeface="+mn-cs"/>
              </a:rPr>
              <a:t>посебна</a:t>
            </a:r>
            <a:r>
              <a:rPr lang="sr-Cyrl-CS" sz="2800" dirty="0" smtClean="0">
                <a:latin typeface="Arial" charset="0"/>
                <a:cs typeface="+mn-cs"/>
              </a:rPr>
              <a:t> </a:t>
            </a:r>
            <a:r>
              <a:rPr lang="sr-Cyrl-CS" sz="2800" dirty="0">
                <a:latin typeface="Arial" charset="0"/>
                <a:cs typeface="+mn-cs"/>
              </a:rPr>
              <a:t>– установом нужног дела</a:t>
            </a:r>
            <a:endParaRPr lang="en-US" sz="2800" dirty="0">
              <a:latin typeface="Arial" charset="0"/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830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74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err="1" smtClean="0">
                <a:latin typeface="Arial" charset="0"/>
                <a:cs typeface="+mj-cs"/>
              </a:rPr>
              <a:t>П</a:t>
            </a:r>
            <a:r>
              <a:rPr lang="sr-Cyrl-CS" sz="4000" dirty="0" smtClean="0">
                <a:latin typeface="Arial" charset="0"/>
                <a:cs typeface="+mj-cs"/>
              </a:rPr>
              <a:t>раво на нужни део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3475"/>
            <a:ext cx="8305800" cy="5173578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sr-Cyrl-CS" sz="4000" b="1" dirty="0" smtClean="0">
                <a:latin typeface="Arial" charset="0"/>
              </a:rPr>
              <a:t>Круг </a:t>
            </a:r>
            <a:r>
              <a:rPr lang="sr-Cyrl-CS" sz="4000" b="1" dirty="0" smtClean="0">
                <a:latin typeface="Arial" charset="0"/>
              </a:rPr>
              <a:t>нужних наследника </a:t>
            </a:r>
            <a:r>
              <a:rPr lang="sr-Cyrl-CS" sz="4000" dirty="0" smtClean="0">
                <a:latin typeface="Arial" charset="0"/>
              </a:rPr>
              <a:t>одређен је по принципу </a:t>
            </a:r>
            <a:r>
              <a:rPr lang="de-AT" sz="4000" b="1" i="1" dirty="0" err="1" smtClean="0">
                <a:latin typeface="Arial" charset="0"/>
              </a:rPr>
              <a:t>numerus</a:t>
            </a:r>
            <a:r>
              <a:rPr lang="de-AT" sz="4000" b="1" i="1" dirty="0" smtClean="0">
                <a:latin typeface="Arial" charset="0"/>
              </a:rPr>
              <a:t> clausus</a:t>
            </a:r>
            <a:r>
              <a:rPr lang="sr-Cyrl-CS" sz="4000" b="1" i="1" dirty="0" smtClean="0">
                <a:latin typeface="Arial" charset="0"/>
              </a:rPr>
              <a:t> </a:t>
            </a:r>
            <a:r>
              <a:rPr lang="sr-Cyrl-CS" sz="4000" dirty="0" smtClean="0">
                <a:latin typeface="Arial" charset="0"/>
              </a:rPr>
              <a:t>- то су само она лица која су законом препозната као нужни наследници. Видети чл. 39 ст. 1 </a:t>
            </a:r>
            <a:r>
              <a:rPr lang="sr-Cyrl-CS" sz="4000" dirty="0" smtClean="0">
                <a:latin typeface="Arial" charset="0"/>
              </a:rPr>
              <a:t>ЗОНа. 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sr-Cyrl-CS" sz="4000" dirty="0" smtClean="0">
                <a:latin typeface="Arial" charset="0"/>
              </a:rPr>
              <a:t>Круг нужних наследника </a:t>
            </a:r>
            <a:r>
              <a:rPr lang="sr-Cyrl-CS" sz="4000" b="1" dirty="0" smtClean="0">
                <a:latin typeface="Arial" charset="0"/>
              </a:rPr>
              <a:t>је ужи </a:t>
            </a:r>
            <a:r>
              <a:rPr lang="sr-Cyrl-CS" sz="4000" dirty="0" smtClean="0">
                <a:latin typeface="Arial" charset="0"/>
              </a:rPr>
              <a:t>од круга законских</a:t>
            </a:r>
            <a:endParaRPr lang="de-AT" sz="40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sr-Cyrl-CS" sz="4000" b="1" dirty="0" smtClean="0">
                <a:latin typeface="Arial" charset="0"/>
              </a:rPr>
              <a:t>Услови за стицање</a:t>
            </a:r>
            <a:r>
              <a:rPr lang="sr-Cyrl-CS" sz="4000" dirty="0" smtClean="0">
                <a:latin typeface="Arial" charset="0"/>
              </a:rPr>
              <a:t>. Да би неко лице могло да оствари право на нужни део оно </a:t>
            </a:r>
            <a:r>
              <a:rPr lang="sr-Cyrl-CS" sz="4000" dirty="0">
                <a:latin typeface="Arial" charset="0"/>
              </a:rPr>
              <a:t>мора </a:t>
            </a:r>
            <a:r>
              <a:rPr lang="sr-Cyrl-CS" sz="4000" dirty="0" smtClean="0">
                <a:latin typeface="Arial" charset="0"/>
              </a:rPr>
              <a:t>у конкретном случају бити позвано на наслеђе по правилима законског наслеђивања. 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sr-Cyrl-CS" sz="4000" dirty="0">
                <a:latin typeface="Arial" charset="0"/>
              </a:rPr>
              <a:t>Н</a:t>
            </a:r>
            <a:r>
              <a:rPr lang="sr-Cyrl-CS" sz="4000" dirty="0" smtClean="0">
                <a:latin typeface="Arial" charset="0"/>
              </a:rPr>
              <a:t>ужни наследници су подврста </a:t>
            </a:r>
            <a:r>
              <a:rPr lang="sr-Cyrl-CS" sz="4000" dirty="0">
                <a:latin typeface="Arial" charset="0"/>
              </a:rPr>
              <a:t>законских </a:t>
            </a:r>
            <a:r>
              <a:rPr lang="sr-Cyrl-CS" sz="4000" dirty="0" smtClean="0">
                <a:latin typeface="Arial" charset="0"/>
              </a:rPr>
              <a:t>наследника, па морају испуњавати све услове </a:t>
            </a:r>
            <a:r>
              <a:rPr lang="sr-Cyrl-CS" sz="4000" dirty="0" smtClean="0">
                <a:latin typeface="Arial" charset="0"/>
              </a:rPr>
              <a:t>који су потребни </a:t>
            </a:r>
            <a:r>
              <a:rPr lang="sr-Cyrl-CS" sz="4000" dirty="0" smtClean="0">
                <a:latin typeface="Arial" charset="0"/>
              </a:rPr>
              <a:t>за стицање својства наследника </a:t>
            </a:r>
            <a:r>
              <a:rPr lang="en-US" sz="4000" dirty="0" smtClean="0">
                <a:latin typeface="Arial" charset="0"/>
              </a:rPr>
              <a:t>–</a:t>
            </a:r>
            <a:r>
              <a:rPr lang="sr-Cyrl-CS" sz="4000" dirty="0" smtClean="0">
                <a:latin typeface="Arial" charset="0"/>
              </a:rPr>
              <a:t> да </a:t>
            </a:r>
            <a:r>
              <a:rPr lang="sr-Cyrl-CS" sz="4000" dirty="0" smtClean="0">
                <a:latin typeface="Arial" charset="0"/>
              </a:rPr>
              <a:t>доживе </a:t>
            </a:r>
            <a:r>
              <a:rPr lang="sr-Cyrl-CS" sz="4000" dirty="0" smtClean="0">
                <a:latin typeface="Arial" charset="0"/>
              </a:rPr>
              <a:t>моменат делације, да </a:t>
            </a:r>
            <a:r>
              <a:rPr lang="sr-Cyrl-CS" sz="4000" dirty="0" smtClean="0">
                <a:latin typeface="Arial" charset="0"/>
              </a:rPr>
              <a:t>су</a:t>
            </a:r>
            <a:r>
              <a:rPr lang="sr-Cyrl-CS" sz="4000" dirty="0" smtClean="0">
                <a:latin typeface="Arial" charset="0"/>
              </a:rPr>
              <a:t> способни, достојни, </a:t>
            </a:r>
            <a:r>
              <a:rPr lang="sr-Cyrl-CS" sz="4000" b="1" dirty="0" smtClean="0">
                <a:latin typeface="Arial" charset="0"/>
              </a:rPr>
              <a:t>али и да </a:t>
            </a:r>
            <a:r>
              <a:rPr lang="sr-Cyrl-CS" sz="4000" b="1" dirty="0" smtClean="0">
                <a:latin typeface="Arial" charset="0"/>
              </a:rPr>
              <a:t>траже </a:t>
            </a:r>
            <a:r>
              <a:rPr lang="sr-Cyrl-CS" sz="4000" b="1" dirty="0" smtClean="0">
                <a:latin typeface="Arial" charset="0"/>
              </a:rPr>
              <a:t>намирење нужног дела</a:t>
            </a:r>
            <a:r>
              <a:rPr lang="sr-Cyrl-CS" sz="4000" dirty="0" smtClean="0">
                <a:latin typeface="Arial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sr-Cyrl-CS" sz="4000" dirty="0" smtClean="0">
                <a:latin typeface="Arial" charset="0"/>
              </a:rPr>
              <a:t>Између њих постоји хијерархија, као и код законског наслеђивања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sr-Cyrl-CS" sz="40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762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sz="3200" dirty="0" smtClean="0">
                <a:latin typeface="Arial" charset="0"/>
              </a:rPr>
              <a:t/>
            </a:r>
            <a:br>
              <a:rPr lang="sr-Cyrl-CS" sz="3200" dirty="0" smtClean="0">
                <a:latin typeface="Arial" charset="0"/>
              </a:rPr>
            </a:br>
            <a:r>
              <a:rPr lang="sr-Cyrl-CS" sz="3200" dirty="0" smtClean="0">
                <a:latin typeface="Arial" charset="0"/>
              </a:rPr>
              <a:t>Апсолутни </a:t>
            </a:r>
            <a:r>
              <a:rPr lang="sr-Cyrl-CS" sz="3200" dirty="0">
                <a:latin typeface="Arial" charset="0"/>
              </a:rPr>
              <a:t>и релативни нужни наследници</a:t>
            </a:r>
            <a:r>
              <a:rPr lang="en-US" sz="3200" dirty="0">
                <a:latin typeface="Arial" charset="0"/>
              </a:rPr>
              <a:t/>
            </a:r>
            <a:br>
              <a:rPr lang="en-US" sz="3200" dirty="0">
                <a:latin typeface="Arial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b="1" dirty="0" smtClean="0"/>
              <a:t>Апсолутни нужни наследници </a:t>
            </a:r>
            <a:r>
              <a:rPr lang="sr-Cyrl-CS" dirty="0" smtClean="0"/>
              <a:t>су они између којих и оставиоца </a:t>
            </a:r>
            <a:r>
              <a:rPr lang="sr-Cyrl-CS" dirty="0" smtClean="0"/>
              <a:t>треба</a:t>
            </a:r>
            <a:r>
              <a:rPr lang="sr-Cyrl-CS" dirty="0" smtClean="0"/>
              <a:t> </a:t>
            </a:r>
            <a:r>
              <a:rPr lang="sr-Cyrl-CS" dirty="0" smtClean="0"/>
              <a:t>да постоји само нека </a:t>
            </a:r>
            <a:r>
              <a:rPr lang="sr-Cyrl-CS" b="1" dirty="0" smtClean="0"/>
              <a:t>објективна</a:t>
            </a:r>
            <a:r>
              <a:rPr lang="sr-Cyrl-CS" dirty="0" smtClean="0"/>
              <a:t> веза, значајна за наслеђивање: брачна веза, </a:t>
            </a:r>
            <a:r>
              <a:rPr lang="sr-Cyrl-CS" dirty="0" smtClean="0"/>
              <a:t>грађанско, </a:t>
            </a:r>
            <a:r>
              <a:rPr lang="sr-Cyrl-CS" dirty="0" smtClean="0"/>
              <a:t>крвно сродство или степен сродства.</a:t>
            </a:r>
          </a:p>
          <a:p>
            <a:r>
              <a:rPr lang="sr-Cyrl-CS" dirty="0" smtClean="0"/>
              <a:t>Код </a:t>
            </a:r>
            <a:r>
              <a:rPr lang="sr-Cyrl-CS" b="1" dirty="0" smtClean="0"/>
              <a:t>релативних нужних наследника</a:t>
            </a:r>
            <a:r>
              <a:rPr lang="sr-Cyrl-CS" dirty="0" smtClean="0"/>
              <a:t>, поред постојања </a:t>
            </a:r>
            <a:r>
              <a:rPr lang="sr-Cyrl-CS" b="1" dirty="0" smtClean="0"/>
              <a:t>објективне</a:t>
            </a:r>
            <a:r>
              <a:rPr lang="sr-Cyrl-CS" dirty="0" smtClean="0"/>
              <a:t> везе, морају да буду кумулативно испуњена и два </a:t>
            </a:r>
            <a:r>
              <a:rPr lang="sr-Cyrl-CS" i="1" dirty="0" smtClean="0"/>
              <a:t>субјективна</a:t>
            </a:r>
            <a:r>
              <a:rPr lang="sr-Cyrl-CS" dirty="0" smtClean="0"/>
              <a:t> услова: да су </a:t>
            </a:r>
            <a:r>
              <a:rPr lang="sr-Cyrl-CS" b="1" u="sng" dirty="0" smtClean="0"/>
              <a:t>трајно неспособни за рад </a:t>
            </a:r>
            <a:r>
              <a:rPr lang="sr-Cyrl-CS" b="1" dirty="0" smtClean="0"/>
              <a:t>и да </a:t>
            </a:r>
            <a:r>
              <a:rPr lang="sr-Cyrl-CS" b="1" u="sng" dirty="0" smtClean="0"/>
              <a:t>немају нужних средстава за живот. 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117617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06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Нужни наследни редови у нашем праву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983163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dirty="0">
                <a:latin typeface="Arial" charset="0"/>
                <a:cs typeface="+mn-cs"/>
              </a:rPr>
              <a:t>Први нужни наследни </a:t>
            </a:r>
            <a:r>
              <a:rPr lang="sr-Cyrl-CS" dirty="0" smtClean="0">
                <a:latin typeface="Arial" charset="0"/>
                <a:cs typeface="+mn-cs"/>
              </a:rPr>
              <a:t>ред - оставиочев супружник и сви потомци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Cyrl-CS" dirty="0" smtClean="0">
                <a:latin typeface="Arial" charset="0"/>
                <a:cs typeface="+mn-cs"/>
              </a:rPr>
              <a:t>Други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оставиочеви родитељи и браћа и сестре. </a:t>
            </a:r>
            <a:r>
              <a:rPr lang="en-US" dirty="0" err="1" smtClean="0">
                <a:latin typeface="Arial" charset="0"/>
                <a:cs typeface="+mn-cs"/>
              </a:rPr>
              <a:t>Д</a:t>
            </a:r>
            <a:r>
              <a:rPr lang="sr-Cyrl-CS" dirty="0" smtClean="0">
                <a:latin typeface="Arial" charset="0"/>
                <a:cs typeface="+mn-cs"/>
              </a:rPr>
              <a:t>аље не.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Cyrl-CS" dirty="0" smtClean="0">
                <a:latin typeface="Arial" charset="0"/>
                <a:cs typeface="+mn-cs"/>
              </a:rPr>
              <a:t>Трећи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деде и бабе. Даље не.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Cyrl-CS" dirty="0" smtClean="0">
                <a:latin typeface="Arial" charset="0"/>
                <a:cs typeface="+mn-cs"/>
              </a:rPr>
              <a:t>Четврти </a:t>
            </a:r>
            <a:r>
              <a:rPr lang="en-US" dirty="0" smtClean="0">
                <a:latin typeface="Arial" charset="0"/>
                <a:cs typeface="+mn-cs"/>
              </a:rPr>
              <a:t>–</a:t>
            </a:r>
            <a:r>
              <a:rPr lang="sr-Cyrl-CS" dirty="0" smtClean="0">
                <a:latin typeface="Arial" charset="0"/>
                <a:cs typeface="+mn-cs"/>
              </a:rPr>
              <a:t> прадеде и прабабе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dirty="0" smtClean="0">
                <a:latin typeface="Arial" charset="0"/>
                <a:cs typeface="+mn-cs"/>
              </a:rPr>
              <a:t>Даљи </a:t>
            </a:r>
            <a:r>
              <a:rPr lang="sr-Cyrl-CS" dirty="0">
                <a:latin typeface="Arial" charset="0"/>
                <a:cs typeface="+mn-cs"/>
              </a:rPr>
              <a:t>наследни </a:t>
            </a:r>
            <a:r>
              <a:rPr lang="sr-Cyrl-CS" dirty="0" smtClean="0">
                <a:latin typeface="Arial" charset="0"/>
                <a:cs typeface="+mn-cs"/>
              </a:rPr>
              <a:t>редови - само родоначелници</a:t>
            </a:r>
            <a:endParaRPr lang="sr-Cyrl-CS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dirty="0">
                <a:latin typeface="Arial" charset="0"/>
                <a:cs typeface="+mn-cs"/>
              </a:rPr>
              <a:t>Примена принципа </a:t>
            </a:r>
            <a:r>
              <a:rPr lang="sr-Cyrl-CS" dirty="0" smtClean="0">
                <a:latin typeface="Arial" charset="0"/>
                <a:cs typeface="+mn-cs"/>
              </a:rPr>
              <a:t>хијерархије </a:t>
            </a:r>
            <a:r>
              <a:rPr lang="sr-Cyrl-CS" dirty="0">
                <a:latin typeface="Arial" charset="0"/>
                <a:cs typeface="+mn-cs"/>
              </a:rPr>
              <a:t>и права </a:t>
            </a:r>
            <a:r>
              <a:rPr lang="sr-Cyrl-CS" dirty="0" smtClean="0">
                <a:latin typeface="Arial" charset="0"/>
                <a:cs typeface="+mn-cs"/>
              </a:rPr>
              <a:t>представљања, као код законског </a:t>
            </a:r>
            <a:r>
              <a:rPr lang="sr-Cyrl-CS" dirty="0" smtClean="0">
                <a:latin typeface="Arial" charset="0"/>
                <a:cs typeface="+mn-cs"/>
              </a:rPr>
              <a:t>наслеђивања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dirty="0" smtClean="0">
                <a:latin typeface="Arial" charset="0"/>
              </a:rPr>
              <a:t>Сви релативни нужни наследници морају испуњавати </a:t>
            </a:r>
            <a:r>
              <a:rPr lang="sr-Cyrl-CS" b="1" dirty="0" smtClean="0">
                <a:latin typeface="Arial" charset="0"/>
              </a:rPr>
              <a:t>и субјективни услов</a:t>
            </a:r>
            <a:r>
              <a:rPr lang="sr-Cyrl-CS" dirty="0" smtClean="0">
                <a:latin typeface="Arial" charset="0"/>
              </a:rPr>
              <a:t>, да би могли успети у остварењу захтева за нужни део.</a:t>
            </a:r>
            <a:endParaRPr lang="sr-Cyrl-C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05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4000" dirty="0">
                <a:latin typeface="Arial" charset="0"/>
                <a:cs typeface="+mj-cs"/>
              </a:rPr>
              <a:t>Величина нужног </a:t>
            </a:r>
            <a:r>
              <a:rPr lang="sr-Cyrl-CS" sz="4000" dirty="0" smtClean="0">
                <a:latin typeface="Arial" charset="0"/>
                <a:cs typeface="+mj-cs"/>
              </a:rPr>
              <a:t>дела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sr-Cyrl-CS" sz="2800" dirty="0" smtClean="0">
                <a:latin typeface="Arial" charset="0"/>
                <a:cs typeface="+mn-cs"/>
              </a:rPr>
              <a:t>Код нас је у примени тзв. </a:t>
            </a:r>
            <a:r>
              <a:rPr lang="sr-Cyrl-CS" sz="2800" b="1" dirty="0">
                <a:latin typeface="Arial" charset="0"/>
              </a:rPr>
              <a:t>п</a:t>
            </a:r>
            <a:r>
              <a:rPr lang="sr-Cyrl-CS" sz="2800" b="1" dirty="0" smtClean="0">
                <a:latin typeface="Arial" charset="0"/>
              </a:rPr>
              <a:t>ојединачно </a:t>
            </a:r>
            <a:r>
              <a:rPr lang="sr-Cyrl-CS" sz="2800" b="1" dirty="0">
                <a:latin typeface="Arial" charset="0"/>
              </a:rPr>
              <a:t>одређен нужни </a:t>
            </a:r>
            <a:r>
              <a:rPr lang="sr-Cyrl-CS" sz="2800" b="1" dirty="0" smtClean="0">
                <a:latin typeface="Arial" charset="0"/>
              </a:rPr>
              <a:t>део,</a:t>
            </a:r>
            <a:r>
              <a:rPr lang="sr-Cyrl-CS" sz="2800" dirty="0" smtClean="0">
                <a:latin typeface="Arial" charset="0"/>
                <a:cs typeface="+mn-cs"/>
              </a:rPr>
              <a:t> што значи да би утврдио величину нужног дела, суд прво треба да израчуна колико би нужни наследник у конкретном случају добио да је наслеђивао као законски наследник.</a:t>
            </a:r>
            <a:endParaRPr lang="sr-Cyrl-CS" sz="28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Нужни део потомака, усвојеника и њихових </a:t>
            </a:r>
            <a:r>
              <a:rPr lang="sr-Cyrl-CS" sz="2800" dirty="0" smtClean="0">
                <a:latin typeface="Arial" charset="0"/>
                <a:cs typeface="+mn-cs"/>
              </a:rPr>
              <a:t>потомака и </a:t>
            </a:r>
            <a:r>
              <a:rPr lang="sr-Cyrl-CS" sz="2800" dirty="0">
                <a:latin typeface="Arial" charset="0"/>
                <a:cs typeface="+mn-cs"/>
              </a:rPr>
              <a:t>супружника је ½ законског наследног дела</a:t>
            </a:r>
          </a:p>
          <a:p>
            <a:pPr eaLnBrk="1" hangingPunct="1">
              <a:defRPr/>
            </a:pPr>
            <a:r>
              <a:rPr lang="sr-Cyrl-CS" sz="2800" dirty="0">
                <a:latin typeface="Arial" charset="0"/>
                <a:cs typeface="+mn-cs"/>
              </a:rPr>
              <a:t>Нужни део осталих </a:t>
            </a:r>
            <a:r>
              <a:rPr lang="sr-Cyrl-CS" sz="2800" dirty="0" smtClean="0">
                <a:latin typeface="Arial" charset="0"/>
                <a:cs typeface="+mn-cs"/>
              </a:rPr>
              <a:t>нужних наследника </a:t>
            </a:r>
            <a:r>
              <a:rPr lang="sr-Cyrl-CS" sz="2800" dirty="0">
                <a:latin typeface="Arial" charset="0"/>
                <a:cs typeface="+mn-cs"/>
              </a:rPr>
              <a:t>је 1/3 законског наследног дела </a:t>
            </a:r>
          </a:p>
          <a:p>
            <a:pPr eaLnBrk="1" hangingPunct="1">
              <a:defRPr/>
            </a:pPr>
            <a:r>
              <a:rPr lang="sr-Cyrl-CS" sz="2800" b="1" dirty="0" smtClean="0">
                <a:latin typeface="Arial" charset="0"/>
              </a:rPr>
              <a:t>Нужни део супружника увек је </a:t>
            </a:r>
            <a:r>
              <a:rPr lang="en-US" sz="2800" b="1" dirty="0" smtClean="0">
                <a:latin typeface="Arial" charset="0"/>
              </a:rPr>
              <a:t>½</a:t>
            </a:r>
            <a:r>
              <a:rPr lang="sr-Cyrl-CS" sz="2800" b="1" dirty="0" smtClean="0">
                <a:latin typeface="Arial" charset="0"/>
              </a:rPr>
              <a:t>,</a:t>
            </a:r>
            <a:r>
              <a:rPr lang="sr-Cyrl-CS" sz="2800" dirty="0" smtClean="0">
                <a:latin typeface="Arial" charset="0"/>
                <a:cs typeface="+mn-cs"/>
              </a:rPr>
              <a:t> без обзира у ком наследном реду наслеђује</a:t>
            </a:r>
          </a:p>
          <a:p>
            <a:pPr eaLnBrk="1" hangingPunct="1">
              <a:defRPr/>
            </a:pPr>
            <a:r>
              <a:rPr lang="en-US" sz="2800" dirty="0" err="1" smtClean="0">
                <a:latin typeface="Arial" charset="0"/>
                <a:cs typeface="+mn-cs"/>
              </a:rPr>
              <a:t>П</a:t>
            </a:r>
            <a:r>
              <a:rPr lang="sr-Cyrl-CS" sz="2800" dirty="0" smtClean="0">
                <a:latin typeface="Arial" charset="0"/>
                <a:cs typeface="+mn-cs"/>
              </a:rPr>
              <a:t>риликом одређивања величине нужног дела узимају се у обзир и правила о повећању и смањењу наследних делова у 1. и 2. наследном реду</a:t>
            </a:r>
          </a:p>
        </p:txBody>
      </p:sp>
    </p:spTree>
    <p:extLst>
      <p:ext uri="{BB962C8B-B14F-4D97-AF65-F5344CB8AC3E}">
        <p14:creationId xmlns:p14="http://schemas.microsoft.com/office/powerpoint/2010/main" val="368115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2600</Words>
  <Application>Microsoft Macintosh PowerPoint</Application>
  <PresentationFormat>On-screen Show (4:3)</PresentationFormat>
  <Paragraphs>191</Paragraphs>
  <Slides>33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Нужно наслеђивање </vt:lpstr>
      <vt:lpstr>PowerPoint Presentation</vt:lpstr>
      <vt:lpstr>Појам и оправданост права на нужни део</vt:lpstr>
      <vt:lpstr>PowerPoint Presentation</vt:lpstr>
      <vt:lpstr>PowerPoint Presentation</vt:lpstr>
      <vt:lpstr>Право на нужни део</vt:lpstr>
      <vt:lpstr> Апсолутни и релативни нужни наследници </vt:lpstr>
      <vt:lpstr>Нужни наследни редови у нашем праву</vt:lpstr>
      <vt:lpstr>Величина нужног дела</vt:lpstr>
      <vt:lpstr>Пример 1</vt:lpstr>
      <vt:lpstr>Пример 2</vt:lpstr>
      <vt:lpstr>Пример 3</vt:lpstr>
      <vt:lpstr>Израчунавање обрачунске вредности заоставштине</vt:lpstr>
      <vt:lpstr>PowerPoint Presentation</vt:lpstr>
      <vt:lpstr>PowerPoint Presentation</vt:lpstr>
      <vt:lpstr>Који поклони се неће урачунавати:</vt:lpstr>
      <vt:lpstr>Правна природа права на нужни део</vt:lpstr>
      <vt:lpstr>Нужни део као наследно право</vt:lpstr>
      <vt:lpstr>PowerPoint Presentation</vt:lpstr>
      <vt:lpstr>Нужни део као облигационо право</vt:lpstr>
      <vt:lpstr>PowerPoint Presentation</vt:lpstr>
      <vt:lpstr>Правна природа права на нужни део у српском праву</vt:lpstr>
      <vt:lpstr>Разбаштињење нужних наследника</vt:lpstr>
      <vt:lpstr>Искључење из права на нужни део</vt:lpstr>
      <vt:lpstr>PowerPoint Presentation</vt:lpstr>
      <vt:lpstr>Лишење потомка права на нужни део</vt:lpstr>
      <vt:lpstr>Разлози лишења</vt:lpstr>
      <vt:lpstr>Начин лишења</vt:lpstr>
      <vt:lpstr>Повреда нужног дела</vt:lpstr>
      <vt:lpstr>Намирење нужног наследника</vt:lpstr>
      <vt:lpstr>Заштита нужног дела облигационоправне природе</vt:lpstr>
      <vt:lpstr>Заштита нужног дела наследноправне природе</vt:lpstr>
      <vt:lpstr>Захтев за заштиту нужног дела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Нужно наслеђивање </dc:title>
  <dc:creator>Dragica</dc:creator>
  <cp:lastModifiedBy>Dragica</cp:lastModifiedBy>
  <cp:revision>48</cp:revision>
  <dcterms:created xsi:type="dcterms:W3CDTF">2020-04-13T14:03:58Z</dcterms:created>
  <dcterms:modified xsi:type="dcterms:W3CDTF">2020-04-14T08:49:43Z</dcterms:modified>
</cp:coreProperties>
</file>