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5275F9-2318-4B98-83ED-B5592F524550}" type="doc">
      <dgm:prSet loTypeId="urn:microsoft.com/office/officeart/2005/8/layout/vList2" loCatId="list" qsTypeId="urn:microsoft.com/office/officeart/2005/8/quickstyle/3d3" qsCatId="3D" csTypeId="urn:microsoft.com/office/officeart/2005/8/colors/colorful1" csCatId="colorful" phldr="1"/>
      <dgm:spPr/>
      <dgm:t>
        <a:bodyPr/>
        <a:lstStyle/>
        <a:p>
          <a:endParaRPr lang="sr-Cyrl-RS"/>
        </a:p>
      </dgm:t>
    </dgm:pt>
    <dgm:pt modelId="{BAC9A785-90E4-4E24-B597-4D83A99759DA}">
      <dgm:prSet phldrT="[Text]"/>
      <dgm:spPr/>
      <dgm:t>
        <a:bodyPr/>
        <a:lstStyle/>
        <a:p>
          <a:r>
            <a:rPr lang="sr-Cyrl-RS" dirty="0" smtClean="0"/>
            <a:t>Општи порез</a:t>
          </a:r>
          <a:endParaRPr lang="sr-Cyrl-RS" dirty="0"/>
        </a:p>
      </dgm:t>
    </dgm:pt>
    <dgm:pt modelId="{6BF0A336-9F5C-47B3-8494-88D548F1CDE1}" type="parTrans" cxnId="{765E09C5-6AD3-489D-920D-853060870CC8}">
      <dgm:prSet/>
      <dgm:spPr/>
      <dgm:t>
        <a:bodyPr/>
        <a:lstStyle/>
        <a:p>
          <a:endParaRPr lang="sr-Cyrl-RS"/>
        </a:p>
      </dgm:t>
    </dgm:pt>
    <dgm:pt modelId="{E1370247-832A-4E8C-83CD-93818BE39C54}" type="sibTrans" cxnId="{765E09C5-6AD3-489D-920D-853060870CC8}">
      <dgm:prSet/>
      <dgm:spPr/>
      <dgm:t>
        <a:bodyPr/>
        <a:lstStyle/>
        <a:p>
          <a:endParaRPr lang="sr-Cyrl-RS"/>
        </a:p>
      </dgm:t>
    </dgm:pt>
    <dgm:pt modelId="{39C477F5-0B72-452C-9698-237E0A898164}">
      <dgm:prSet phldrT="[Text]"/>
      <dgm:spPr/>
      <dgm:t>
        <a:bodyPr/>
        <a:lstStyle/>
        <a:p>
          <a:r>
            <a:rPr lang="sr-Cyrl-RS" dirty="0" smtClean="0"/>
            <a:t>Дажбина која погађа промет широког круга добара и услуга</a:t>
          </a:r>
          <a:endParaRPr lang="sr-Cyrl-RS" dirty="0"/>
        </a:p>
      </dgm:t>
    </dgm:pt>
    <dgm:pt modelId="{69CEB478-9361-4291-8765-DE60EF5D5660}" type="parTrans" cxnId="{3D5AA7DC-0720-4438-898E-62C9ABD7B4B7}">
      <dgm:prSet/>
      <dgm:spPr/>
      <dgm:t>
        <a:bodyPr/>
        <a:lstStyle/>
        <a:p>
          <a:endParaRPr lang="sr-Cyrl-RS"/>
        </a:p>
      </dgm:t>
    </dgm:pt>
    <dgm:pt modelId="{697C0296-A916-438F-B0E6-2440E1EE1701}" type="sibTrans" cxnId="{3D5AA7DC-0720-4438-898E-62C9ABD7B4B7}">
      <dgm:prSet/>
      <dgm:spPr/>
      <dgm:t>
        <a:bodyPr/>
        <a:lstStyle/>
        <a:p>
          <a:endParaRPr lang="sr-Cyrl-RS"/>
        </a:p>
      </dgm:t>
    </dgm:pt>
    <dgm:pt modelId="{14A726CB-831F-4931-8A7F-169EFB0BA53B}">
      <dgm:prSet phldrT="[Text]"/>
      <dgm:spPr/>
      <dgm:t>
        <a:bodyPr/>
        <a:lstStyle/>
        <a:p>
          <a:r>
            <a:rPr lang="sr-Cyrl-RS" dirty="0" smtClean="0"/>
            <a:t>Порез на потрошњу</a:t>
          </a:r>
          <a:endParaRPr lang="sr-Cyrl-RS" dirty="0"/>
        </a:p>
      </dgm:t>
    </dgm:pt>
    <dgm:pt modelId="{1B8E0024-61B9-41C6-AF65-10456E32D2DC}" type="parTrans" cxnId="{64B41D18-2DA4-4550-B9CB-EA9E9E870347}">
      <dgm:prSet/>
      <dgm:spPr/>
      <dgm:t>
        <a:bodyPr/>
        <a:lstStyle/>
        <a:p>
          <a:endParaRPr lang="sr-Cyrl-RS"/>
        </a:p>
      </dgm:t>
    </dgm:pt>
    <dgm:pt modelId="{B9DCF69F-189D-41EA-98AB-AAD7B16D712E}" type="sibTrans" cxnId="{64B41D18-2DA4-4550-B9CB-EA9E9E870347}">
      <dgm:prSet/>
      <dgm:spPr/>
      <dgm:t>
        <a:bodyPr/>
        <a:lstStyle/>
        <a:p>
          <a:endParaRPr lang="sr-Cyrl-RS"/>
        </a:p>
      </dgm:t>
    </dgm:pt>
    <dgm:pt modelId="{31C6E3A9-1146-4EB7-8A31-6CA054C6E34E}">
      <dgm:prSet phldrT="[Text]"/>
      <dgm:spPr/>
      <dgm:t>
        <a:bodyPr/>
        <a:lstStyle/>
        <a:p>
          <a:r>
            <a:rPr lang="sr-Cyrl-RS" dirty="0" smtClean="0"/>
            <a:t>Суштински погађа расходе које порески дестинатар има да би обезбедио потрошњу</a:t>
          </a:r>
          <a:endParaRPr lang="sr-Cyrl-RS" dirty="0"/>
        </a:p>
      </dgm:t>
    </dgm:pt>
    <dgm:pt modelId="{E980153E-9A5B-494A-91D9-E932C9922E2E}" type="parTrans" cxnId="{626187CD-EA53-4303-BD9B-9C83B7B28BCD}">
      <dgm:prSet/>
      <dgm:spPr/>
      <dgm:t>
        <a:bodyPr/>
        <a:lstStyle/>
        <a:p>
          <a:endParaRPr lang="sr-Cyrl-RS"/>
        </a:p>
      </dgm:t>
    </dgm:pt>
    <dgm:pt modelId="{B945282A-DAE7-45F3-8A01-7ED6DF742AEB}" type="sibTrans" cxnId="{626187CD-EA53-4303-BD9B-9C83B7B28BCD}">
      <dgm:prSet/>
      <dgm:spPr/>
      <dgm:t>
        <a:bodyPr/>
        <a:lstStyle/>
        <a:p>
          <a:endParaRPr lang="sr-Cyrl-RS"/>
        </a:p>
      </dgm:t>
    </dgm:pt>
    <dgm:pt modelId="{5E37B372-5F9E-426B-9624-D8237A39657E}">
      <dgm:prSet phldrT="[Text]"/>
      <dgm:spPr/>
      <dgm:t>
        <a:bodyPr/>
        <a:lstStyle/>
        <a:p>
          <a:r>
            <a:rPr lang="sr-Cyrl-RS" dirty="0" smtClean="0"/>
            <a:t>Посредни порез</a:t>
          </a:r>
          <a:endParaRPr lang="sr-Cyrl-RS" dirty="0"/>
        </a:p>
      </dgm:t>
    </dgm:pt>
    <dgm:pt modelId="{39C6BF2D-E223-493A-8067-9765AB526C38}" type="parTrans" cxnId="{FE80526F-786E-4642-8379-48346506CE25}">
      <dgm:prSet/>
      <dgm:spPr/>
      <dgm:t>
        <a:bodyPr/>
        <a:lstStyle/>
        <a:p>
          <a:endParaRPr lang="sr-Cyrl-RS"/>
        </a:p>
      </dgm:t>
    </dgm:pt>
    <dgm:pt modelId="{2A9C7480-9617-4E4A-9264-E732445BDF57}" type="sibTrans" cxnId="{FE80526F-786E-4642-8379-48346506CE25}">
      <dgm:prSet/>
      <dgm:spPr/>
      <dgm:t>
        <a:bodyPr/>
        <a:lstStyle/>
        <a:p>
          <a:endParaRPr lang="sr-Cyrl-RS"/>
        </a:p>
      </dgm:t>
    </dgm:pt>
    <dgm:pt modelId="{1EB72EEE-616C-4F2A-9E47-FE988BBC8B44}">
      <dgm:prSet phldrT="[Text]"/>
      <dgm:spPr/>
      <dgm:t>
        <a:bodyPr/>
        <a:lstStyle/>
        <a:p>
          <a:r>
            <a:rPr lang="sr-Cyrl-RS" dirty="0" smtClean="0"/>
            <a:t>Плаћен у једној фази производно-прометног циклуса не улази у основицу за обрачун у наредној фази</a:t>
          </a:r>
          <a:endParaRPr lang="sr-Cyrl-RS" dirty="0"/>
        </a:p>
      </dgm:t>
    </dgm:pt>
    <dgm:pt modelId="{10839EC4-CF5F-4313-972B-CABA211313A6}" type="parTrans" cxnId="{653AA244-458B-42EF-AE80-A2A27241025D}">
      <dgm:prSet/>
      <dgm:spPr/>
      <dgm:t>
        <a:bodyPr/>
        <a:lstStyle/>
        <a:p>
          <a:endParaRPr lang="sr-Cyrl-RS"/>
        </a:p>
      </dgm:t>
    </dgm:pt>
    <dgm:pt modelId="{D88D5528-484C-4AB5-BF54-91938E2B1A16}" type="sibTrans" cxnId="{653AA244-458B-42EF-AE80-A2A27241025D}">
      <dgm:prSet/>
      <dgm:spPr/>
      <dgm:t>
        <a:bodyPr/>
        <a:lstStyle/>
        <a:p>
          <a:endParaRPr lang="sr-Cyrl-RS"/>
        </a:p>
      </dgm:t>
    </dgm:pt>
    <dgm:pt modelId="{7FD35E8B-7AF3-4EF0-8FAD-33973064FAD7}">
      <dgm:prSet phldrT="[Text]"/>
      <dgm:spPr/>
      <dgm:t>
        <a:bodyPr/>
        <a:lstStyle/>
        <a:p>
          <a:r>
            <a:rPr lang="sr-Cyrl-RS" dirty="0" smtClean="0"/>
            <a:t>Претпоставља се намера законодавца да порез буде преваљен </a:t>
          </a:r>
          <a:endParaRPr lang="sr-Cyrl-RS" dirty="0"/>
        </a:p>
      </dgm:t>
    </dgm:pt>
    <dgm:pt modelId="{1D1A98CD-642F-4689-A7B1-A596626E07E1}" type="parTrans" cxnId="{229A137A-2AFC-4B92-A846-066F9F5D8EE8}">
      <dgm:prSet/>
      <dgm:spPr/>
      <dgm:t>
        <a:bodyPr/>
        <a:lstStyle/>
        <a:p>
          <a:endParaRPr lang="sr-Cyrl-RS"/>
        </a:p>
      </dgm:t>
    </dgm:pt>
    <dgm:pt modelId="{F0481F09-4084-4EC3-A57C-C3613F5605F0}" type="sibTrans" cxnId="{229A137A-2AFC-4B92-A846-066F9F5D8EE8}">
      <dgm:prSet/>
      <dgm:spPr/>
      <dgm:t>
        <a:bodyPr/>
        <a:lstStyle/>
        <a:p>
          <a:endParaRPr lang="sr-Cyrl-RS"/>
        </a:p>
      </dgm:t>
    </dgm:pt>
    <dgm:pt modelId="{FC72C875-D3ED-489D-A406-AFB23A99C5E8}">
      <dgm:prSet phldrT="[Text]"/>
      <dgm:spPr/>
      <dgm:t>
        <a:bodyPr/>
        <a:lstStyle/>
        <a:p>
          <a:r>
            <a:rPr lang="sr-Cyrl-RS" dirty="0" smtClean="0"/>
            <a:t>Свефазни порез</a:t>
          </a:r>
          <a:endParaRPr lang="sr-Cyrl-RS" dirty="0"/>
        </a:p>
      </dgm:t>
    </dgm:pt>
    <dgm:pt modelId="{67406D74-9FA9-4C2B-9FFA-4EF3E27EDDC0}" type="parTrans" cxnId="{B108A0EE-DC40-4C08-941F-6358D1830C4E}">
      <dgm:prSet/>
      <dgm:spPr/>
      <dgm:t>
        <a:bodyPr/>
        <a:lstStyle/>
        <a:p>
          <a:endParaRPr lang="sr-Cyrl-RS"/>
        </a:p>
      </dgm:t>
    </dgm:pt>
    <dgm:pt modelId="{9E5FEAA8-0895-4745-855B-D22432254AD3}" type="sibTrans" cxnId="{B108A0EE-DC40-4C08-941F-6358D1830C4E}">
      <dgm:prSet/>
      <dgm:spPr/>
      <dgm:t>
        <a:bodyPr/>
        <a:lstStyle/>
        <a:p>
          <a:endParaRPr lang="sr-Cyrl-RS"/>
        </a:p>
      </dgm:t>
    </dgm:pt>
    <dgm:pt modelId="{CEDBCBA8-0DF1-4D5D-83CF-B7E5F52BC17B}">
      <dgm:prSet phldrT="[Text]"/>
      <dgm:spPr/>
      <dgm:t>
        <a:bodyPr/>
        <a:lstStyle/>
        <a:p>
          <a:r>
            <a:rPr lang="sr-Cyrl-RS" dirty="0" smtClean="0"/>
            <a:t>Обрачунава се на испруку добара и пружање у слуга у свим фазама производње и промета добара и услуга</a:t>
          </a:r>
          <a:endParaRPr lang="sr-Cyrl-RS" dirty="0"/>
        </a:p>
      </dgm:t>
    </dgm:pt>
    <dgm:pt modelId="{6ACE3F8E-8734-4335-9E2F-6444854335BF}" type="parTrans" cxnId="{ED8E0A82-C160-4E35-8FCA-09E69A2A934F}">
      <dgm:prSet/>
      <dgm:spPr/>
      <dgm:t>
        <a:bodyPr/>
        <a:lstStyle/>
        <a:p>
          <a:endParaRPr lang="sr-Cyrl-RS"/>
        </a:p>
      </dgm:t>
    </dgm:pt>
    <dgm:pt modelId="{243E600C-FCB9-4196-9828-3E641449B87F}" type="sibTrans" cxnId="{ED8E0A82-C160-4E35-8FCA-09E69A2A934F}">
      <dgm:prSet/>
      <dgm:spPr/>
      <dgm:t>
        <a:bodyPr/>
        <a:lstStyle/>
        <a:p>
          <a:endParaRPr lang="sr-Cyrl-RS"/>
        </a:p>
      </dgm:t>
    </dgm:pt>
    <dgm:pt modelId="{74022AE5-B4A7-4293-A8AC-0CA128D204AA}">
      <dgm:prSet phldrT="[Text]"/>
      <dgm:spPr/>
      <dgm:t>
        <a:bodyPr/>
        <a:lstStyle/>
        <a:p>
          <a:r>
            <a:rPr lang="sr-Cyrl-RS" dirty="0" smtClean="0"/>
            <a:t>Некумулативни порез</a:t>
          </a:r>
          <a:endParaRPr lang="sr-Cyrl-RS" dirty="0"/>
        </a:p>
      </dgm:t>
    </dgm:pt>
    <dgm:pt modelId="{B850ECED-DB9C-4420-B981-B5F3B6F0A8E7}" type="parTrans" cxnId="{A3D82E1F-7A5E-44BD-A001-2B51FD4CA80C}">
      <dgm:prSet/>
      <dgm:spPr/>
      <dgm:t>
        <a:bodyPr/>
        <a:lstStyle/>
        <a:p>
          <a:endParaRPr lang="sr-Cyrl-RS"/>
        </a:p>
      </dgm:t>
    </dgm:pt>
    <dgm:pt modelId="{3EBF8D48-F2E4-4F2D-A13A-F8AA899A9AFA}" type="sibTrans" cxnId="{A3D82E1F-7A5E-44BD-A001-2B51FD4CA80C}">
      <dgm:prSet/>
      <dgm:spPr/>
      <dgm:t>
        <a:bodyPr/>
        <a:lstStyle/>
        <a:p>
          <a:endParaRPr lang="sr-Cyrl-RS"/>
        </a:p>
      </dgm:t>
    </dgm:pt>
    <dgm:pt modelId="{4363714F-A7F6-4563-92F3-85C44B2B3858}" type="pres">
      <dgm:prSet presAssocID="{785275F9-2318-4B98-83ED-B5592F524550}" presName="linear" presStyleCnt="0">
        <dgm:presLayoutVars>
          <dgm:animLvl val="lvl"/>
          <dgm:resizeHandles val="exact"/>
        </dgm:presLayoutVars>
      </dgm:prSet>
      <dgm:spPr/>
      <dgm:t>
        <a:bodyPr/>
        <a:lstStyle/>
        <a:p>
          <a:endParaRPr lang="sr-Cyrl-RS"/>
        </a:p>
      </dgm:t>
    </dgm:pt>
    <dgm:pt modelId="{EFF7B74C-A040-47DD-AAC4-0F935491FEC7}" type="pres">
      <dgm:prSet presAssocID="{BAC9A785-90E4-4E24-B597-4D83A99759DA}" presName="parentText" presStyleLbl="node1" presStyleIdx="0" presStyleCnt="5">
        <dgm:presLayoutVars>
          <dgm:chMax val="0"/>
          <dgm:bulletEnabled val="1"/>
        </dgm:presLayoutVars>
      </dgm:prSet>
      <dgm:spPr/>
      <dgm:t>
        <a:bodyPr/>
        <a:lstStyle/>
        <a:p>
          <a:endParaRPr lang="sr-Cyrl-RS"/>
        </a:p>
      </dgm:t>
    </dgm:pt>
    <dgm:pt modelId="{218B8FC1-FC36-462C-BC21-09F3D1B947A6}" type="pres">
      <dgm:prSet presAssocID="{BAC9A785-90E4-4E24-B597-4D83A99759DA}" presName="childText" presStyleLbl="revTx" presStyleIdx="0" presStyleCnt="5">
        <dgm:presLayoutVars>
          <dgm:bulletEnabled val="1"/>
        </dgm:presLayoutVars>
      </dgm:prSet>
      <dgm:spPr/>
      <dgm:t>
        <a:bodyPr/>
        <a:lstStyle/>
        <a:p>
          <a:endParaRPr lang="sr-Cyrl-RS"/>
        </a:p>
      </dgm:t>
    </dgm:pt>
    <dgm:pt modelId="{EC84A507-AFAF-46D3-9E5B-DFF83169BA12}" type="pres">
      <dgm:prSet presAssocID="{14A726CB-831F-4931-8A7F-169EFB0BA53B}" presName="parentText" presStyleLbl="node1" presStyleIdx="1" presStyleCnt="5">
        <dgm:presLayoutVars>
          <dgm:chMax val="0"/>
          <dgm:bulletEnabled val="1"/>
        </dgm:presLayoutVars>
      </dgm:prSet>
      <dgm:spPr/>
      <dgm:t>
        <a:bodyPr/>
        <a:lstStyle/>
        <a:p>
          <a:endParaRPr lang="sr-Cyrl-RS"/>
        </a:p>
      </dgm:t>
    </dgm:pt>
    <dgm:pt modelId="{BEEACADB-2D7B-4D18-93AA-F8D2BC695DBB}" type="pres">
      <dgm:prSet presAssocID="{14A726CB-831F-4931-8A7F-169EFB0BA53B}" presName="childText" presStyleLbl="revTx" presStyleIdx="1" presStyleCnt="5">
        <dgm:presLayoutVars>
          <dgm:bulletEnabled val="1"/>
        </dgm:presLayoutVars>
      </dgm:prSet>
      <dgm:spPr/>
      <dgm:t>
        <a:bodyPr/>
        <a:lstStyle/>
        <a:p>
          <a:endParaRPr lang="sr-Cyrl-RS"/>
        </a:p>
      </dgm:t>
    </dgm:pt>
    <dgm:pt modelId="{1BE9FC52-5C9F-43DD-82D3-A1D4B68C0A84}" type="pres">
      <dgm:prSet presAssocID="{5E37B372-5F9E-426B-9624-D8237A39657E}" presName="parentText" presStyleLbl="node1" presStyleIdx="2" presStyleCnt="5">
        <dgm:presLayoutVars>
          <dgm:chMax val="0"/>
          <dgm:bulletEnabled val="1"/>
        </dgm:presLayoutVars>
      </dgm:prSet>
      <dgm:spPr/>
      <dgm:t>
        <a:bodyPr/>
        <a:lstStyle/>
        <a:p>
          <a:endParaRPr lang="sr-Cyrl-RS"/>
        </a:p>
      </dgm:t>
    </dgm:pt>
    <dgm:pt modelId="{20B03580-456A-4CCF-8EEB-12E211797988}" type="pres">
      <dgm:prSet presAssocID="{5E37B372-5F9E-426B-9624-D8237A39657E}" presName="childText" presStyleLbl="revTx" presStyleIdx="2" presStyleCnt="5">
        <dgm:presLayoutVars>
          <dgm:bulletEnabled val="1"/>
        </dgm:presLayoutVars>
      </dgm:prSet>
      <dgm:spPr/>
      <dgm:t>
        <a:bodyPr/>
        <a:lstStyle/>
        <a:p>
          <a:endParaRPr lang="sr-Cyrl-RS"/>
        </a:p>
      </dgm:t>
    </dgm:pt>
    <dgm:pt modelId="{5CDEC83C-947E-403D-93C2-E7C8756A80EA}" type="pres">
      <dgm:prSet presAssocID="{FC72C875-D3ED-489D-A406-AFB23A99C5E8}" presName="parentText" presStyleLbl="node1" presStyleIdx="3" presStyleCnt="5">
        <dgm:presLayoutVars>
          <dgm:chMax val="0"/>
          <dgm:bulletEnabled val="1"/>
        </dgm:presLayoutVars>
      </dgm:prSet>
      <dgm:spPr/>
      <dgm:t>
        <a:bodyPr/>
        <a:lstStyle/>
        <a:p>
          <a:endParaRPr lang="sr-Cyrl-RS"/>
        </a:p>
      </dgm:t>
    </dgm:pt>
    <dgm:pt modelId="{A1811969-E160-4AAE-8934-EA28B603FDC3}" type="pres">
      <dgm:prSet presAssocID="{FC72C875-D3ED-489D-A406-AFB23A99C5E8}" presName="childText" presStyleLbl="revTx" presStyleIdx="3" presStyleCnt="5">
        <dgm:presLayoutVars>
          <dgm:bulletEnabled val="1"/>
        </dgm:presLayoutVars>
      </dgm:prSet>
      <dgm:spPr/>
      <dgm:t>
        <a:bodyPr/>
        <a:lstStyle/>
        <a:p>
          <a:endParaRPr lang="sr-Cyrl-RS"/>
        </a:p>
      </dgm:t>
    </dgm:pt>
    <dgm:pt modelId="{9F43BACA-53F0-4DBB-BEB6-490689ACA802}" type="pres">
      <dgm:prSet presAssocID="{74022AE5-B4A7-4293-A8AC-0CA128D204AA}" presName="parentText" presStyleLbl="node1" presStyleIdx="4" presStyleCnt="5">
        <dgm:presLayoutVars>
          <dgm:chMax val="0"/>
          <dgm:bulletEnabled val="1"/>
        </dgm:presLayoutVars>
      </dgm:prSet>
      <dgm:spPr/>
      <dgm:t>
        <a:bodyPr/>
        <a:lstStyle/>
        <a:p>
          <a:endParaRPr lang="sr-Cyrl-RS"/>
        </a:p>
      </dgm:t>
    </dgm:pt>
    <dgm:pt modelId="{89642F23-B192-4537-B0A3-A522568E9AD1}" type="pres">
      <dgm:prSet presAssocID="{74022AE5-B4A7-4293-A8AC-0CA128D204AA}" presName="childText" presStyleLbl="revTx" presStyleIdx="4" presStyleCnt="5">
        <dgm:presLayoutVars>
          <dgm:bulletEnabled val="1"/>
        </dgm:presLayoutVars>
      </dgm:prSet>
      <dgm:spPr/>
      <dgm:t>
        <a:bodyPr/>
        <a:lstStyle/>
        <a:p>
          <a:endParaRPr lang="sr-Cyrl-RS"/>
        </a:p>
      </dgm:t>
    </dgm:pt>
  </dgm:ptLst>
  <dgm:cxnLst>
    <dgm:cxn modelId="{626187CD-EA53-4303-BD9B-9C83B7B28BCD}" srcId="{14A726CB-831F-4931-8A7F-169EFB0BA53B}" destId="{31C6E3A9-1146-4EB7-8A31-6CA054C6E34E}" srcOrd="0" destOrd="0" parTransId="{E980153E-9A5B-494A-91D9-E932C9922E2E}" sibTransId="{B945282A-DAE7-45F3-8A01-7ED6DF742AEB}"/>
    <dgm:cxn modelId="{EE2EE681-2228-4262-9D78-9260A727ADA4}" type="presOf" srcId="{74022AE5-B4A7-4293-A8AC-0CA128D204AA}" destId="{9F43BACA-53F0-4DBB-BEB6-490689ACA802}" srcOrd="0" destOrd="0" presId="urn:microsoft.com/office/officeart/2005/8/layout/vList2"/>
    <dgm:cxn modelId="{F4E51944-A36F-4D39-8096-98E0979D54EB}" type="presOf" srcId="{14A726CB-831F-4931-8A7F-169EFB0BA53B}" destId="{EC84A507-AFAF-46D3-9E5B-DFF83169BA12}" srcOrd="0" destOrd="0" presId="urn:microsoft.com/office/officeart/2005/8/layout/vList2"/>
    <dgm:cxn modelId="{A3D82E1F-7A5E-44BD-A001-2B51FD4CA80C}" srcId="{785275F9-2318-4B98-83ED-B5592F524550}" destId="{74022AE5-B4A7-4293-A8AC-0CA128D204AA}" srcOrd="4" destOrd="0" parTransId="{B850ECED-DB9C-4420-B981-B5F3B6F0A8E7}" sibTransId="{3EBF8D48-F2E4-4F2D-A13A-F8AA899A9AFA}"/>
    <dgm:cxn modelId="{64B41D18-2DA4-4550-B9CB-EA9E9E870347}" srcId="{785275F9-2318-4B98-83ED-B5592F524550}" destId="{14A726CB-831F-4931-8A7F-169EFB0BA53B}" srcOrd="1" destOrd="0" parTransId="{1B8E0024-61B9-41C6-AF65-10456E32D2DC}" sibTransId="{B9DCF69F-189D-41EA-98AB-AAD7B16D712E}"/>
    <dgm:cxn modelId="{3D5AA7DC-0720-4438-898E-62C9ABD7B4B7}" srcId="{BAC9A785-90E4-4E24-B597-4D83A99759DA}" destId="{39C477F5-0B72-452C-9698-237E0A898164}" srcOrd="0" destOrd="0" parTransId="{69CEB478-9361-4291-8765-DE60EF5D5660}" sibTransId="{697C0296-A916-438F-B0E6-2440E1EE1701}"/>
    <dgm:cxn modelId="{D77EAD76-0DD5-44D3-BE0B-BDFC7A7B5879}" type="presOf" srcId="{1EB72EEE-616C-4F2A-9E47-FE988BBC8B44}" destId="{89642F23-B192-4537-B0A3-A522568E9AD1}" srcOrd="0" destOrd="0" presId="urn:microsoft.com/office/officeart/2005/8/layout/vList2"/>
    <dgm:cxn modelId="{26157805-49AD-40A7-8B5D-8A64B6B19A3D}" type="presOf" srcId="{BAC9A785-90E4-4E24-B597-4D83A99759DA}" destId="{EFF7B74C-A040-47DD-AAC4-0F935491FEC7}" srcOrd="0" destOrd="0" presId="urn:microsoft.com/office/officeart/2005/8/layout/vList2"/>
    <dgm:cxn modelId="{1FEACCFE-0924-416C-B8DA-F3C3B3C8D443}" type="presOf" srcId="{FC72C875-D3ED-489D-A406-AFB23A99C5E8}" destId="{5CDEC83C-947E-403D-93C2-E7C8756A80EA}" srcOrd="0" destOrd="0" presId="urn:microsoft.com/office/officeart/2005/8/layout/vList2"/>
    <dgm:cxn modelId="{FE80526F-786E-4642-8379-48346506CE25}" srcId="{785275F9-2318-4B98-83ED-B5592F524550}" destId="{5E37B372-5F9E-426B-9624-D8237A39657E}" srcOrd="2" destOrd="0" parTransId="{39C6BF2D-E223-493A-8067-9765AB526C38}" sibTransId="{2A9C7480-9617-4E4A-9264-E732445BDF57}"/>
    <dgm:cxn modelId="{85981935-40FE-45CF-97B9-10DE180FE9AF}" type="presOf" srcId="{39C477F5-0B72-452C-9698-237E0A898164}" destId="{218B8FC1-FC36-462C-BC21-09F3D1B947A6}" srcOrd="0" destOrd="0" presId="urn:microsoft.com/office/officeart/2005/8/layout/vList2"/>
    <dgm:cxn modelId="{16340CE9-51AD-46A9-A1B2-8F95030B016B}" type="presOf" srcId="{31C6E3A9-1146-4EB7-8A31-6CA054C6E34E}" destId="{BEEACADB-2D7B-4D18-93AA-F8D2BC695DBB}" srcOrd="0" destOrd="0" presId="urn:microsoft.com/office/officeart/2005/8/layout/vList2"/>
    <dgm:cxn modelId="{653AA244-458B-42EF-AE80-A2A27241025D}" srcId="{74022AE5-B4A7-4293-A8AC-0CA128D204AA}" destId="{1EB72EEE-616C-4F2A-9E47-FE988BBC8B44}" srcOrd="0" destOrd="0" parTransId="{10839EC4-CF5F-4313-972B-CABA211313A6}" sibTransId="{D88D5528-484C-4AB5-BF54-91938E2B1A16}"/>
    <dgm:cxn modelId="{ED8E0A82-C160-4E35-8FCA-09E69A2A934F}" srcId="{FC72C875-D3ED-489D-A406-AFB23A99C5E8}" destId="{CEDBCBA8-0DF1-4D5D-83CF-B7E5F52BC17B}" srcOrd="0" destOrd="0" parTransId="{6ACE3F8E-8734-4335-9E2F-6444854335BF}" sibTransId="{243E600C-FCB9-4196-9828-3E641449B87F}"/>
    <dgm:cxn modelId="{CF077BE7-C317-4B5A-8DCB-C215A693E429}" type="presOf" srcId="{7FD35E8B-7AF3-4EF0-8FAD-33973064FAD7}" destId="{20B03580-456A-4CCF-8EEB-12E211797988}" srcOrd="0" destOrd="0" presId="urn:microsoft.com/office/officeart/2005/8/layout/vList2"/>
    <dgm:cxn modelId="{01475FFB-D67B-4F7E-8D62-47A2DCDA27B3}" type="presOf" srcId="{5E37B372-5F9E-426B-9624-D8237A39657E}" destId="{1BE9FC52-5C9F-43DD-82D3-A1D4B68C0A84}" srcOrd="0" destOrd="0" presId="urn:microsoft.com/office/officeart/2005/8/layout/vList2"/>
    <dgm:cxn modelId="{B108A0EE-DC40-4C08-941F-6358D1830C4E}" srcId="{785275F9-2318-4B98-83ED-B5592F524550}" destId="{FC72C875-D3ED-489D-A406-AFB23A99C5E8}" srcOrd="3" destOrd="0" parTransId="{67406D74-9FA9-4C2B-9FFA-4EF3E27EDDC0}" sibTransId="{9E5FEAA8-0895-4745-855B-D22432254AD3}"/>
    <dgm:cxn modelId="{D1A3B4D7-A8B4-4BED-8EA5-AA9D0DEBEC8D}" type="presOf" srcId="{785275F9-2318-4B98-83ED-B5592F524550}" destId="{4363714F-A7F6-4563-92F3-85C44B2B3858}" srcOrd="0" destOrd="0" presId="urn:microsoft.com/office/officeart/2005/8/layout/vList2"/>
    <dgm:cxn modelId="{229A137A-2AFC-4B92-A846-066F9F5D8EE8}" srcId="{5E37B372-5F9E-426B-9624-D8237A39657E}" destId="{7FD35E8B-7AF3-4EF0-8FAD-33973064FAD7}" srcOrd="0" destOrd="0" parTransId="{1D1A98CD-642F-4689-A7B1-A596626E07E1}" sibTransId="{F0481F09-4084-4EC3-A57C-C3613F5605F0}"/>
    <dgm:cxn modelId="{765E09C5-6AD3-489D-920D-853060870CC8}" srcId="{785275F9-2318-4B98-83ED-B5592F524550}" destId="{BAC9A785-90E4-4E24-B597-4D83A99759DA}" srcOrd="0" destOrd="0" parTransId="{6BF0A336-9F5C-47B3-8494-88D548F1CDE1}" sibTransId="{E1370247-832A-4E8C-83CD-93818BE39C54}"/>
    <dgm:cxn modelId="{E2D84734-CA4D-4DE9-8BD5-8A2D77167023}" type="presOf" srcId="{CEDBCBA8-0DF1-4D5D-83CF-B7E5F52BC17B}" destId="{A1811969-E160-4AAE-8934-EA28B603FDC3}" srcOrd="0" destOrd="0" presId="urn:microsoft.com/office/officeart/2005/8/layout/vList2"/>
    <dgm:cxn modelId="{3865A8BF-CE2E-41C5-B44F-38EE4C565B9E}" type="presParOf" srcId="{4363714F-A7F6-4563-92F3-85C44B2B3858}" destId="{EFF7B74C-A040-47DD-AAC4-0F935491FEC7}" srcOrd="0" destOrd="0" presId="urn:microsoft.com/office/officeart/2005/8/layout/vList2"/>
    <dgm:cxn modelId="{58B16E8C-3C28-424C-A68B-1F7675416B3C}" type="presParOf" srcId="{4363714F-A7F6-4563-92F3-85C44B2B3858}" destId="{218B8FC1-FC36-462C-BC21-09F3D1B947A6}" srcOrd="1" destOrd="0" presId="urn:microsoft.com/office/officeart/2005/8/layout/vList2"/>
    <dgm:cxn modelId="{00BC0FB6-B632-4A8D-B13C-83C0F017F3B8}" type="presParOf" srcId="{4363714F-A7F6-4563-92F3-85C44B2B3858}" destId="{EC84A507-AFAF-46D3-9E5B-DFF83169BA12}" srcOrd="2" destOrd="0" presId="urn:microsoft.com/office/officeart/2005/8/layout/vList2"/>
    <dgm:cxn modelId="{7982B26A-8B63-4E49-BE2E-D6DA13ED41D3}" type="presParOf" srcId="{4363714F-A7F6-4563-92F3-85C44B2B3858}" destId="{BEEACADB-2D7B-4D18-93AA-F8D2BC695DBB}" srcOrd="3" destOrd="0" presId="urn:microsoft.com/office/officeart/2005/8/layout/vList2"/>
    <dgm:cxn modelId="{538A5A7F-15FA-42C6-BE97-65102211D52F}" type="presParOf" srcId="{4363714F-A7F6-4563-92F3-85C44B2B3858}" destId="{1BE9FC52-5C9F-43DD-82D3-A1D4B68C0A84}" srcOrd="4" destOrd="0" presId="urn:microsoft.com/office/officeart/2005/8/layout/vList2"/>
    <dgm:cxn modelId="{F0E216A5-3EBE-4218-9F71-6FBAC9E32626}" type="presParOf" srcId="{4363714F-A7F6-4563-92F3-85C44B2B3858}" destId="{20B03580-456A-4CCF-8EEB-12E211797988}" srcOrd="5" destOrd="0" presId="urn:microsoft.com/office/officeart/2005/8/layout/vList2"/>
    <dgm:cxn modelId="{FE6917E9-E6E2-4B10-9CD2-620417D3A0E2}" type="presParOf" srcId="{4363714F-A7F6-4563-92F3-85C44B2B3858}" destId="{5CDEC83C-947E-403D-93C2-E7C8756A80EA}" srcOrd="6" destOrd="0" presId="urn:microsoft.com/office/officeart/2005/8/layout/vList2"/>
    <dgm:cxn modelId="{A24DBBEB-6B68-4921-A38D-50D624ECE050}" type="presParOf" srcId="{4363714F-A7F6-4563-92F3-85C44B2B3858}" destId="{A1811969-E160-4AAE-8934-EA28B603FDC3}" srcOrd="7" destOrd="0" presId="urn:microsoft.com/office/officeart/2005/8/layout/vList2"/>
    <dgm:cxn modelId="{878FCBD7-DEF2-4D4E-8056-E84283275E1D}" type="presParOf" srcId="{4363714F-A7F6-4563-92F3-85C44B2B3858}" destId="{9F43BACA-53F0-4DBB-BEB6-490689ACA802}" srcOrd="8" destOrd="0" presId="urn:microsoft.com/office/officeart/2005/8/layout/vList2"/>
    <dgm:cxn modelId="{95AA09EF-7DAC-4B6D-9DBA-86E8BF48E6B8}" type="presParOf" srcId="{4363714F-A7F6-4563-92F3-85C44B2B3858}" destId="{89642F23-B192-4537-B0A3-A522568E9AD1}" srcOrd="9"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4AA596E-12BA-4119-A9B1-61B9506507D2}" type="doc">
      <dgm:prSet loTypeId="urn:microsoft.com/office/officeart/2005/8/layout/hList9" loCatId="list" qsTypeId="urn:microsoft.com/office/officeart/2005/8/quickstyle/simple1" qsCatId="simple" csTypeId="urn:microsoft.com/office/officeart/2005/8/colors/colorful4" csCatId="colorful" phldr="1"/>
      <dgm:spPr/>
      <dgm:t>
        <a:bodyPr/>
        <a:lstStyle/>
        <a:p>
          <a:endParaRPr lang="sr-Cyrl-RS"/>
        </a:p>
      </dgm:t>
    </dgm:pt>
    <dgm:pt modelId="{0796A5F7-6F59-45BF-A93B-1F6B66B4D46C}">
      <dgm:prSet phldrT="[Text]"/>
      <dgm:spPr/>
      <dgm:t>
        <a:bodyPr/>
        <a:lstStyle/>
        <a:p>
          <a:r>
            <a:rPr lang="sr-Cyrl-RS" dirty="0" smtClean="0"/>
            <a:t>ПДВ заснован на директној методи</a:t>
          </a:r>
          <a:endParaRPr lang="sr-Cyrl-RS" dirty="0"/>
        </a:p>
      </dgm:t>
    </dgm:pt>
    <dgm:pt modelId="{121EDB84-0EFD-4ACE-84C0-D491F3A7B30F}" type="parTrans" cxnId="{4B5A8B8F-E7CA-4744-BD38-61A73CCC5DC2}">
      <dgm:prSet/>
      <dgm:spPr/>
      <dgm:t>
        <a:bodyPr/>
        <a:lstStyle/>
        <a:p>
          <a:endParaRPr lang="sr-Cyrl-RS"/>
        </a:p>
      </dgm:t>
    </dgm:pt>
    <dgm:pt modelId="{68E889BE-4BF3-4BF3-985B-FF278E40FA1B}" type="sibTrans" cxnId="{4B5A8B8F-E7CA-4744-BD38-61A73CCC5DC2}">
      <dgm:prSet/>
      <dgm:spPr/>
      <dgm:t>
        <a:bodyPr/>
        <a:lstStyle/>
        <a:p>
          <a:endParaRPr lang="sr-Cyrl-RS"/>
        </a:p>
      </dgm:t>
    </dgm:pt>
    <dgm:pt modelId="{96A9799C-0F7A-4D3F-BAE9-4B6DD4DF6F9B}">
      <dgm:prSet phldrT="[Text]"/>
      <dgm:spPr/>
      <dgm:t>
        <a:bodyPr/>
        <a:lstStyle/>
        <a:p>
          <a:r>
            <a:rPr lang="sr-Cyrl-RS" dirty="0" smtClean="0"/>
            <a:t>Непосредно утврђивање додате вредности било сабирањем свих елемената цене који чине ту вредност, било одузимањем укупне вредности обвезникових набавки од укупне вредности испорука добара и пружања услуга</a:t>
          </a:r>
          <a:endParaRPr lang="sr-Cyrl-RS" dirty="0"/>
        </a:p>
      </dgm:t>
    </dgm:pt>
    <dgm:pt modelId="{E08DAD34-9284-4FDA-961D-3FEEBDA10A2B}" type="parTrans" cxnId="{E252CF1B-DE86-4C49-A501-8D8FA85A43AA}">
      <dgm:prSet/>
      <dgm:spPr/>
      <dgm:t>
        <a:bodyPr/>
        <a:lstStyle/>
        <a:p>
          <a:endParaRPr lang="sr-Cyrl-RS"/>
        </a:p>
      </dgm:t>
    </dgm:pt>
    <dgm:pt modelId="{F8EEFC05-656A-49F4-BAED-D4F83AD43CAE}" type="sibTrans" cxnId="{E252CF1B-DE86-4C49-A501-8D8FA85A43AA}">
      <dgm:prSet/>
      <dgm:spPr/>
      <dgm:t>
        <a:bodyPr/>
        <a:lstStyle/>
        <a:p>
          <a:endParaRPr lang="sr-Cyrl-RS"/>
        </a:p>
      </dgm:t>
    </dgm:pt>
    <dgm:pt modelId="{DB1DEFE1-DAC4-427C-8505-04056A9C10DC}">
      <dgm:prSet phldrT="[Text]"/>
      <dgm:spPr/>
      <dgm:t>
        <a:bodyPr/>
        <a:lstStyle/>
        <a:p>
          <a:r>
            <a:rPr lang="sr-Cyrl-RS" dirty="0" smtClean="0"/>
            <a:t>Ретко се примењује у пракси</a:t>
          </a:r>
          <a:endParaRPr lang="sr-Cyrl-RS" dirty="0"/>
        </a:p>
      </dgm:t>
    </dgm:pt>
    <dgm:pt modelId="{753F0B2F-CF46-40AE-82BF-35FADEBEFCA8}" type="parTrans" cxnId="{CD90AA8F-AE3E-4045-8986-EC6F54A64E29}">
      <dgm:prSet/>
      <dgm:spPr/>
      <dgm:t>
        <a:bodyPr/>
        <a:lstStyle/>
        <a:p>
          <a:endParaRPr lang="sr-Cyrl-RS"/>
        </a:p>
      </dgm:t>
    </dgm:pt>
    <dgm:pt modelId="{B4E0DDC6-D532-45FF-98FC-E30B74D5F577}" type="sibTrans" cxnId="{CD90AA8F-AE3E-4045-8986-EC6F54A64E29}">
      <dgm:prSet/>
      <dgm:spPr/>
      <dgm:t>
        <a:bodyPr/>
        <a:lstStyle/>
        <a:p>
          <a:endParaRPr lang="sr-Cyrl-RS"/>
        </a:p>
      </dgm:t>
    </dgm:pt>
    <dgm:pt modelId="{1F67C7D8-4AB0-46EC-9A35-0BE95E89E007}">
      <dgm:prSet phldrT="[Text]"/>
      <dgm:spPr/>
      <dgm:t>
        <a:bodyPr/>
        <a:lstStyle/>
        <a:p>
          <a:r>
            <a:rPr lang="sr-Cyrl-RS" dirty="0" smtClean="0"/>
            <a:t>ПДВ заснован на индиректној методи</a:t>
          </a:r>
          <a:endParaRPr lang="sr-Cyrl-RS" dirty="0"/>
        </a:p>
      </dgm:t>
    </dgm:pt>
    <dgm:pt modelId="{692BF9C7-40FB-4279-9D8B-58001C76EE1B}" type="parTrans" cxnId="{99E49A95-C6B0-4EF4-BD82-06E06619F4A1}">
      <dgm:prSet/>
      <dgm:spPr/>
      <dgm:t>
        <a:bodyPr/>
        <a:lstStyle/>
        <a:p>
          <a:endParaRPr lang="sr-Cyrl-RS"/>
        </a:p>
      </dgm:t>
    </dgm:pt>
    <dgm:pt modelId="{0E5BFD65-8087-4CED-9A3F-9EC14BC185A2}" type="sibTrans" cxnId="{99E49A95-C6B0-4EF4-BD82-06E06619F4A1}">
      <dgm:prSet/>
      <dgm:spPr/>
      <dgm:t>
        <a:bodyPr/>
        <a:lstStyle/>
        <a:p>
          <a:endParaRPr lang="sr-Cyrl-RS"/>
        </a:p>
      </dgm:t>
    </dgm:pt>
    <dgm:pt modelId="{9AE2C95C-F01D-4C88-B898-54BB440928FC}">
      <dgm:prSet phldrT="[Text]"/>
      <dgm:spPr/>
      <dgm:t>
        <a:bodyPr/>
        <a:lstStyle/>
        <a:p>
          <a:r>
            <a:rPr lang="sr-Cyrl-RS" dirty="0" smtClean="0"/>
            <a:t>Нема за циљ да утврди саму додату вредност већ подразумева да се одмах израчуна обавеза пореског обвезника </a:t>
          </a:r>
          <a:endParaRPr lang="sr-Cyrl-RS" dirty="0"/>
        </a:p>
      </dgm:t>
    </dgm:pt>
    <dgm:pt modelId="{08470233-231F-40D2-8D12-AB07EEB7FAC9}" type="parTrans" cxnId="{E25C796E-B435-4313-835A-CF028DB25BA2}">
      <dgm:prSet/>
      <dgm:spPr/>
      <dgm:t>
        <a:bodyPr/>
        <a:lstStyle/>
        <a:p>
          <a:endParaRPr lang="sr-Cyrl-RS"/>
        </a:p>
      </dgm:t>
    </dgm:pt>
    <dgm:pt modelId="{0F4E3FA1-7542-4BAA-9396-30DE9AB628B5}" type="sibTrans" cxnId="{E25C796E-B435-4313-835A-CF028DB25BA2}">
      <dgm:prSet/>
      <dgm:spPr/>
      <dgm:t>
        <a:bodyPr/>
        <a:lstStyle/>
        <a:p>
          <a:endParaRPr lang="sr-Cyrl-RS"/>
        </a:p>
      </dgm:t>
    </dgm:pt>
    <dgm:pt modelId="{6874654F-D1D4-4F0A-89D2-2EBCEABE8A50}">
      <dgm:prSet phldrT="[Text]"/>
      <dgm:spPr/>
      <dgm:t>
        <a:bodyPr/>
        <a:lstStyle/>
        <a:p>
          <a:r>
            <a:rPr lang="sr-Cyrl-RS" dirty="0" smtClean="0"/>
            <a:t>Обвезник обрачунава ПДВ на испоруке добара и пружање својих услуга у одређеном периоду затим од тога износа одбија износ ПДВ који су му у истом пореском периоду снабдевачи исказали у фактурама (метода фактура)</a:t>
          </a:r>
          <a:endParaRPr lang="sr-Cyrl-RS" dirty="0"/>
        </a:p>
      </dgm:t>
    </dgm:pt>
    <dgm:pt modelId="{4A362987-A4F0-4D54-AD27-D2F60806FDBA}" type="parTrans" cxnId="{6D79F669-7D1D-4E6F-9A29-440055EC98A9}">
      <dgm:prSet/>
      <dgm:spPr/>
      <dgm:t>
        <a:bodyPr/>
        <a:lstStyle/>
        <a:p>
          <a:endParaRPr lang="sr-Cyrl-RS"/>
        </a:p>
      </dgm:t>
    </dgm:pt>
    <dgm:pt modelId="{8A3E601B-9C6E-47EA-9C4E-44C199490916}" type="sibTrans" cxnId="{6D79F669-7D1D-4E6F-9A29-440055EC98A9}">
      <dgm:prSet/>
      <dgm:spPr/>
      <dgm:t>
        <a:bodyPr/>
        <a:lstStyle/>
        <a:p>
          <a:endParaRPr lang="sr-Cyrl-RS"/>
        </a:p>
      </dgm:t>
    </dgm:pt>
    <dgm:pt modelId="{4E12FEC5-368F-492C-ABDE-D0AE4AF9DFC6}" type="pres">
      <dgm:prSet presAssocID="{A4AA596E-12BA-4119-A9B1-61B9506507D2}" presName="list" presStyleCnt="0">
        <dgm:presLayoutVars>
          <dgm:dir/>
          <dgm:animLvl val="lvl"/>
        </dgm:presLayoutVars>
      </dgm:prSet>
      <dgm:spPr/>
      <dgm:t>
        <a:bodyPr/>
        <a:lstStyle/>
        <a:p>
          <a:endParaRPr lang="sr-Cyrl-RS"/>
        </a:p>
      </dgm:t>
    </dgm:pt>
    <dgm:pt modelId="{41F8D614-B74C-47E1-9B25-5E78816D0B01}" type="pres">
      <dgm:prSet presAssocID="{0796A5F7-6F59-45BF-A93B-1F6B66B4D46C}" presName="posSpace" presStyleCnt="0"/>
      <dgm:spPr/>
    </dgm:pt>
    <dgm:pt modelId="{8440CBD9-FA1C-423F-BDE7-8FEF55409D1B}" type="pres">
      <dgm:prSet presAssocID="{0796A5F7-6F59-45BF-A93B-1F6B66B4D46C}" presName="vertFlow" presStyleCnt="0"/>
      <dgm:spPr/>
    </dgm:pt>
    <dgm:pt modelId="{9C4CFDE8-AD23-4A83-9400-B49B4511769D}" type="pres">
      <dgm:prSet presAssocID="{0796A5F7-6F59-45BF-A93B-1F6B66B4D46C}" presName="topSpace" presStyleCnt="0"/>
      <dgm:spPr/>
    </dgm:pt>
    <dgm:pt modelId="{3164C75F-847B-4D85-BD7C-53D440EF33CD}" type="pres">
      <dgm:prSet presAssocID="{0796A5F7-6F59-45BF-A93B-1F6B66B4D46C}" presName="firstComp" presStyleCnt="0"/>
      <dgm:spPr/>
    </dgm:pt>
    <dgm:pt modelId="{C74D8393-1ED4-4D2A-A4A1-9423834F3FED}" type="pres">
      <dgm:prSet presAssocID="{0796A5F7-6F59-45BF-A93B-1F6B66B4D46C}" presName="firstChild" presStyleLbl="bgAccFollowNode1" presStyleIdx="0" presStyleCnt="4"/>
      <dgm:spPr/>
      <dgm:t>
        <a:bodyPr/>
        <a:lstStyle/>
        <a:p>
          <a:endParaRPr lang="sr-Cyrl-RS"/>
        </a:p>
      </dgm:t>
    </dgm:pt>
    <dgm:pt modelId="{F1924442-3D09-4FF8-8886-4C4ED7EED369}" type="pres">
      <dgm:prSet presAssocID="{0796A5F7-6F59-45BF-A93B-1F6B66B4D46C}" presName="firstChildTx" presStyleLbl="bgAccFollowNode1" presStyleIdx="0" presStyleCnt="4">
        <dgm:presLayoutVars>
          <dgm:bulletEnabled val="1"/>
        </dgm:presLayoutVars>
      </dgm:prSet>
      <dgm:spPr/>
      <dgm:t>
        <a:bodyPr/>
        <a:lstStyle/>
        <a:p>
          <a:endParaRPr lang="sr-Cyrl-RS"/>
        </a:p>
      </dgm:t>
    </dgm:pt>
    <dgm:pt modelId="{3AB2878E-9179-478E-B9B6-F019542A8E64}" type="pres">
      <dgm:prSet presAssocID="{DB1DEFE1-DAC4-427C-8505-04056A9C10DC}" presName="comp" presStyleCnt="0"/>
      <dgm:spPr/>
    </dgm:pt>
    <dgm:pt modelId="{9404357E-73FC-4709-9DEA-19ACA1D171EE}" type="pres">
      <dgm:prSet presAssocID="{DB1DEFE1-DAC4-427C-8505-04056A9C10DC}" presName="child" presStyleLbl="bgAccFollowNode1" presStyleIdx="1" presStyleCnt="4"/>
      <dgm:spPr/>
      <dgm:t>
        <a:bodyPr/>
        <a:lstStyle/>
        <a:p>
          <a:endParaRPr lang="sr-Cyrl-RS"/>
        </a:p>
      </dgm:t>
    </dgm:pt>
    <dgm:pt modelId="{A624E3F0-C0AC-487C-BF92-78EA7BCE72BF}" type="pres">
      <dgm:prSet presAssocID="{DB1DEFE1-DAC4-427C-8505-04056A9C10DC}" presName="childTx" presStyleLbl="bgAccFollowNode1" presStyleIdx="1" presStyleCnt="4">
        <dgm:presLayoutVars>
          <dgm:bulletEnabled val="1"/>
        </dgm:presLayoutVars>
      </dgm:prSet>
      <dgm:spPr/>
      <dgm:t>
        <a:bodyPr/>
        <a:lstStyle/>
        <a:p>
          <a:endParaRPr lang="sr-Cyrl-RS"/>
        </a:p>
      </dgm:t>
    </dgm:pt>
    <dgm:pt modelId="{E8EEAA7E-ADC3-4EF2-91C0-42AB501D8CB7}" type="pres">
      <dgm:prSet presAssocID="{0796A5F7-6F59-45BF-A93B-1F6B66B4D46C}" presName="negSpace" presStyleCnt="0"/>
      <dgm:spPr/>
    </dgm:pt>
    <dgm:pt modelId="{12167FAC-A032-4039-9479-68914A30AADC}" type="pres">
      <dgm:prSet presAssocID="{0796A5F7-6F59-45BF-A93B-1F6B66B4D46C}" presName="circle" presStyleLbl="node1" presStyleIdx="0" presStyleCnt="2"/>
      <dgm:spPr/>
      <dgm:t>
        <a:bodyPr/>
        <a:lstStyle/>
        <a:p>
          <a:endParaRPr lang="sr-Cyrl-RS"/>
        </a:p>
      </dgm:t>
    </dgm:pt>
    <dgm:pt modelId="{CA2AE29A-25F5-4DD4-BD1F-3004A0FE2D50}" type="pres">
      <dgm:prSet presAssocID="{68E889BE-4BF3-4BF3-985B-FF278E40FA1B}" presName="transSpace" presStyleCnt="0"/>
      <dgm:spPr/>
    </dgm:pt>
    <dgm:pt modelId="{0A8B1AB4-4F82-4124-B61E-357FE1F0F5D4}" type="pres">
      <dgm:prSet presAssocID="{1F67C7D8-4AB0-46EC-9A35-0BE95E89E007}" presName="posSpace" presStyleCnt="0"/>
      <dgm:spPr/>
    </dgm:pt>
    <dgm:pt modelId="{D0C99470-B9D0-48ED-B4A7-D1B9468E400A}" type="pres">
      <dgm:prSet presAssocID="{1F67C7D8-4AB0-46EC-9A35-0BE95E89E007}" presName="vertFlow" presStyleCnt="0"/>
      <dgm:spPr/>
    </dgm:pt>
    <dgm:pt modelId="{F4BB7E35-33B1-4961-B0A2-29F5CC0C4CDF}" type="pres">
      <dgm:prSet presAssocID="{1F67C7D8-4AB0-46EC-9A35-0BE95E89E007}" presName="topSpace" presStyleCnt="0"/>
      <dgm:spPr/>
    </dgm:pt>
    <dgm:pt modelId="{837152EB-4135-4D6B-9FF3-F78C5B76F136}" type="pres">
      <dgm:prSet presAssocID="{1F67C7D8-4AB0-46EC-9A35-0BE95E89E007}" presName="firstComp" presStyleCnt="0"/>
      <dgm:spPr/>
    </dgm:pt>
    <dgm:pt modelId="{7B17584A-45D3-441A-AC5F-3C062FD3CEB1}" type="pres">
      <dgm:prSet presAssocID="{1F67C7D8-4AB0-46EC-9A35-0BE95E89E007}" presName="firstChild" presStyleLbl="bgAccFollowNode1" presStyleIdx="2" presStyleCnt="4"/>
      <dgm:spPr/>
      <dgm:t>
        <a:bodyPr/>
        <a:lstStyle/>
        <a:p>
          <a:endParaRPr lang="sr-Cyrl-RS"/>
        </a:p>
      </dgm:t>
    </dgm:pt>
    <dgm:pt modelId="{172B3D7D-A568-47B6-BA56-50364900C779}" type="pres">
      <dgm:prSet presAssocID="{1F67C7D8-4AB0-46EC-9A35-0BE95E89E007}" presName="firstChildTx" presStyleLbl="bgAccFollowNode1" presStyleIdx="2" presStyleCnt="4">
        <dgm:presLayoutVars>
          <dgm:bulletEnabled val="1"/>
        </dgm:presLayoutVars>
      </dgm:prSet>
      <dgm:spPr/>
      <dgm:t>
        <a:bodyPr/>
        <a:lstStyle/>
        <a:p>
          <a:endParaRPr lang="sr-Cyrl-RS"/>
        </a:p>
      </dgm:t>
    </dgm:pt>
    <dgm:pt modelId="{17978C6C-7172-4DE0-8A1F-BCC3482395BC}" type="pres">
      <dgm:prSet presAssocID="{6874654F-D1D4-4F0A-89D2-2EBCEABE8A50}" presName="comp" presStyleCnt="0"/>
      <dgm:spPr/>
    </dgm:pt>
    <dgm:pt modelId="{4EB1F455-B8B1-457C-B7BB-B1E47C906312}" type="pres">
      <dgm:prSet presAssocID="{6874654F-D1D4-4F0A-89D2-2EBCEABE8A50}" presName="child" presStyleLbl="bgAccFollowNode1" presStyleIdx="3" presStyleCnt="4"/>
      <dgm:spPr/>
      <dgm:t>
        <a:bodyPr/>
        <a:lstStyle/>
        <a:p>
          <a:endParaRPr lang="sr-Cyrl-RS"/>
        </a:p>
      </dgm:t>
    </dgm:pt>
    <dgm:pt modelId="{50F005BE-DA85-406B-9341-1FC305E2133B}" type="pres">
      <dgm:prSet presAssocID="{6874654F-D1D4-4F0A-89D2-2EBCEABE8A50}" presName="childTx" presStyleLbl="bgAccFollowNode1" presStyleIdx="3" presStyleCnt="4">
        <dgm:presLayoutVars>
          <dgm:bulletEnabled val="1"/>
        </dgm:presLayoutVars>
      </dgm:prSet>
      <dgm:spPr/>
      <dgm:t>
        <a:bodyPr/>
        <a:lstStyle/>
        <a:p>
          <a:endParaRPr lang="sr-Cyrl-RS"/>
        </a:p>
      </dgm:t>
    </dgm:pt>
    <dgm:pt modelId="{F3F32C47-C51F-4FA6-84FA-AF35D761B1A5}" type="pres">
      <dgm:prSet presAssocID="{1F67C7D8-4AB0-46EC-9A35-0BE95E89E007}" presName="negSpace" presStyleCnt="0"/>
      <dgm:spPr/>
    </dgm:pt>
    <dgm:pt modelId="{0644B583-C192-4148-AF84-713C48B69A0E}" type="pres">
      <dgm:prSet presAssocID="{1F67C7D8-4AB0-46EC-9A35-0BE95E89E007}" presName="circle" presStyleLbl="node1" presStyleIdx="1" presStyleCnt="2"/>
      <dgm:spPr/>
      <dgm:t>
        <a:bodyPr/>
        <a:lstStyle/>
        <a:p>
          <a:endParaRPr lang="sr-Cyrl-RS"/>
        </a:p>
      </dgm:t>
    </dgm:pt>
  </dgm:ptLst>
  <dgm:cxnLst>
    <dgm:cxn modelId="{4B5A8B8F-E7CA-4744-BD38-61A73CCC5DC2}" srcId="{A4AA596E-12BA-4119-A9B1-61B9506507D2}" destId="{0796A5F7-6F59-45BF-A93B-1F6B66B4D46C}" srcOrd="0" destOrd="0" parTransId="{121EDB84-0EFD-4ACE-84C0-D491F3A7B30F}" sibTransId="{68E889BE-4BF3-4BF3-985B-FF278E40FA1B}"/>
    <dgm:cxn modelId="{E252CF1B-DE86-4C49-A501-8D8FA85A43AA}" srcId="{0796A5F7-6F59-45BF-A93B-1F6B66B4D46C}" destId="{96A9799C-0F7A-4D3F-BAE9-4B6DD4DF6F9B}" srcOrd="0" destOrd="0" parTransId="{E08DAD34-9284-4FDA-961D-3FEEBDA10A2B}" sibTransId="{F8EEFC05-656A-49F4-BAED-D4F83AD43CAE}"/>
    <dgm:cxn modelId="{CD90AA8F-AE3E-4045-8986-EC6F54A64E29}" srcId="{0796A5F7-6F59-45BF-A93B-1F6B66B4D46C}" destId="{DB1DEFE1-DAC4-427C-8505-04056A9C10DC}" srcOrd="1" destOrd="0" parTransId="{753F0B2F-CF46-40AE-82BF-35FADEBEFCA8}" sibTransId="{B4E0DDC6-D532-45FF-98FC-E30B74D5F577}"/>
    <dgm:cxn modelId="{2655E4C8-950F-4F0B-A400-833669CB9BDB}" type="presOf" srcId="{DB1DEFE1-DAC4-427C-8505-04056A9C10DC}" destId="{A624E3F0-C0AC-487C-BF92-78EA7BCE72BF}" srcOrd="1" destOrd="0" presId="urn:microsoft.com/office/officeart/2005/8/layout/hList9"/>
    <dgm:cxn modelId="{141C6528-93B0-4B18-B732-32EB6F444B98}" type="presOf" srcId="{96A9799C-0F7A-4D3F-BAE9-4B6DD4DF6F9B}" destId="{F1924442-3D09-4FF8-8886-4C4ED7EED369}" srcOrd="1" destOrd="0" presId="urn:microsoft.com/office/officeart/2005/8/layout/hList9"/>
    <dgm:cxn modelId="{2E44C415-9201-40DA-A3FB-037001AFA437}" type="presOf" srcId="{DB1DEFE1-DAC4-427C-8505-04056A9C10DC}" destId="{9404357E-73FC-4709-9DEA-19ACA1D171EE}" srcOrd="0" destOrd="0" presId="urn:microsoft.com/office/officeart/2005/8/layout/hList9"/>
    <dgm:cxn modelId="{09446F6D-4894-4787-A2A0-BEC945ECC89E}" type="presOf" srcId="{0796A5F7-6F59-45BF-A93B-1F6B66B4D46C}" destId="{12167FAC-A032-4039-9479-68914A30AADC}" srcOrd="0" destOrd="0" presId="urn:microsoft.com/office/officeart/2005/8/layout/hList9"/>
    <dgm:cxn modelId="{9D26454F-5354-4904-9D3F-42C9EBC6C4E8}" type="presOf" srcId="{9AE2C95C-F01D-4C88-B898-54BB440928FC}" destId="{7B17584A-45D3-441A-AC5F-3C062FD3CEB1}" srcOrd="0" destOrd="0" presId="urn:microsoft.com/office/officeart/2005/8/layout/hList9"/>
    <dgm:cxn modelId="{CFE458A5-AB18-4580-9C29-01BA0D1D2E8B}" type="presOf" srcId="{9AE2C95C-F01D-4C88-B898-54BB440928FC}" destId="{172B3D7D-A568-47B6-BA56-50364900C779}" srcOrd="1" destOrd="0" presId="urn:microsoft.com/office/officeart/2005/8/layout/hList9"/>
    <dgm:cxn modelId="{D57255B9-4C76-488F-8751-DE100AFDF3C3}" type="presOf" srcId="{6874654F-D1D4-4F0A-89D2-2EBCEABE8A50}" destId="{4EB1F455-B8B1-457C-B7BB-B1E47C906312}" srcOrd="0" destOrd="0" presId="urn:microsoft.com/office/officeart/2005/8/layout/hList9"/>
    <dgm:cxn modelId="{EACA6C93-44BE-40D6-A605-06A8F48189B8}" type="presOf" srcId="{6874654F-D1D4-4F0A-89D2-2EBCEABE8A50}" destId="{50F005BE-DA85-406B-9341-1FC305E2133B}" srcOrd="1" destOrd="0" presId="urn:microsoft.com/office/officeart/2005/8/layout/hList9"/>
    <dgm:cxn modelId="{E25C796E-B435-4313-835A-CF028DB25BA2}" srcId="{1F67C7D8-4AB0-46EC-9A35-0BE95E89E007}" destId="{9AE2C95C-F01D-4C88-B898-54BB440928FC}" srcOrd="0" destOrd="0" parTransId="{08470233-231F-40D2-8D12-AB07EEB7FAC9}" sibTransId="{0F4E3FA1-7542-4BAA-9396-30DE9AB628B5}"/>
    <dgm:cxn modelId="{99E49A95-C6B0-4EF4-BD82-06E06619F4A1}" srcId="{A4AA596E-12BA-4119-A9B1-61B9506507D2}" destId="{1F67C7D8-4AB0-46EC-9A35-0BE95E89E007}" srcOrd="1" destOrd="0" parTransId="{692BF9C7-40FB-4279-9D8B-58001C76EE1B}" sibTransId="{0E5BFD65-8087-4CED-9A3F-9EC14BC185A2}"/>
    <dgm:cxn modelId="{8064DAEC-23A4-4B74-89F5-84191AB0F007}" type="presOf" srcId="{96A9799C-0F7A-4D3F-BAE9-4B6DD4DF6F9B}" destId="{C74D8393-1ED4-4D2A-A4A1-9423834F3FED}" srcOrd="0" destOrd="0" presId="urn:microsoft.com/office/officeart/2005/8/layout/hList9"/>
    <dgm:cxn modelId="{475D721D-ACFA-4609-A201-58872336D05E}" type="presOf" srcId="{A4AA596E-12BA-4119-A9B1-61B9506507D2}" destId="{4E12FEC5-368F-492C-ABDE-D0AE4AF9DFC6}" srcOrd="0" destOrd="0" presId="urn:microsoft.com/office/officeart/2005/8/layout/hList9"/>
    <dgm:cxn modelId="{6D79F669-7D1D-4E6F-9A29-440055EC98A9}" srcId="{1F67C7D8-4AB0-46EC-9A35-0BE95E89E007}" destId="{6874654F-D1D4-4F0A-89D2-2EBCEABE8A50}" srcOrd="1" destOrd="0" parTransId="{4A362987-A4F0-4D54-AD27-D2F60806FDBA}" sibTransId="{8A3E601B-9C6E-47EA-9C4E-44C199490916}"/>
    <dgm:cxn modelId="{F93EB9BD-4FDC-42A3-9099-09EAE92F97D5}" type="presOf" srcId="{1F67C7D8-4AB0-46EC-9A35-0BE95E89E007}" destId="{0644B583-C192-4148-AF84-713C48B69A0E}" srcOrd="0" destOrd="0" presId="urn:microsoft.com/office/officeart/2005/8/layout/hList9"/>
    <dgm:cxn modelId="{BBFB1B6E-4E7B-4534-BC05-3E096E32A74B}" type="presParOf" srcId="{4E12FEC5-368F-492C-ABDE-D0AE4AF9DFC6}" destId="{41F8D614-B74C-47E1-9B25-5E78816D0B01}" srcOrd="0" destOrd="0" presId="urn:microsoft.com/office/officeart/2005/8/layout/hList9"/>
    <dgm:cxn modelId="{50091D68-15B5-45B9-BCD5-1B9A3F69D10B}" type="presParOf" srcId="{4E12FEC5-368F-492C-ABDE-D0AE4AF9DFC6}" destId="{8440CBD9-FA1C-423F-BDE7-8FEF55409D1B}" srcOrd="1" destOrd="0" presId="urn:microsoft.com/office/officeart/2005/8/layout/hList9"/>
    <dgm:cxn modelId="{6021611B-E2E3-4017-AF27-4F553AE49208}" type="presParOf" srcId="{8440CBD9-FA1C-423F-BDE7-8FEF55409D1B}" destId="{9C4CFDE8-AD23-4A83-9400-B49B4511769D}" srcOrd="0" destOrd="0" presId="urn:microsoft.com/office/officeart/2005/8/layout/hList9"/>
    <dgm:cxn modelId="{1E26FEA7-78CC-455C-88EA-4E4528328557}" type="presParOf" srcId="{8440CBD9-FA1C-423F-BDE7-8FEF55409D1B}" destId="{3164C75F-847B-4D85-BD7C-53D440EF33CD}" srcOrd="1" destOrd="0" presId="urn:microsoft.com/office/officeart/2005/8/layout/hList9"/>
    <dgm:cxn modelId="{86F5173E-D4BC-413C-8814-0B4F1AF32C89}" type="presParOf" srcId="{3164C75F-847B-4D85-BD7C-53D440EF33CD}" destId="{C74D8393-1ED4-4D2A-A4A1-9423834F3FED}" srcOrd="0" destOrd="0" presId="urn:microsoft.com/office/officeart/2005/8/layout/hList9"/>
    <dgm:cxn modelId="{F5183C03-3097-4EA1-9C1D-3EEEE50DFD5F}" type="presParOf" srcId="{3164C75F-847B-4D85-BD7C-53D440EF33CD}" destId="{F1924442-3D09-4FF8-8886-4C4ED7EED369}" srcOrd="1" destOrd="0" presId="urn:microsoft.com/office/officeart/2005/8/layout/hList9"/>
    <dgm:cxn modelId="{BA5AEDBE-CA28-426E-82A9-DC6A78E80C6A}" type="presParOf" srcId="{8440CBD9-FA1C-423F-BDE7-8FEF55409D1B}" destId="{3AB2878E-9179-478E-B9B6-F019542A8E64}" srcOrd="2" destOrd="0" presId="urn:microsoft.com/office/officeart/2005/8/layout/hList9"/>
    <dgm:cxn modelId="{CCD599D8-6E77-45F8-B3F1-AAF4237FF756}" type="presParOf" srcId="{3AB2878E-9179-478E-B9B6-F019542A8E64}" destId="{9404357E-73FC-4709-9DEA-19ACA1D171EE}" srcOrd="0" destOrd="0" presId="urn:microsoft.com/office/officeart/2005/8/layout/hList9"/>
    <dgm:cxn modelId="{2CD08609-9DC9-4525-B4A3-9F3DBA379BA2}" type="presParOf" srcId="{3AB2878E-9179-478E-B9B6-F019542A8E64}" destId="{A624E3F0-C0AC-487C-BF92-78EA7BCE72BF}" srcOrd="1" destOrd="0" presId="urn:microsoft.com/office/officeart/2005/8/layout/hList9"/>
    <dgm:cxn modelId="{E3DFB9D0-8216-4AD2-A9A8-2D0D18873F52}" type="presParOf" srcId="{4E12FEC5-368F-492C-ABDE-D0AE4AF9DFC6}" destId="{E8EEAA7E-ADC3-4EF2-91C0-42AB501D8CB7}" srcOrd="2" destOrd="0" presId="urn:microsoft.com/office/officeart/2005/8/layout/hList9"/>
    <dgm:cxn modelId="{B6FFD877-6449-4DA5-950B-87C765A94156}" type="presParOf" srcId="{4E12FEC5-368F-492C-ABDE-D0AE4AF9DFC6}" destId="{12167FAC-A032-4039-9479-68914A30AADC}" srcOrd="3" destOrd="0" presId="urn:microsoft.com/office/officeart/2005/8/layout/hList9"/>
    <dgm:cxn modelId="{E4EB9C09-2FAC-4813-B94C-38CA9C21F75D}" type="presParOf" srcId="{4E12FEC5-368F-492C-ABDE-D0AE4AF9DFC6}" destId="{CA2AE29A-25F5-4DD4-BD1F-3004A0FE2D50}" srcOrd="4" destOrd="0" presId="urn:microsoft.com/office/officeart/2005/8/layout/hList9"/>
    <dgm:cxn modelId="{D5431EFB-C5F6-42D7-80F1-E206BA1EEE04}" type="presParOf" srcId="{4E12FEC5-368F-492C-ABDE-D0AE4AF9DFC6}" destId="{0A8B1AB4-4F82-4124-B61E-357FE1F0F5D4}" srcOrd="5" destOrd="0" presId="urn:microsoft.com/office/officeart/2005/8/layout/hList9"/>
    <dgm:cxn modelId="{DAEAEF73-F9F7-49C5-847F-6A3BDAAE31B0}" type="presParOf" srcId="{4E12FEC5-368F-492C-ABDE-D0AE4AF9DFC6}" destId="{D0C99470-B9D0-48ED-B4A7-D1B9468E400A}" srcOrd="6" destOrd="0" presId="urn:microsoft.com/office/officeart/2005/8/layout/hList9"/>
    <dgm:cxn modelId="{0FCB6CC6-9C12-4BBB-A78C-8476AF235D0E}" type="presParOf" srcId="{D0C99470-B9D0-48ED-B4A7-D1B9468E400A}" destId="{F4BB7E35-33B1-4961-B0A2-29F5CC0C4CDF}" srcOrd="0" destOrd="0" presId="urn:microsoft.com/office/officeart/2005/8/layout/hList9"/>
    <dgm:cxn modelId="{A1625B33-45D1-4CDD-B628-B6764B0816EA}" type="presParOf" srcId="{D0C99470-B9D0-48ED-B4A7-D1B9468E400A}" destId="{837152EB-4135-4D6B-9FF3-F78C5B76F136}" srcOrd="1" destOrd="0" presId="urn:microsoft.com/office/officeart/2005/8/layout/hList9"/>
    <dgm:cxn modelId="{E6241321-8AE8-445B-80DC-85FBB5FCFB92}" type="presParOf" srcId="{837152EB-4135-4D6B-9FF3-F78C5B76F136}" destId="{7B17584A-45D3-441A-AC5F-3C062FD3CEB1}" srcOrd="0" destOrd="0" presId="urn:microsoft.com/office/officeart/2005/8/layout/hList9"/>
    <dgm:cxn modelId="{42257B7C-0A73-47E8-AC43-B87242D477A6}" type="presParOf" srcId="{837152EB-4135-4D6B-9FF3-F78C5B76F136}" destId="{172B3D7D-A568-47B6-BA56-50364900C779}" srcOrd="1" destOrd="0" presId="urn:microsoft.com/office/officeart/2005/8/layout/hList9"/>
    <dgm:cxn modelId="{1D2D062D-7974-47B8-B9B0-595D3C72B9F2}" type="presParOf" srcId="{D0C99470-B9D0-48ED-B4A7-D1B9468E400A}" destId="{17978C6C-7172-4DE0-8A1F-BCC3482395BC}" srcOrd="2" destOrd="0" presId="urn:microsoft.com/office/officeart/2005/8/layout/hList9"/>
    <dgm:cxn modelId="{7E4859E0-2CB9-44BE-96CD-494764DB2E67}" type="presParOf" srcId="{17978C6C-7172-4DE0-8A1F-BCC3482395BC}" destId="{4EB1F455-B8B1-457C-B7BB-B1E47C906312}" srcOrd="0" destOrd="0" presId="urn:microsoft.com/office/officeart/2005/8/layout/hList9"/>
    <dgm:cxn modelId="{13C5967C-F0FA-4208-A0F2-188398B9324A}" type="presParOf" srcId="{17978C6C-7172-4DE0-8A1F-BCC3482395BC}" destId="{50F005BE-DA85-406B-9341-1FC305E2133B}" srcOrd="1" destOrd="0" presId="urn:microsoft.com/office/officeart/2005/8/layout/hList9"/>
    <dgm:cxn modelId="{8390F5E3-5E2E-4B88-AC05-088DC2307BED}" type="presParOf" srcId="{4E12FEC5-368F-492C-ABDE-D0AE4AF9DFC6}" destId="{F3F32C47-C51F-4FA6-84FA-AF35D761B1A5}" srcOrd="7" destOrd="0" presId="urn:microsoft.com/office/officeart/2005/8/layout/hList9"/>
    <dgm:cxn modelId="{2CA33545-322B-47F3-9B5B-D22E9605210C}" type="presParOf" srcId="{4E12FEC5-368F-492C-ABDE-D0AE4AF9DFC6}" destId="{0644B583-C192-4148-AF84-713C48B69A0E}"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AAE564-17BC-4BA2-B7DD-436F8CAAECBC}" type="doc">
      <dgm:prSet loTypeId="urn:microsoft.com/office/officeart/2005/8/layout/hList9" loCatId="list" qsTypeId="urn:microsoft.com/office/officeart/2005/8/quickstyle/3d2" qsCatId="3D" csTypeId="urn:microsoft.com/office/officeart/2005/8/colors/colorful5" csCatId="colorful" phldr="1"/>
      <dgm:spPr/>
      <dgm:t>
        <a:bodyPr/>
        <a:lstStyle/>
        <a:p>
          <a:endParaRPr lang="sr-Cyrl-RS"/>
        </a:p>
      </dgm:t>
    </dgm:pt>
    <dgm:pt modelId="{72DE3349-8206-46D1-9059-36508140642E}">
      <dgm:prSet phldrT="[Text]"/>
      <dgm:spPr/>
      <dgm:t>
        <a:bodyPr/>
        <a:lstStyle/>
        <a:p>
          <a:r>
            <a:rPr lang="sr-Cyrl-RS" dirty="0" smtClean="0"/>
            <a:t>Потрошни тип ПДВ-а</a:t>
          </a:r>
          <a:endParaRPr lang="sr-Cyrl-RS" dirty="0"/>
        </a:p>
      </dgm:t>
    </dgm:pt>
    <dgm:pt modelId="{2036CAB8-8EF9-4C1A-9363-B652717F43F8}" type="parTrans" cxnId="{9DC67813-0408-44F2-9D1C-E06D5F8A7477}">
      <dgm:prSet/>
      <dgm:spPr/>
      <dgm:t>
        <a:bodyPr/>
        <a:lstStyle/>
        <a:p>
          <a:endParaRPr lang="sr-Cyrl-RS"/>
        </a:p>
      </dgm:t>
    </dgm:pt>
    <dgm:pt modelId="{F15462C1-D6F4-428F-B133-F372E4172A36}" type="sibTrans" cxnId="{9DC67813-0408-44F2-9D1C-E06D5F8A7477}">
      <dgm:prSet/>
      <dgm:spPr/>
      <dgm:t>
        <a:bodyPr/>
        <a:lstStyle/>
        <a:p>
          <a:endParaRPr lang="sr-Cyrl-RS"/>
        </a:p>
      </dgm:t>
    </dgm:pt>
    <dgm:pt modelId="{89A4C585-12BF-447C-AC42-36561C961914}">
      <dgm:prSet phldrT="[Text]"/>
      <dgm:spPr/>
      <dgm:t>
        <a:bodyPr/>
        <a:lstStyle/>
        <a:p>
          <a:r>
            <a:rPr lang="sr-Cyrl-RS" dirty="0" smtClean="0"/>
            <a:t>Порески обвезник има право да од ПДВ-а који дугује за одређени период у потпуности одбије ПДВ који му је обрачунао снабдевач на набавну цену основних средстава које је обвезник купио у датом пореском периоду</a:t>
          </a:r>
          <a:endParaRPr lang="sr-Cyrl-RS" dirty="0"/>
        </a:p>
      </dgm:t>
    </dgm:pt>
    <dgm:pt modelId="{563130C6-A236-4F6E-B815-905FF75ABCFC}" type="parTrans" cxnId="{982ECC40-5A34-413A-A997-62EBC5A7705C}">
      <dgm:prSet/>
      <dgm:spPr/>
      <dgm:t>
        <a:bodyPr/>
        <a:lstStyle/>
        <a:p>
          <a:endParaRPr lang="sr-Cyrl-RS"/>
        </a:p>
      </dgm:t>
    </dgm:pt>
    <dgm:pt modelId="{0201819A-478B-4403-972A-8B146C438E0B}" type="sibTrans" cxnId="{982ECC40-5A34-413A-A997-62EBC5A7705C}">
      <dgm:prSet/>
      <dgm:spPr/>
      <dgm:t>
        <a:bodyPr/>
        <a:lstStyle/>
        <a:p>
          <a:endParaRPr lang="sr-Cyrl-RS"/>
        </a:p>
      </dgm:t>
    </dgm:pt>
    <dgm:pt modelId="{5D09448A-2B87-473E-B7FF-943D94FCCA9E}">
      <dgm:prSet phldrT="[Text]"/>
      <dgm:spPr/>
      <dgm:t>
        <a:bodyPr/>
        <a:lstStyle/>
        <a:p>
          <a:r>
            <a:rPr lang="sr-Cyrl-RS" dirty="0" smtClean="0"/>
            <a:t>Доходни тип ПДВ-а</a:t>
          </a:r>
          <a:endParaRPr lang="sr-Cyrl-RS" dirty="0"/>
        </a:p>
      </dgm:t>
    </dgm:pt>
    <dgm:pt modelId="{CB5F6A47-A237-4269-9C24-D576A732DC42}" type="parTrans" cxnId="{0E8E0C86-D7C5-4F49-890A-144C51310624}">
      <dgm:prSet/>
      <dgm:spPr/>
      <dgm:t>
        <a:bodyPr/>
        <a:lstStyle/>
        <a:p>
          <a:endParaRPr lang="sr-Cyrl-RS"/>
        </a:p>
      </dgm:t>
    </dgm:pt>
    <dgm:pt modelId="{77135808-E451-4328-A0B5-2081283060ED}" type="sibTrans" cxnId="{0E8E0C86-D7C5-4F49-890A-144C51310624}">
      <dgm:prSet/>
      <dgm:spPr/>
      <dgm:t>
        <a:bodyPr/>
        <a:lstStyle/>
        <a:p>
          <a:endParaRPr lang="sr-Cyrl-RS"/>
        </a:p>
      </dgm:t>
    </dgm:pt>
    <dgm:pt modelId="{8D6F1840-BDA7-4510-B7FE-BEE6E9D4CCD9}">
      <dgm:prSet phldrT="[Text]"/>
      <dgm:spPr/>
      <dgm:t>
        <a:bodyPr/>
        <a:lstStyle/>
        <a:p>
          <a:r>
            <a:rPr lang="sr-Cyrl-RS" dirty="0" smtClean="0"/>
            <a:t>Право на одбитак пореза који је обрачунао испоручилац основног средства ограничено је на део пореза који одговара амортизацији</a:t>
          </a:r>
          <a:endParaRPr lang="sr-Cyrl-RS" dirty="0"/>
        </a:p>
      </dgm:t>
    </dgm:pt>
    <dgm:pt modelId="{A88ADC38-A3CF-494F-BB62-0B1D75225D01}" type="parTrans" cxnId="{CDF6BCD5-A3EC-453A-9A5D-33884D1312DD}">
      <dgm:prSet/>
      <dgm:spPr/>
      <dgm:t>
        <a:bodyPr/>
        <a:lstStyle/>
        <a:p>
          <a:endParaRPr lang="sr-Cyrl-RS"/>
        </a:p>
      </dgm:t>
    </dgm:pt>
    <dgm:pt modelId="{35AC7917-2366-4172-84D9-148746D42B48}" type="sibTrans" cxnId="{CDF6BCD5-A3EC-453A-9A5D-33884D1312DD}">
      <dgm:prSet/>
      <dgm:spPr/>
      <dgm:t>
        <a:bodyPr/>
        <a:lstStyle/>
        <a:p>
          <a:endParaRPr lang="sr-Cyrl-RS"/>
        </a:p>
      </dgm:t>
    </dgm:pt>
    <dgm:pt modelId="{D1A974A3-9717-4C88-B608-D1EA9F60D8EA}">
      <dgm:prSet phldrT="[Text]"/>
      <dgm:spPr/>
      <dgm:t>
        <a:bodyPr/>
        <a:lstStyle/>
        <a:p>
          <a:r>
            <a:rPr lang="sr-Cyrl-RS" dirty="0" smtClean="0"/>
            <a:t>Тип бруто ПДВ-а</a:t>
          </a:r>
          <a:endParaRPr lang="sr-Cyrl-RS" dirty="0"/>
        </a:p>
      </dgm:t>
    </dgm:pt>
    <dgm:pt modelId="{553EB97D-4126-4592-B29D-E1567893CD77}" type="parTrans" cxnId="{BC7E2610-551F-4160-9C77-3C21F966BBE2}">
      <dgm:prSet/>
      <dgm:spPr/>
      <dgm:t>
        <a:bodyPr/>
        <a:lstStyle/>
        <a:p>
          <a:endParaRPr lang="sr-Cyrl-RS"/>
        </a:p>
      </dgm:t>
    </dgm:pt>
    <dgm:pt modelId="{7DC5ADED-F496-4C8E-B643-4BA33520B106}" type="sibTrans" cxnId="{BC7E2610-551F-4160-9C77-3C21F966BBE2}">
      <dgm:prSet/>
      <dgm:spPr/>
      <dgm:t>
        <a:bodyPr/>
        <a:lstStyle/>
        <a:p>
          <a:endParaRPr lang="sr-Cyrl-RS"/>
        </a:p>
      </dgm:t>
    </dgm:pt>
    <dgm:pt modelId="{0A0C76EC-C51D-42F1-A5C7-B13802B08EC2}">
      <dgm:prSet/>
      <dgm:spPr/>
      <dgm:t>
        <a:bodyPr/>
        <a:lstStyle/>
        <a:p>
          <a:r>
            <a:rPr lang="sr-Cyrl-RS" dirty="0" smtClean="0"/>
            <a:t>Није допуштен одбитак пореза обрачунатог од стране </a:t>
          </a:r>
          <a:r>
            <a:rPr lang="sr-Cyrl-RS" dirty="0" smtClean="0"/>
            <a:t>испоручиоца основног средства</a:t>
          </a:r>
          <a:endParaRPr lang="sr-Cyrl-RS" dirty="0"/>
        </a:p>
      </dgm:t>
    </dgm:pt>
    <dgm:pt modelId="{936D5ABD-F3F6-4DE9-951B-5DC4E235D573}" type="parTrans" cxnId="{19EA52F6-B1D1-4422-AD16-8561AFD44B76}">
      <dgm:prSet/>
      <dgm:spPr/>
      <dgm:t>
        <a:bodyPr/>
        <a:lstStyle/>
        <a:p>
          <a:endParaRPr lang="sr-Cyrl-RS"/>
        </a:p>
      </dgm:t>
    </dgm:pt>
    <dgm:pt modelId="{3FA3E94F-452A-4FB9-AC07-DF87C9367704}" type="sibTrans" cxnId="{19EA52F6-B1D1-4422-AD16-8561AFD44B76}">
      <dgm:prSet/>
      <dgm:spPr/>
      <dgm:t>
        <a:bodyPr/>
        <a:lstStyle/>
        <a:p>
          <a:endParaRPr lang="sr-Cyrl-RS"/>
        </a:p>
      </dgm:t>
    </dgm:pt>
    <dgm:pt modelId="{2790E601-E638-4234-A393-49F56E5AE2FD}" type="pres">
      <dgm:prSet presAssocID="{FFAAE564-17BC-4BA2-B7DD-436F8CAAECBC}" presName="list" presStyleCnt="0">
        <dgm:presLayoutVars>
          <dgm:dir/>
          <dgm:animLvl val="lvl"/>
        </dgm:presLayoutVars>
      </dgm:prSet>
      <dgm:spPr/>
      <dgm:t>
        <a:bodyPr/>
        <a:lstStyle/>
        <a:p>
          <a:endParaRPr lang="sr-Cyrl-RS"/>
        </a:p>
      </dgm:t>
    </dgm:pt>
    <dgm:pt modelId="{B6212B23-A673-427F-989E-2C20AF66254C}" type="pres">
      <dgm:prSet presAssocID="{72DE3349-8206-46D1-9059-36508140642E}" presName="posSpace" presStyleCnt="0"/>
      <dgm:spPr/>
    </dgm:pt>
    <dgm:pt modelId="{2BE30DBF-C36C-48AE-A33C-11FA1B883D83}" type="pres">
      <dgm:prSet presAssocID="{72DE3349-8206-46D1-9059-36508140642E}" presName="vertFlow" presStyleCnt="0"/>
      <dgm:spPr/>
    </dgm:pt>
    <dgm:pt modelId="{CDBC02F4-2E45-40F9-B9E4-CFF2B5607078}" type="pres">
      <dgm:prSet presAssocID="{72DE3349-8206-46D1-9059-36508140642E}" presName="topSpace" presStyleCnt="0"/>
      <dgm:spPr/>
    </dgm:pt>
    <dgm:pt modelId="{CAAAE077-37D7-4494-8297-C8BBAFE1A6F3}" type="pres">
      <dgm:prSet presAssocID="{72DE3349-8206-46D1-9059-36508140642E}" presName="firstComp" presStyleCnt="0"/>
      <dgm:spPr/>
    </dgm:pt>
    <dgm:pt modelId="{3367C227-6DD2-4968-9454-DB5A7C47E1A3}" type="pres">
      <dgm:prSet presAssocID="{72DE3349-8206-46D1-9059-36508140642E}" presName="firstChild" presStyleLbl="bgAccFollowNode1" presStyleIdx="0" presStyleCnt="3"/>
      <dgm:spPr/>
      <dgm:t>
        <a:bodyPr/>
        <a:lstStyle/>
        <a:p>
          <a:endParaRPr lang="sr-Cyrl-RS"/>
        </a:p>
      </dgm:t>
    </dgm:pt>
    <dgm:pt modelId="{6BEE1D72-2B2D-4794-9ECF-AEB87792E807}" type="pres">
      <dgm:prSet presAssocID="{72DE3349-8206-46D1-9059-36508140642E}" presName="firstChildTx" presStyleLbl="bgAccFollowNode1" presStyleIdx="0" presStyleCnt="3">
        <dgm:presLayoutVars>
          <dgm:bulletEnabled val="1"/>
        </dgm:presLayoutVars>
      </dgm:prSet>
      <dgm:spPr/>
      <dgm:t>
        <a:bodyPr/>
        <a:lstStyle/>
        <a:p>
          <a:endParaRPr lang="sr-Cyrl-RS"/>
        </a:p>
      </dgm:t>
    </dgm:pt>
    <dgm:pt modelId="{C3B1819B-794C-4163-823B-439F840C7BAE}" type="pres">
      <dgm:prSet presAssocID="{72DE3349-8206-46D1-9059-36508140642E}" presName="negSpace" presStyleCnt="0"/>
      <dgm:spPr/>
    </dgm:pt>
    <dgm:pt modelId="{585A4D38-0A68-4AA6-AC1A-E84236259253}" type="pres">
      <dgm:prSet presAssocID="{72DE3349-8206-46D1-9059-36508140642E}" presName="circle" presStyleLbl="node1" presStyleIdx="0" presStyleCnt="3"/>
      <dgm:spPr/>
      <dgm:t>
        <a:bodyPr/>
        <a:lstStyle/>
        <a:p>
          <a:endParaRPr lang="sr-Cyrl-RS"/>
        </a:p>
      </dgm:t>
    </dgm:pt>
    <dgm:pt modelId="{3D6D7178-2BAE-4B6C-B451-2AE3460D7D15}" type="pres">
      <dgm:prSet presAssocID="{F15462C1-D6F4-428F-B133-F372E4172A36}" presName="transSpace" presStyleCnt="0"/>
      <dgm:spPr/>
    </dgm:pt>
    <dgm:pt modelId="{5984B90F-08E4-4E83-8CE9-731432221171}" type="pres">
      <dgm:prSet presAssocID="{5D09448A-2B87-473E-B7FF-943D94FCCA9E}" presName="posSpace" presStyleCnt="0"/>
      <dgm:spPr/>
    </dgm:pt>
    <dgm:pt modelId="{2E2C570F-56EE-48CD-9E86-D4910645A7ED}" type="pres">
      <dgm:prSet presAssocID="{5D09448A-2B87-473E-B7FF-943D94FCCA9E}" presName="vertFlow" presStyleCnt="0"/>
      <dgm:spPr/>
    </dgm:pt>
    <dgm:pt modelId="{B4271CC1-9EB8-4A19-A91E-D4439825E635}" type="pres">
      <dgm:prSet presAssocID="{5D09448A-2B87-473E-B7FF-943D94FCCA9E}" presName="topSpace" presStyleCnt="0"/>
      <dgm:spPr/>
    </dgm:pt>
    <dgm:pt modelId="{5084D997-36D9-43D5-91FA-7C8627D83755}" type="pres">
      <dgm:prSet presAssocID="{5D09448A-2B87-473E-B7FF-943D94FCCA9E}" presName="firstComp" presStyleCnt="0"/>
      <dgm:spPr/>
    </dgm:pt>
    <dgm:pt modelId="{34C69CFA-6045-422D-97CE-4541DCACF808}" type="pres">
      <dgm:prSet presAssocID="{5D09448A-2B87-473E-B7FF-943D94FCCA9E}" presName="firstChild" presStyleLbl="bgAccFollowNode1" presStyleIdx="1" presStyleCnt="3"/>
      <dgm:spPr/>
      <dgm:t>
        <a:bodyPr/>
        <a:lstStyle/>
        <a:p>
          <a:endParaRPr lang="sr-Cyrl-RS"/>
        </a:p>
      </dgm:t>
    </dgm:pt>
    <dgm:pt modelId="{3A70F15D-D959-44A7-B43A-61D62CB368D7}" type="pres">
      <dgm:prSet presAssocID="{5D09448A-2B87-473E-B7FF-943D94FCCA9E}" presName="firstChildTx" presStyleLbl="bgAccFollowNode1" presStyleIdx="1" presStyleCnt="3">
        <dgm:presLayoutVars>
          <dgm:bulletEnabled val="1"/>
        </dgm:presLayoutVars>
      </dgm:prSet>
      <dgm:spPr/>
      <dgm:t>
        <a:bodyPr/>
        <a:lstStyle/>
        <a:p>
          <a:endParaRPr lang="sr-Cyrl-RS"/>
        </a:p>
      </dgm:t>
    </dgm:pt>
    <dgm:pt modelId="{42AEDEA3-5E7E-43E5-B5AC-095F2792472C}" type="pres">
      <dgm:prSet presAssocID="{5D09448A-2B87-473E-B7FF-943D94FCCA9E}" presName="negSpace" presStyleCnt="0"/>
      <dgm:spPr/>
    </dgm:pt>
    <dgm:pt modelId="{14232980-E6A1-421C-8840-E1A549E85EA0}" type="pres">
      <dgm:prSet presAssocID="{5D09448A-2B87-473E-B7FF-943D94FCCA9E}" presName="circle" presStyleLbl="node1" presStyleIdx="1" presStyleCnt="3"/>
      <dgm:spPr/>
      <dgm:t>
        <a:bodyPr/>
        <a:lstStyle/>
        <a:p>
          <a:endParaRPr lang="sr-Cyrl-RS"/>
        </a:p>
      </dgm:t>
    </dgm:pt>
    <dgm:pt modelId="{322DCF2E-6AE7-40EA-A762-A2DB76509FF0}" type="pres">
      <dgm:prSet presAssocID="{77135808-E451-4328-A0B5-2081283060ED}" presName="transSpace" presStyleCnt="0"/>
      <dgm:spPr/>
    </dgm:pt>
    <dgm:pt modelId="{49E55037-5CA0-4110-9B6E-4C5A0BD8E957}" type="pres">
      <dgm:prSet presAssocID="{D1A974A3-9717-4C88-B608-D1EA9F60D8EA}" presName="posSpace" presStyleCnt="0"/>
      <dgm:spPr/>
    </dgm:pt>
    <dgm:pt modelId="{A963FE1E-D396-44D0-A559-27E73B3A3B84}" type="pres">
      <dgm:prSet presAssocID="{D1A974A3-9717-4C88-B608-D1EA9F60D8EA}" presName="vertFlow" presStyleCnt="0"/>
      <dgm:spPr/>
    </dgm:pt>
    <dgm:pt modelId="{993DF4CA-A480-45E6-A146-0B57F5FF339D}" type="pres">
      <dgm:prSet presAssocID="{D1A974A3-9717-4C88-B608-D1EA9F60D8EA}" presName="topSpace" presStyleCnt="0"/>
      <dgm:spPr/>
    </dgm:pt>
    <dgm:pt modelId="{2D9D03A7-1BE1-4A7F-A2B0-784CC6AA8D0E}" type="pres">
      <dgm:prSet presAssocID="{D1A974A3-9717-4C88-B608-D1EA9F60D8EA}" presName="firstComp" presStyleCnt="0"/>
      <dgm:spPr/>
    </dgm:pt>
    <dgm:pt modelId="{2914877C-09D6-401A-897B-DB173D75573C}" type="pres">
      <dgm:prSet presAssocID="{D1A974A3-9717-4C88-B608-D1EA9F60D8EA}" presName="firstChild" presStyleLbl="bgAccFollowNode1" presStyleIdx="2" presStyleCnt="3"/>
      <dgm:spPr/>
      <dgm:t>
        <a:bodyPr/>
        <a:lstStyle/>
        <a:p>
          <a:endParaRPr lang="sr-Cyrl-RS"/>
        </a:p>
      </dgm:t>
    </dgm:pt>
    <dgm:pt modelId="{09C54D6E-B977-455E-906E-6850F19DB41C}" type="pres">
      <dgm:prSet presAssocID="{D1A974A3-9717-4C88-B608-D1EA9F60D8EA}" presName="firstChildTx" presStyleLbl="bgAccFollowNode1" presStyleIdx="2" presStyleCnt="3">
        <dgm:presLayoutVars>
          <dgm:bulletEnabled val="1"/>
        </dgm:presLayoutVars>
      </dgm:prSet>
      <dgm:spPr/>
      <dgm:t>
        <a:bodyPr/>
        <a:lstStyle/>
        <a:p>
          <a:endParaRPr lang="sr-Cyrl-RS"/>
        </a:p>
      </dgm:t>
    </dgm:pt>
    <dgm:pt modelId="{A84395E5-755A-48AA-9452-F491F2E6343A}" type="pres">
      <dgm:prSet presAssocID="{D1A974A3-9717-4C88-B608-D1EA9F60D8EA}" presName="negSpace" presStyleCnt="0"/>
      <dgm:spPr/>
    </dgm:pt>
    <dgm:pt modelId="{84909FED-204C-4569-91C4-77093F3139D7}" type="pres">
      <dgm:prSet presAssocID="{D1A974A3-9717-4C88-B608-D1EA9F60D8EA}" presName="circle" presStyleLbl="node1" presStyleIdx="2" presStyleCnt="3"/>
      <dgm:spPr/>
      <dgm:t>
        <a:bodyPr/>
        <a:lstStyle/>
        <a:p>
          <a:endParaRPr lang="sr-Cyrl-RS"/>
        </a:p>
      </dgm:t>
    </dgm:pt>
  </dgm:ptLst>
  <dgm:cxnLst>
    <dgm:cxn modelId="{982ECC40-5A34-413A-A997-62EBC5A7705C}" srcId="{72DE3349-8206-46D1-9059-36508140642E}" destId="{89A4C585-12BF-447C-AC42-36561C961914}" srcOrd="0" destOrd="0" parTransId="{563130C6-A236-4F6E-B815-905FF75ABCFC}" sibTransId="{0201819A-478B-4403-972A-8B146C438E0B}"/>
    <dgm:cxn modelId="{19EA52F6-B1D1-4422-AD16-8561AFD44B76}" srcId="{D1A974A3-9717-4C88-B608-D1EA9F60D8EA}" destId="{0A0C76EC-C51D-42F1-A5C7-B13802B08EC2}" srcOrd="0" destOrd="0" parTransId="{936D5ABD-F3F6-4DE9-951B-5DC4E235D573}" sibTransId="{3FA3E94F-452A-4FB9-AC07-DF87C9367704}"/>
    <dgm:cxn modelId="{9DC67813-0408-44F2-9D1C-E06D5F8A7477}" srcId="{FFAAE564-17BC-4BA2-B7DD-436F8CAAECBC}" destId="{72DE3349-8206-46D1-9059-36508140642E}" srcOrd="0" destOrd="0" parTransId="{2036CAB8-8EF9-4C1A-9363-B652717F43F8}" sibTransId="{F15462C1-D6F4-428F-B133-F372E4172A36}"/>
    <dgm:cxn modelId="{F7BB2BC9-DB50-4271-8E79-9A12A016A9AF}" type="presOf" srcId="{5D09448A-2B87-473E-B7FF-943D94FCCA9E}" destId="{14232980-E6A1-421C-8840-E1A549E85EA0}" srcOrd="0" destOrd="0" presId="urn:microsoft.com/office/officeart/2005/8/layout/hList9"/>
    <dgm:cxn modelId="{0E8E0C86-D7C5-4F49-890A-144C51310624}" srcId="{FFAAE564-17BC-4BA2-B7DD-436F8CAAECBC}" destId="{5D09448A-2B87-473E-B7FF-943D94FCCA9E}" srcOrd="1" destOrd="0" parTransId="{CB5F6A47-A237-4269-9C24-D576A732DC42}" sibTransId="{77135808-E451-4328-A0B5-2081283060ED}"/>
    <dgm:cxn modelId="{CB8458FB-258F-4E14-8E2A-FD115676E767}" type="presOf" srcId="{89A4C585-12BF-447C-AC42-36561C961914}" destId="{3367C227-6DD2-4968-9454-DB5A7C47E1A3}" srcOrd="0" destOrd="0" presId="urn:microsoft.com/office/officeart/2005/8/layout/hList9"/>
    <dgm:cxn modelId="{3F7B37B2-8663-4146-9B3C-4895B9772DE1}" type="presOf" srcId="{0A0C76EC-C51D-42F1-A5C7-B13802B08EC2}" destId="{2914877C-09D6-401A-897B-DB173D75573C}" srcOrd="0" destOrd="0" presId="urn:microsoft.com/office/officeart/2005/8/layout/hList9"/>
    <dgm:cxn modelId="{BC7E2610-551F-4160-9C77-3C21F966BBE2}" srcId="{FFAAE564-17BC-4BA2-B7DD-436F8CAAECBC}" destId="{D1A974A3-9717-4C88-B608-D1EA9F60D8EA}" srcOrd="2" destOrd="0" parTransId="{553EB97D-4126-4592-B29D-E1567893CD77}" sibTransId="{7DC5ADED-F496-4C8E-B643-4BA33520B106}"/>
    <dgm:cxn modelId="{7AE9A252-B171-41BB-B48F-994CE538959A}" type="presOf" srcId="{0A0C76EC-C51D-42F1-A5C7-B13802B08EC2}" destId="{09C54D6E-B977-455E-906E-6850F19DB41C}" srcOrd="1" destOrd="0" presId="urn:microsoft.com/office/officeart/2005/8/layout/hList9"/>
    <dgm:cxn modelId="{9B9004AC-9822-4FF4-9A7C-6C530373F811}" type="presOf" srcId="{72DE3349-8206-46D1-9059-36508140642E}" destId="{585A4D38-0A68-4AA6-AC1A-E84236259253}" srcOrd="0" destOrd="0" presId="urn:microsoft.com/office/officeart/2005/8/layout/hList9"/>
    <dgm:cxn modelId="{81CA7793-7DE4-49A4-BFA2-1D7B255347A8}" type="presOf" srcId="{89A4C585-12BF-447C-AC42-36561C961914}" destId="{6BEE1D72-2B2D-4794-9ECF-AEB87792E807}" srcOrd="1" destOrd="0" presId="urn:microsoft.com/office/officeart/2005/8/layout/hList9"/>
    <dgm:cxn modelId="{D9C9AC94-650C-4D04-88A8-8ADEFFF1A4BB}" type="presOf" srcId="{FFAAE564-17BC-4BA2-B7DD-436F8CAAECBC}" destId="{2790E601-E638-4234-A393-49F56E5AE2FD}" srcOrd="0" destOrd="0" presId="urn:microsoft.com/office/officeart/2005/8/layout/hList9"/>
    <dgm:cxn modelId="{E8F43AD5-30D2-446A-BE00-96B4C42BD4DE}" type="presOf" srcId="{8D6F1840-BDA7-4510-B7FE-BEE6E9D4CCD9}" destId="{34C69CFA-6045-422D-97CE-4541DCACF808}" srcOrd="0" destOrd="0" presId="urn:microsoft.com/office/officeart/2005/8/layout/hList9"/>
    <dgm:cxn modelId="{3EEDD0D8-6454-4E00-BECC-8E6AD9A83E55}" type="presOf" srcId="{8D6F1840-BDA7-4510-B7FE-BEE6E9D4CCD9}" destId="{3A70F15D-D959-44A7-B43A-61D62CB368D7}" srcOrd="1" destOrd="0" presId="urn:microsoft.com/office/officeart/2005/8/layout/hList9"/>
    <dgm:cxn modelId="{A08F8FAD-4525-4118-8CF7-78FBF2B4F881}" type="presOf" srcId="{D1A974A3-9717-4C88-B608-D1EA9F60D8EA}" destId="{84909FED-204C-4569-91C4-77093F3139D7}" srcOrd="0" destOrd="0" presId="urn:microsoft.com/office/officeart/2005/8/layout/hList9"/>
    <dgm:cxn modelId="{CDF6BCD5-A3EC-453A-9A5D-33884D1312DD}" srcId="{5D09448A-2B87-473E-B7FF-943D94FCCA9E}" destId="{8D6F1840-BDA7-4510-B7FE-BEE6E9D4CCD9}" srcOrd="0" destOrd="0" parTransId="{A88ADC38-A3CF-494F-BB62-0B1D75225D01}" sibTransId="{35AC7917-2366-4172-84D9-148746D42B48}"/>
    <dgm:cxn modelId="{D7577487-EAA6-4851-BCAD-BA1BA1A7E1D2}" type="presParOf" srcId="{2790E601-E638-4234-A393-49F56E5AE2FD}" destId="{B6212B23-A673-427F-989E-2C20AF66254C}" srcOrd="0" destOrd="0" presId="urn:microsoft.com/office/officeart/2005/8/layout/hList9"/>
    <dgm:cxn modelId="{E0F0F3A6-6DB6-49E4-ACEF-7F4E47C1C704}" type="presParOf" srcId="{2790E601-E638-4234-A393-49F56E5AE2FD}" destId="{2BE30DBF-C36C-48AE-A33C-11FA1B883D83}" srcOrd="1" destOrd="0" presId="urn:microsoft.com/office/officeart/2005/8/layout/hList9"/>
    <dgm:cxn modelId="{05FDFEA0-45AF-4490-8AE4-62988D3AAA2D}" type="presParOf" srcId="{2BE30DBF-C36C-48AE-A33C-11FA1B883D83}" destId="{CDBC02F4-2E45-40F9-B9E4-CFF2B5607078}" srcOrd="0" destOrd="0" presId="urn:microsoft.com/office/officeart/2005/8/layout/hList9"/>
    <dgm:cxn modelId="{91B76330-736E-4B7E-ADC6-EA646F6C4908}" type="presParOf" srcId="{2BE30DBF-C36C-48AE-A33C-11FA1B883D83}" destId="{CAAAE077-37D7-4494-8297-C8BBAFE1A6F3}" srcOrd="1" destOrd="0" presId="urn:microsoft.com/office/officeart/2005/8/layout/hList9"/>
    <dgm:cxn modelId="{690B326B-E312-495B-B2D5-B7F285A43368}" type="presParOf" srcId="{CAAAE077-37D7-4494-8297-C8BBAFE1A6F3}" destId="{3367C227-6DD2-4968-9454-DB5A7C47E1A3}" srcOrd="0" destOrd="0" presId="urn:microsoft.com/office/officeart/2005/8/layout/hList9"/>
    <dgm:cxn modelId="{E5B16D80-6153-437F-B2CF-03F9DBA909E2}" type="presParOf" srcId="{CAAAE077-37D7-4494-8297-C8BBAFE1A6F3}" destId="{6BEE1D72-2B2D-4794-9ECF-AEB87792E807}" srcOrd="1" destOrd="0" presId="urn:microsoft.com/office/officeart/2005/8/layout/hList9"/>
    <dgm:cxn modelId="{DD3DF784-5048-4434-ABF5-7E0CF5CFCAD6}" type="presParOf" srcId="{2790E601-E638-4234-A393-49F56E5AE2FD}" destId="{C3B1819B-794C-4163-823B-439F840C7BAE}" srcOrd="2" destOrd="0" presId="urn:microsoft.com/office/officeart/2005/8/layout/hList9"/>
    <dgm:cxn modelId="{0A6DF421-8E0D-42D9-9509-C7C76EA731F3}" type="presParOf" srcId="{2790E601-E638-4234-A393-49F56E5AE2FD}" destId="{585A4D38-0A68-4AA6-AC1A-E84236259253}" srcOrd="3" destOrd="0" presId="urn:microsoft.com/office/officeart/2005/8/layout/hList9"/>
    <dgm:cxn modelId="{41F5FF38-3FB7-4ED8-8127-CBE7AC57A7D1}" type="presParOf" srcId="{2790E601-E638-4234-A393-49F56E5AE2FD}" destId="{3D6D7178-2BAE-4B6C-B451-2AE3460D7D15}" srcOrd="4" destOrd="0" presId="urn:microsoft.com/office/officeart/2005/8/layout/hList9"/>
    <dgm:cxn modelId="{B472FED6-E847-4363-8012-4852678983FB}" type="presParOf" srcId="{2790E601-E638-4234-A393-49F56E5AE2FD}" destId="{5984B90F-08E4-4E83-8CE9-731432221171}" srcOrd="5" destOrd="0" presId="urn:microsoft.com/office/officeart/2005/8/layout/hList9"/>
    <dgm:cxn modelId="{8FE8B5CE-F92C-4D15-A3DF-EC59AB2E06C8}" type="presParOf" srcId="{2790E601-E638-4234-A393-49F56E5AE2FD}" destId="{2E2C570F-56EE-48CD-9E86-D4910645A7ED}" srcOrd="6" destOrd="0" presId="urn:microsoft.com/office/officeart/2005/8/layout/hList9"/>
    <dgm:cxn modelId="{5CC1B09D-19EA-4D67-BC02-E3C5F98C3655}" type="presParOf" srcId="{2E2C570F-56EE-48CD-9E86-D4910645A7ED}" destId="{B4271CC1-9EB8-4A19-A91E-D4439825E635}" srcOrd="0" destOrd="0" presId="urn:microsoft.com/office/officeart/2005/8/layout/hList9"/>
    <dgm:cxn modelId="{A0A68F5D-3A2E-449B-AE1F-1BF0E54C4E8D}" type="presParOf" srcId="{2E2C570F-56EE-48CD-9E86-D4910645A7ED}" destId="{5084D997-36D9-43D5-91FA-7C8627D83755}" srcOrd="1" destOrd="0" presId="urn:microsoft.com/office/officeart/2005/8/layout/hList9"/>
    <dgm:cxn modelId="{0060F55D-F76B-4CE1-B1D9-736A8D893782}" type="presParOf" srcId="{5084D997-36D9-43D5-91FA-7C8627D83755}" destId="{34C69CFA-6045-422D-97CE-4541DCACF808}" srcOrd="0" destOrd="0" presId="urn:microsoft.com/office/officeart/2005/8/layout/hList9"/>
    <dgm:cxn modelId="{20B63930-88CC-4E41-BFE4-DD181471C4BF}" type="presParOf" srcId="{5084D997-36D9-43D5-91FA-7C8627D83755}" destId="{3A70F15D-D959-44A7-B43A-61D62CB368D7}" srcOrd="1" destOrd="0" presId="urn:microsoft.com/office/officeart/2005/8/layout/hList9"/>
    <dgm:cxn modelId="{8261006C-1899-42B1-B7ED-CE4B72D744F1}" type="presParOf" srcId="{2790E601-E638-4234-A393-49F56E5AE2FD}" destId="{42AEDEA3-5E7E-43E5-B5AC-095F2792472C}" srcOrd="7" destOrd="0" presId="urn:microsoft.com/office/officeart/2005/8/layout/hList9"/>
    <dgm:cxn modelId="{48F3D9AC-DAF1-4DB6-BF50-B5977BE340A1}" type="presParOf" srcId="{2790E601-E638-4234-A393-49F56E5AE2FD}" destId="{14232980-E6A1-421C-8840-E1A549E85EA0}" srcOrd="8" destOrd="0" presId="urn:microsoft.com/office/officeart/2005/8/layout/hList9"/>
    <dgm:cxn modelId="{AFDD3E46-5F00-4E7B-9B90-81A458108322}" type="presParOf" srcId="{2790E601-E638-4234-A393-49F56E5AE2FD}" destId="{322DCF2E-6AE7-40EA-A762-A2DB76509FF0}" srcOrd="9" destOrd="0" presId="urn:microsoft.com/office/officeart/2005/8/layout/hList9"/>
    <dgm:cxn modelId="{16E316FD-2BA5-480B-B9A6-27791B3359BC}" type="presParOf" srcId="{2790E601-E638-4234-A393-49F56E5AE2FD}" destId="{49E55037-5CA0-4110-9B6E-4C5A0BD8E957}" srcOrd="10" destOrd="0" presId="urn:microsoft.com/office/officeart/2005/8/layout/hList9"/>
    <dgm:cxn modelId="{D181B925-96DC-4FB8-A888-3A42FF087749}" type="presParOf" srcId="{2790E601-E638-4234-A393-49F56E5AE2FD}" destId="{A963FE1E-D396-44D0-A559-27E73B3A3B84}" srcOrd="11" destOrd="0" presId="urn:microsoft.com/office/officeart/2005/8/layout/hList9"/>
    <dgm:cxn modelId="{8B79C7D9-D48C-4321-AFF1-BC3703EBAC49}" type="presParOf" srcId="{A963FE1E-D396-44D0-A559-27E73B3A3B84}" destId="{993DF4CA-A480-45E6-A146-0B57F5FF339D}" srcOrd="0" destOrd="0" presId="urn:microsoft.com/office/officeart/2005/8/layout/hList9"/>
    <dgm:cxn modelId="{5B10B79B-4053-4A47-959E-5515FF373CEB}" type="presParOf" srcId="{A963FE1E-D396-44D0-A559-27E73B3A3B84}" destId="{2D9D03A7-1BE1-4A7F-A2B0-784CC6AA8D0E}" srcOrd="1" destOrd="0" presId="urn:microsoft.com/office/officeart/2005/8/layout/hList9"/>
    <dgm:cxn modelId="{34EFD286-AEDC-4F36-A552-03E3A68A1FCC}" type="presParOf" srcId="{2D9D03A7-1BE1-4A7F-A2B0-784CC6AA8D0E}" destId="{2914877C-09D6-401A-897B-DB173D75573C}" srcOrd="0" destOrd="0" presId="urn:microsoft.com/office/officeart/2005/8/layout/hList9"/>
    <dgm:cxn modelId="{09FC72D1-8BF2-4C08-845D-EDC2D09D9156}" type="presParOf" srcId="{2D9D03A7-1BE1-4A7F-A2B0-784CC6AA8D0E}" destId="{09C54D6E-B977-455E-906E-6850F19DB41C}" srcOrd="1" destOrd="0" presId="urn:microsoft.com/office/officeart/2005/8/layout/hList9"/>
    <dgm:cxn modelId="{7697E9E9-EFBE-49D8-BE8E-BA73F8474F74}" type="presParOf" srcId="{2790E601-E638-4234-A393-49F56E5AE2FD}" destId="{A84395E5-755A-48AA-9452-F491F2E6343A}" srcOrd="12" destOrd="0" presId="urn:microsoft.com/office/officeart/2005/8/layout/hList9"/>
    <dgm:cxn modelId="{52A21AFE-D2F9-4EED-838C-88E1FF113C0F}" type="presParOf" srcId="{2790E601-E638-4234-A393-49F56E5AE2FD}" destId="{84909FED-204C-4569-91C4-77093F3139D7}" srcOrd="1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2EFF10E-04AC-41E6-9C15-A0D870E01CC2}" type="doc">
      <dgm:prSet loTypeId="urn:microsoft.com/office/officeart/2005/8/layout/hList1" loCatId="list" qsTypeId="urn:microsoft.com/office/officeart/2005/8/quickstyle/3d1" qsCatId="3D" csTypeId="urn:microsoft.com/office/officeart/2005/8/colors/colorful4" csCatId="colorful" phldr="1"/>
      <dgm:spPr/>
      <dgm:t>
        <a:bodyPr/>
        <a:lstStyle/>
        <a:p>
          <a:endParaRPr lang="sr-Cyrl-RS"/>
        </a:p>
      </dgm:t>
    </dgm:pt>
    <dgm:pt modelId="{A218C593-0B86-4B40-B145-38CD6CCB723C}">
      <dgm:prSet phldrT="[Text]"/>
      <dgm:spPr/>
      <dgm:t>
        <a:bodyPr/>
        <a:lstStyle/>
        <a:p>
          <a:r>
            <a:rPr lang="sr-Cyrl-RS" dirty="0" smtClean="0"/>
            <a:t>Порески обвезник</a:t>
          </a:r>
          <a:endParaRPr lang="sr-Cyrl-RS" dirty="0"/>
        </a:p>
      </dgm:t>
    </dgm:pt>
    <dgm:pt modelId="{4F93BC37-4E43-459E-BF0D-88EA7C3249B1}" type="parTrans" cxnId="{865CBA82-6826-452F-A246-D3122F795703}">
      <dgm:prSet/>
      <dgm:spPr/>
      <dgm:t>
        <a:bodyPr/>
        <a:lstStyle/>
        <a:p>
          <a:endParaRPr lang="sr-Cyrl-RS"/>
        </a:p>
      </dgm:t>
    </dgm:pt>
    <dgm:pt modelId="{C1D5C2DC-A380-4155-B39B-E62E5FD2CC42}" type="sibTrans" cxnId="{865CBA82-6826-452F-A246-D3122F795703}">
      <dgm:prSet/>
      <dgm:spPr/>
      <dgm:t>
        <a:bodyPr/>
        <a:lstStyle/>
        <a:p>
          <a:endParaRPr lang="sr-Cyrl-RS"/>
        </a:p>
      </dgm:t>
    </dgm:pt>
    <dgm:pt modelId="{1A3A0147-F87A-411A-9BDF-EF1665AF0539}">
      <dgm:prSet phldrT="[Text]"/>
      <dgm:spPr/>
      <dgm:t>
        <a:bodyPr/>
        <a:lstStyle/>
        <a:p>
          <a:r>
            <a:rPr lang="sr-Cyrl-RS" dirty="0" smtClean="0"/>
            <a:t>Правно или физичко лице које амостално испоручује добра и пружа услуге у оквиру обављања делатности</a:t>
          </a:r>
          <a:endParaRPr lang="sr-Cyrl-RS" dirty="0"/>
        </a:p>
      </dgm:t>
    </dgm:pt>
    <dgm:pt modelId="{74B4CE73-D44A-4C04-A305-AB0150F610FA}" type="parTrans" cxnId="{21E2DA08-9017-4144-8005-7D440DE08DB7}">
      <dgm:prSet/>
      <dgm:spPr/>
      <dgm:t>
        <a:bodyPr/>
        <a:lstStyle/>
        <a:p>
          <a:endParaRPr lang="sr-Cyrl-RS"/>
        </a:p>
      </dgm:t>
    </dgm:pt>
    <dgm:pt modelId="{EE364F22-899A-4712-AA22-A36F052F2603}" type="sibTrans" cxnId="{21E2DA08-9017-4144-8005-7D440DE08DB7}">
      <dgm:prSet/>
      <dgm:spPr/>
      <dgm:t>
        <a:bodyPr/>
        <a:lstStyle/>
        <a:p>
          <a:endParaRPr lang="sr-Cyrl-RS"/>
        </a:p>
      </dgm:t>
    </dgm:pt>
    <dgm:pt modelId="{812100D5-6088-4AA2-BAB6-E50F3EE49D55}">
      <dgm:prSet phldrT="[Text]"/>
      <dgm:spPr/>
      <dgm:t>
        <a:bodyPr/>
        <a:lstStyle/>
        <a:p>
          <a:r>
            <a:rPr lang="sr-Cyrl-RS" dirty="0" smtClean="0"/>
            <a:t>Други порески дужници</a:t>
          </a:r>
          <a:endParaRPr lang="sr-Cyrl-RS" dirty="0"/>
        </a:p>
      </dgm:t>
    </dgm:pt>
    <dgm:pt modelId="{215B97B5-D58F-4B09-B590-FD447714EDDB}" type="parTrans" cxnId="{3A282211-A0C9-4DF6-9CD3-5456CC993008}">
      <dgm:prSet/>
      <dgm:spPr/>
      <dgm:t>
        <a:bodyPr/>
        <a:lstStyle/>
        <a:p>
          <a:endParaRPr lang="sr-Cyrl-RS"/>
        </a:p>
      </dgm:t>
    </dgm:pt>
    <dgm:pt modelId="{2F054472-2C68-4E5B-8862-BA99B408F86E}" type="sibTrans" cxnId="{3A282211-A0C9-4DF6-9CD3-5456CC993008}">
      <dgm:prSet/>
      <dgm:spPr/>
      <dgm:t>
        <a:bodyPr/>
        <a:lstStyle/>
        <a:p>
          <a:endParaRPr lang="sr-Cyrl-RS"/>
        </a:p>
      </dgm:t>
    </dgm:pt>
    <dgm:pt modelId="{F3AE3A68-F9B3-4609-BEC7-C4637BF37EA5}">
      <dgm:prSet phldrT="[Text]"/>
      <dgm:spPr/>
      <dgm:t>
        <a:bodyPr/>
        <a:lstStyle/>
        <a:p>
          <a:r>
            <a:rPr lang="sr-Cyrl-RS" dirty="0" smtClean="0"/>
            <a:t>Прималац добара и услуга ако страно лице није одредило пуномоћника</a:t>
          </a:r>
          <a:endParaRPr lang="sr-Cyrl-RS" dirty="0"/>
        </a:p>
      </dgm:t>
    </dgm:pt>
    <dgm:pt modelId="{8566C733-7111-4E96-831D-F2C9E8A312DB}" type="parTrans" cxnId="{07727732-38EB-41AC-A40D-1972583A6B24}">
      <dgm:prSet/>
      <dgm:spPr/>
      <dgm:t>
        <a:bodyPr/>
        <a:lstStyle/>
        <a:p>
          <a:endParaRPr lang="sr-Cyrl-RS"/>
        </a:p>
      </dgm:t>
    </dgm:pt>
    <dgm:pt modelId="{0C34EB96-FD4D-4A97-8F88-EF19162A1B74}" type="sibTrans" cxnId="{07727732-38EB-41AC-A40D-1972583A6B24}">
      <dgm:prSet/>
      <dgm:spPr/>
      <dgm:t>
        <a:bodyPr/>
        <a:lstStyle/>
        <a:p>
          <a:endParaRPr lang="sr-Cyrl-RS"/>
        </a:p>
      </dgm:t>
    </dgm:pt>
    <dgm:pt modelId="{2ACE30E5-61FA-4C52-AD13-CE990A710A3A}">
      <dgm:prSet phldrT="[Text]"/>
      <dgm:spPr/>
      <dgm:t>
        <a:bodyPr/>
        <a:lstStyle/>
        <a:p>
          <a:r>
            <a:rPr lang="sr-Cyrl-RS" dirty="0" smtClean="0"/>
            <a:t>Лице које у рачуну или другом документу који служи као рачун искаже ПДВ а није обвезник ПДВ-а или није извршило промет добара и услуга</a:t>
          </a:r>
          <a:endParaRPr lang="sr-Cyrl-RS" dirty="0"/>
        </a:p>
      </dgm:t>
    </dgm:pt>
    <dgm:pt modelId="{AD6B49CC-CD05-48A7-A760-2950C0DD4CDB}" type="parTrans" cxnId="{1E8C9974-F78E-4FCE-8719-6393B2C91B53}">
      <dgm:prSet/>
      <dgm:spPr/>
      <dgm:t>
        <a:bodyPr/>
        <a:lstStyle/>
        <a:p>
          <a:endParaRPr lang="sr-Cyrl-RS"/>
        </a:p>
      </dgm:t>
    </dgm:pt>
    <dgm:pt modelId="{96B35351-608F-4385-A028-FC5B13B0C1AB}" type="sibTrans" cxnId="{1E8C9974-F78E-4FCE-8719-6393B2C91B53}">
      <dgm:prSet/>
      <dgm:spPr/>
      <dgm:t>
        <a:bodyPr/>
        <a:lstStyle/>
        <a:p>
          <a:endParaRPr lang="sr-Cyrl-RS"/>
        </a:p>
      </dgm:t>
    </dgm:pt>
    <dgm:pt modelId="{F5CF9421-5373-4B93-B01B-866C39388412}">
      <dgm:prSet phldrT="[Text]"/>
      <dgm:spPr/>
      <dgm:t>
        <a:bodyPr/>
        <a:lstStyle/>
        <a:p>
          <a:r>
            <a:rPr lang="sr-Cyrl-RS" dirty="0" smtClean="0"/>
            <a:t>Лице које увози добро</a:t>
          </a:r>
          <a:endParaRPr lang="sr-Cyrl-RS" dirty="0"/>
        </a:p>
      </dgm:t>
    </dgm:pt>
    <dgm:pt modelId="{F93BB4BD-0CAE-4111-BAED-74268119A0CC}" type="parTrans" cxnId="{2BBB25DF-F7C7-482B-8EF9-41088D198A9A}">
      <dgm:prSet/>
      <dgm:spPr/>
      <dgm:t>
        <a:bodyPr/>
        <a:lstStyle/>
        <a:p>
          <a:endParaRPr lang="sr-Cyrl-RS"/>
        </a:p>
      </dgm:t>
    </dgm:pt>
    <dgm:pt modelId="{E18138AD-2EC2-4448-8B78-11A68FEE7ACC}" type="sibTrans" cxnId="{2BBB25DF-F7C7-482B-8EF9-41088D198A9A}">
      <dgm:prSet/>
      <dgm:spPr/>
      <dgm:t>
        <a:bodyPr/>
        <a:lstStyle/>
        <a:p>
          <a:endParaRPr lang="sr-Cyrl-RS"/>
        </a:p>
      </dgm:t>
    </dgm:pt>
    <dgm:pt modelId="{11F2F405-9417-4DEB-9D0C-FF5EF0C0786B}" type="pres">
      <dgm:prSet presAssocID="{72EFF10E-04AC-41E6-9C15-A0D870E01CC2}" presName="Name0" presStyleCnt="0">
        <dgm:presLayoutVars>
          <dgm:dir/>
          <dgm:animLvl val="lvl"/>
          <dgm:resizeHandles val="exact"/>
        </dgm:presLayoutVars>
      </dgm:prSet>
      <dgm:spPr/>
      <dgm:t>
        <a:bodyPr/>
        <a:lstStyle/>
        <a:p>
          <a:endParaRPr lang="sr-Cyrl-RS"/>
        </a:p>
      </dgm:t>
    </dgm:pt>
    <dgm:pt modelId="{DB5CB596-2CAA-459B-BCBE-3CB981AD5126}" type="pres">
      <dgm:prSet presAssocID="{A218C593-0B86-4B40-B145-38CD6CCB723C}" presName="composite" presStyleCnt="0"/>
      <dgm:spPr/>
    </dgm:pt>
    <dgm:pt modelId="{0A295B5B-E9B4-4CC8-9C92-7D5577B867C8}" type="pres">
      <dgm:prSet presAssocID="{A218C593-0B86-4B40-B145-38CD6CCB723C}" presName="parTx" presStyleLbl="alignNode1" presStyleIdx="0" presStyleCnt="2">
        <dgm:presLayoutVars>
          <dgm:chMax val="0"/>
          <dgm:chPref val="0"/>
          <dgm:bulletEnabled val="1"/>
        </dgm:presLayoutVars>
      </dgm:prSet>
      <dgm:spPr/>
      <dgm:t>
        <a:bodyPr/>
        <a:lstStyle/>
        <a:p>
          <a:endParaRPr lang="sr-Cyrl-RS"/>
        </a:p>
      </dgm:t>
    </dgm:pt>
    <dgm:pt modelId="{4CCD2229-F0F0-4409-BCF4-57851D95A702}" type="pres">
      <dgm:prSet presAssocID="{A218C593-0B86-4B40-B145-38CD6CCB723C}" presName="desTx" presStyleLbl="alignAccFollowNode1" presStyleIdx="0" presStyleCnt="2">
        <dgm:presLayoutVars>
          <dgm:bulletEnabled val="1"/>
        </dgm:presLayoutVars>
      </dgm:prSet>
      <dgm:spPr/>
      <dgm:t>
        <a:bodyPr/>
        <a:lstStyle/>
        <a:p>
          <a:endParaRPr lang="sr-Cyrl-RS"/>
        </a:p>
      </dgm:t>
    </dgm:pt>
    <dgm:pt modelId="{1ADB7F26-1ADF-44EA-ADC5-1DA883A19105}" type="pres">
      <dgm:prSet presAssocID="{C1D5C2DC-A380-4155-B39B-E62E5FD2CC42}" presName="space" presStyleCnt="0"/>
      <dgm:spPr/>
    </dgm:pt>
    <dgm:pt modelId="{C009B85B-1674-4992-9DEA-C0B92689007E}" type="pres">
      <dgm:prSet presAssocID="{812100D5-6088-4AA2-BAB6-E50F3EE49D55}" presName="composite" presStyleCnt="0"/>
      <dgm:spPr/>
    </dgm:pt>
    <dgm:pt modelId="{C367254A-AC58-4890-B0F9-FB4A5B649277}" type="pres">
      <dgm:prSet presAssocID="{812100D5-6088-4AA2-BAB6-E50F3EE49D55}" presName="parTx" presStyleLbl="alignNode1" presStyleIdx="1" presStyleCnt="2">
        <dgm:presLayoutVars>
          <dgm:chMax val="0"/>
          <dgm:chPref val="0"/>
          <dgm:bulletEnabled val="1"/>
        </dgm:presLayoutVars>
      </dgm:prSet>
      <dgm:spPr/>
      <dgm:t>
        <a:bodyPr/>
        <a:lstStyle/>
        <a:p>
          <a:endParaRPr lang="sr-Cyrl-RS"/>
        </a:p>
      </dgm:t>
    </dgm:pt>
    <dgm:pt modelId="{A7C020C6-873A-4FD0-92AC-56915FFA9A16}" type="pres">
      <dgm:prSet presAssocID="{812100D5-6088-4AA2-BAB6-E50F3EE49D55}" presName="desTx" presStyleLbl="alignAccFollowNode1" presStyleIdx="1" presStyleCnt="2">
        <dgm:presLayoutVars>
          <dgm:bulletEnabled val="1"/>
        </dgm:presLayoutVars>
      </dgm:prSet>
      <dgm:spPr/>
      <dgm:t>
        <a:bodyPr/>
        <a:lstStyle/>
        <a:p>
          <a:endParaRPr lang="sr-Cyrl-RS"/>
        </a:p>
      </dgm:t>
    </dgm:pt>
  </dgm:ptLst>
  <dgm:cxnLst>
    <dgm:cxn modelId="{865CBA82-6826-452F-A246-D3122F795703}" srcId="{72EFF10E-04AC-41E6-9C15-A0D870E01CC2}" destId="{A218C593-0B86-4B40-B145-38CD6CCB723C}" srcOrd="0" destOrd="0" parTransId="{4F93BC37-4E43-459E-BF0D-88EA7C3249B1}" sibTransId="{C1D5C2DC-A380-4155-B39B-E62E5FD2CC42}"/>
    <dgm:cxn modelId="{9F05E098-C098-4CC6-B0AF-3D48B12DBFAC}" type="presOf" srcId="{812100D5-6088-4AA2-BAB6-E50F3EE49D55}" destId="{C367254A-AC58-4890-B0F9-FB4A5B649277}" srcOrd="0" destOrd="0" presId="urn:microsoft.com/office/officeart/2005/8/layout/hList1"/>
    <dgm:cxn modelId="{1E8C9974-F78E-4FCE-8719-6393B2C91B53}" srcId="{812100D5-6088-4AA2-BAB6-E50F3EE49D55}" destId="{2ACE30E5-61FA-4C52-AD13-CE990A710A3A}" srcOrd="1" destOrd="0" parTransId="{AD6B49CC-CD05-48A7-A760-2950C0DD4CDB}" sibTransId="{96B35351-608F-4385-A028-FC5B13B0C1AB}"/>
    <dgm:cxn modelId="{62834ACE-22ED-49A0-BC23-1BE979A543AF}" type="presOf" srcId="{F3AE3A68-F9B3-4609-BEC7-C4637BF37EA5}" destId="{A7C020C6-873A-4FD0-92AC-56915FFA9A16}" srcOrd="0" destOrd="0" presId="urn:microsoft.com/office/officeart/2005/8/layout/hList1"/>
    <dgm:cxn modelId="{43E31B59-FAA4-4B4D-BD65-D35DE61BF4A5}" type="presOf" srcId="{2ACE30E5-61FA-4C52-AD13-CE990A710A3A}" destId="{A7C020C6-873A-4FD0-92AC-56915FFA9A16}" srcOrd="0" destOrd="1" presId="urn:microsoft.com/office/officeart/2005/8/layout/hList1"/>
    <dgm:cxn modelId="{7245719C-CFA1-475D-883C-F9E7DCA9FD09}" type="presOf" srcId="{F5CF9421-5373-4B93-B01B-866C39388412}" destId="{A7C020C6-873A-4FD0-92AC-56915FFA9A16}" srcOrd="0" destOrd="2" presId="urn:microsoft.com/office/officeart/2005/8/layout/hList1"/>
    <dgm:cxn modelId="{3A282211-A0C9-4DF6-9CD3-5456CC993008}" srcId="{72EFF10E-04AC-41E6-9C15-A0D870E01CC2}" destId="{812100D5-6088-4AA2-BAB6-E50F3EE49D55}" srcOrd="1" destOrd="0" parTransId="{215B97B5-D58F-4B09-B590-FD447714EDDB}" sibTransId="{2F054472-2C68-4E5B-8862-BA99B408F86E}"/>
    <dgm:cxn modelId="{F8CBC486-CCBF-4A44-8AB0-A99D4FCB48FE}" type="presOf" srcId="{A218C593-0B86-4B40-B145-38CD6CCB723C}" destId="{0A295B5B-E9B4-4CC8-9C92-7D5577B867C8}" srcOrd="0" destOrd="0" presId="urn:microsoft.com/office/officeart/2005/8/layout/hList1"/>
    <dgm:cxn modelId="{CC799EA3-1527-497A-863E-6A6D0EE86EB1}" type="presOf" srcId="{72EFF10E-04AC-41E6-9C15-A0D870E01CC2}" destId="{11F2F405-9417-4DEB-9D0C-FF5EF0C0786B}" srcOrd="0" destOrd="0" presId="urn:microsoft.com/office/officeart/2005/8/layout/hList1"/>
    <dgm:cxn modelId="{2BBB25DF-F7C7-482B-8EF9-41088D198A9A}" srcId="{812100D5-6088-4AA2-BAB6-E50F3EE49D55}" destId="{F5CF9421-5373-4B93-B01B-866C39388412}" srcOrd="2" destOrd="0" parTransId="{F93BB4BD-0CAE-4111-BAED-74268119A0CC}" sibTransId="{E18138AD-2EC2-4448-8B78-11A68FEE7ACC}"/>
    <dgm:cxn modelId="{21E2DA08-9017-4144-8005-7D440DE08DB7}" srcId="{A218C593-0B86-4B40-B145-38CD6CCB723C}" destId="{1A3A0147-F87A-411A-9BDF-EF1665AF0539}" srcOrd="0" destOrd="0" parTransId="{74B4CE73-D44A-4C04-A305-AB0150F610FA}" sibTransId="{EE364F22-899A-4712-AA22-A36F052F2603}"/>
    <dgm:cxn modelId="{07727732-38EB-41AC-A40D-1972583A6B24}" srcId="{812100D5-6088-4AA2-BAB6-E50F3EE49D55}" destId="{F3AE3A68-F9B3-4609-BEC7-C4637BF37EA5}" srcOrd="0" destOrd="0" parTransId="{8566C733-7111-4E96-831D-F2C9E8A312DB}" sibTransId="{0C34EB96-FD4D-4A97-8F88-EF19162A1B74}"/>
    <dgm:cxn modelId="{DA977A07-40F9-4AFB-A550-BD5EF0794C2F}" type="presOf" srcId="{1A3A0147-F87A-411A-9BDF-EF1665AF0539}" destId="{4CCD2229-F0F0-4409-BCF4-57851D95A702}" srcOrd="0" destOrd="0" presId="urn:microsoft.com/office/officeart/2005/8/layout/hList1"/>
    <dgm:cxn modelId="{C6D49331-E325-4629-8437-758263A54D76}" type="presParOf" srcId="{11F2F405-9417-4DEB-9D0C-FF5EF0C0786B}" destId="{DB5CB596-2CAA-459B-BCBE-3CB981AD5126}" srcOrd="0" destOrd="0" presId="urn:microsoft.com/office/officeart/2005/8/layout/hList1"/>
    <dgm:cxn modelId="{E396EAE8-5FD0-4765-ABB5-8518C10940F4}" type="presParOf" srcId="{DB5CB596-2CAA-459B-BCBE-3CB981AD5126}" destId="{0A295B5B-E9B4-4CC8-9C92-7D5577B867C8}" srcOrd="0" destOrd="0" presId="urn:microsoft.com/office/officeart/2005/8/layout/hList1"/>
    <dgm:cxn modelId="{823FF567-E668-49C1-8B8D-18D90DF58C93}" type="presParOf" srcId="{DB5CB596-2CAA-459B-BCBE-3CB981AD5126}" destId="{4CCD2229-F0F0-4409-BCF4-57851D95A702}" srcOrd="1" destOrd="0" presId="urn:microsoft.com/office/officeart/2005/8/layout/hList1"/>
    <dgm:cxn modelId="{AA2E10E0-2ED5-470F-83E1-DEEEB3CA9901}" type="presParOf" srcId="{11F2F405-9417-4DEB-9D0C-FF5EF0C0786B}" destId="{1ADB7F26-1ADF-44EA-ADC5-1DA883A19105}" srcOrd="1" destOrd="0" presId="urn:microsoft.com/office/officeart/2005/8/layout/hList1"/>
    <dgm:cxn modelId="{F1DCA6E6-FEF8-4726-8B30-20C4349C19D1}" type="presParOf" srcId="{11F2F405-9417-4DEB-9D0C-FF5EF0C0786B}" destId="{C009B85B-1674-4992-9DEA-C0B92689007E}" srcOrd="2" destOrd="0" presId="urn:microsoft.com/office/officeart/2005/8/layout/hList1"/>
    <dgm:cxn modelId="{F5736C3A-0A6F-4C23-B8A5-660046F91C2D}" type="presParOf" srcId="{C009B85B-1674-4992-9DEA-C0B92689007E}" destId="{C367254A-AC58-4890-B0F9-FB4A5B649277}" srcOrd="0" destOrd="0" presId="urn:microsoft.com/office/officeart/2005/8/layout/hList1"/>
    <dgm:cxn modelId="{0B480144-3CE8-4BE5-B008-0D46355E06AD}" type="presParOf" srcId="{C009B85B-1674-4992-9DEA-C0B92689007E}" destId="{A7C020C6-873A-4FD0-92AC-56915FFA9A1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DCAA28A-7CA4-40B8-B6D2-49EDC63809E5}" type="doc">
      <dgm:prSet loTypeId="urn:microsoft.com/office/officeart/2005/8/layout/vList2" loCatId="list" qsTypeId="urn:microsoft.com/office/officeart/2005/8/quickstyle/3d3" qsCatId="3D" csTypeId="urn:microsoft.com/office/officeart/2005/8/colors/colorful5" csCatId="colorful" phldr="1"/>
      <dgm:spPr/>
      <dgm:t>
        <a:bodyPr/>
        <a:lstStyle/>
        <a:p>
          <a:endParaRPr lang="sr-Cyrl-RS"/>
        </a:p>
      </dgm:t>
    </dgm:pt>
    <dgm:pt modelId="{6E7C9631-4EFB-4957-A985-D11FC6D38AA3}">
      <dgm:prSet phldrT="[Text]"/>
      <dgm:spPr/>
      <dgm:t>
        <a:bodyPr/>
        <a:lstStyle/>
        <a:p>
          <a:r>
            <a:rPr lang="sr-Cyrl-RS" dirty="0" smtClean="0"/>
            <a:t>Општа стопа ПДВ-а</a:t>
          </a:r>
          <a:endParaRPr lang="sr-Cyrl-RS" dirty="0"/>
        </a:p>
      </dgm:t>
    </dgm:pt>
    <dgm:pt modelId="{A46AE9EA-347B-42F5-B4D8-4729C2CCEB10}" type="parTrans" cxnId="{93D5A2B3-2DB0-4309-BB12-B48078C5CCFA}">
      <dgm:prSet/>
      <dgm:spPr/>
      <dgm:t>
        <a:bodyPr/>
        <a:lstStyle/>
        <a:p>
          <a:endParaRPr lang="sr-Cyrl-RS"/>
        </a:p>
      </dgm:t>
    </dgm:pt>
    <dgm:pt modelId="{2BE14EAB-EE61-45B7-B68C-C4C3A0639A86}" type="sibTrans" cxnId="{93D5A2B3-2DB0-4309-BB12-B48078C5CCFA}">
      <dgm:prSet/>
      <dgm:spPr/>
      <dgm:t>
        <a:bodyPr/>
        <a:lstStyle/>
        <a:p>
          <a:endParaRPr lang="sr-Cyrl-RS"/>
        </a:p>
      </dgm:t>
    </dgm:pt>
    <dgm:pt modelId="{3747E5E7-AC68-49C4-87FA-499E5B1B6DB3}">
      <dgm:prSet phldrT="[Text]"/>
      <dgm:spPr/>
      <dgm:t>
        <a:bodyPr/>
        <a:lstStyle/>
        <a:p>
          <a:r>
            <a:rPr lang="sr-Cyrl-RS" dirty="0" smtClean="0"/>
            <a:t>20%</a:t>
          </a:r>
          <a:endParaRPr lang="sr-Cyrl-RS" dirty="0"/>
        </a:p>
      </dgm:t>
    </dgm:pt>
    <dgm:pt modelId="{2460FC1C-BD52-47CA-B907-582107F0B1CD}" type="parTrans" cxnId="{E263E5FF-B02B-487B-8DCB-9E1ED6EEAC3C}">
      <dgm:prSet/>
      <dgm:spPr/>
      <dgm:t>
        <a:bodyPr/>
        <a:lstStyle/>
        <a:p>
          <a:endParaRPr lang="sr-Cyrl-RS"/>
        </a:p>
      </dgm:t>
    </dgm:pt>
    <dgm:pt modelId="{A9AD9EDB-634F-40CF-9BD1-C333F7D98DBA}" type="sibTrans" cxnId="{E263E5FF-B02B-487B-8DCB-9E1ED6EEAC3C}">
      <dgm:prSet/>
      <dgm:spPr/>
      <dgm:t>
        <a:bodyPr/>
        <a:lstStyle/>
        <a:p>
          <a:endParaRPr lang="sr-Cyrl-RS"/>
        </a:p>
      </dgm:t>
    </dgm:pt>
    <dgm:pt modelId="{073B4510-09AB-44BA-BEE4-147AE541145B}">
      <dgm:prSet phldrT="[Text]"/>
      <dgm:spPr/>
      <dgm:t>
        <a:bodyPr/>
        <a:lstStyle/>
        <a:p>
          <a:r>
            <a:rPr lang="sr-Cyrl-RS" dirty="0" smtClean="0"/>
            <a:t>Посебна стопа ПДВ-а</a:t>
          </a:r>
          <a:endParaRPr lang="sr-Cyrl-RS" dirty="0"/>
        </a:p>
      </dgm:t>
    </dgm:pt>
    <dgm:pt modelId="{D74C4A3D-2269-40AF-A869-FF816465DB9F}" type="parTrans" cxnId="{945EF447-1307-4AEF-8341-1901E0D1ECB8}">
      <dgm:prSet/>
      <dgm:spPr/>
      <dgm:t>
        <a:bodyPr/>
        <a:lstStyle/>
        <a:p>
          <a:endParaRPr lang="sr-Cyrl-RS"/>
        </a:p>
      </dgm:t>
    </dgm:pt>
    <dgm:pt modelId="{10D636AE-4502-40D4-BC4D-D2E6F958AE1D}" type="sibTrans" cxnId="{945EF447-1307-4AEF-8341-1901E0D1ECB8}">
      <dgm:prSet/>
      <dgm:spPr/>
      <dgm:t>
        <a:bodyPr/>
        <a:lstStyle/>
        <a:p>
          <a:endParaRPr lang="sr-Cyrl-RS"/>
        </a:p>
      </dgm:t>
    </dgm:pt>
    <dgm:pt modelId="{B10028F8-B286-46FD-8148-B982CCA65FFB}">
      <dgm:prSet phldrT="[Text]"/>
      <dgm:spPr/>
      <dgm:t>
        <a:bodyPr/>
        <a:lstStyle/>
        <a:p>
          <a:r>
            <a:rPr lang="sr-Cyrl-RS" dirty="0" smtClean="0"/>
            <a:t>10%</a:t>
          </a:r>
          <a:endParaRPr lang="sr-Cyrl-RS" dirty="0"/>
        </a:p>
      </dgm:t>
    </dgm:pt>
    <dgm:pt modelId="{3EE61823-34E6-443C-B1E6-CD50794E620D}" type="parTrans" cxnId="{15479F70-9F35-41B7-ABDD-06538F2E4AAE}">
      <dgm:prSet/>
      <dgm:spPr/>
      <dgm:t>
        <a:bodyPr/>
        <a:lstStyle/>
        <a:p>
          <a:endParaRPr lang="sr-Cyrl-RS"/>
        </a:p>
      </dgm:t>
    </dgm:pt>
    <dgm:pt modelId="{CF2FC3B0-3F76-4878-9229-0597CADBA4C1}" type="sibTrans" cxnId="{15479F70-9F35-41B7-ABDD-06538F2E4AAE}">
      <dgm:prSet/>
      <dgm:spPr/>
      <dgm:t>
        <a:bodyPr/>
        <a:lstStyle/>
        <a:p>
          <a:endParaRPr lang="sr-Cyrl-RS"/>
        </a:p>
      </dgm:t>
    </dgm:pt>
    <dgm:pt modelId="{D908D83A-9E94-4633-BC1F-2DF2700F94BC}">
      <dgm:prSet phldrT="[Text]"/>
      <dgm:spPr/>
      <dgm:t>
        <a:bodyPr/>
        <a:lstStyle/>
        <a:p>
          <a:r>
            <a:rPr lang="sr-Cyrl-RS" dirty="0" smtClean="0"/>
            <a:t>По посебној стопи опорезује се промет добара и услуга таксативно наведених у Закону о порезу на додату вредност (нпр. промет хлеба и пекарских производа, млека и млечних производа, лекова, </a:t>
          </a:r>
          <a:r>
            <a:rPr lang="sr-Cyrl-RS" dirty="0" smtClean="0"/>
            <a:t>ђубрива</a:t>
          </a:r>
          <a:r>
            <a:rPr lang="sr-Cyrl-RS" dirty="0" smtClean="0"/>
            <a:t>, уџбеника, услуга смештаја у угоститељским објектима и др.)</a:t>
          </a:r>
          <a:endParaRPr lang="sr-Cyrl-RS" dirty="0"/>
        </a:p>
      </dgm:t>
    </dgm:pt>
    <dgm:pt modelId="{FF5F3B08-3C66-49BB-8E49-2516EF04043E}" type="parTrans" cxnId="{A043D648-EC06-4F59-B243-864D2820288A}">
      <dgm:prSet/>
      <dgm:spPr/>
      <dgm:t>
        <a:bodyPr/>
        <a:lstStyle/>
        <a:p>
          <a:endParaRPr lang="sr-Cyrl-RS"/>
        </a:p>
      </dgm:t>
    </dgm:pt>
    <dgm:pt modelId="{94849CA1-5339-4E0D-A5CF-5B9723CBADAE}" type="sibTrans" cxnId="{A043D648-EC06-4F59-B243-864D2820288A}">
      <dgm:prSet/>
      <dgm:spPr/>
      <dgm:t>
        <a:bodyPr/>
        <a:lstStyle/>
        <a:p>
          <a:endParaRPr lang="sr-Cyrl-RS"/>
        </a:p>
      </dgm:t>
    </dgm:pt>
    <dgm:pt modelId="{82B6A0BB-EC8F-4B76-80DB-75514D63022E}" type="pres">
      <dgm:prSet presAssocID="{4DCAA28A-7CA4-40B8-B6D2-49EDC63809E5}" presName="linear" presStyleCnt="0">
        <dgm:presLayoutVars>
          <dgm:animLvl val="lvl"/>
          <dgm:resizeHandles val="exact"/>
        </dgm:presLayoutVars>
      </dgm:prSet>
      <dgm:spPr/>
      <dgm:t>
        <a:bodyPr/>
        <a:lstStyle/>
        <a:p>
          <a:endParaRPr lang="sr-Cyrl-RS"/>
        </a:p>
      </dgm:t>
    </dgm:pt>
    <dgm:pt modelId="{6240DB57-F8DE-49F0-B358-9CA964C85C20}" type="pres">
      <dgm:prSet presAssocID="{6E7C9631-4EFB-4957-A985-D11FC6D38AA3}" presName="parentText" presStyleLbl="node1" presStyleIdx="0" presStyleCnt="2">
        <dgm:presLayoutVars>
          <dgm:chMax val="0"/>
          <dgm:bulletEnabled val="1"/>
        </dgm:presLayoutVars>
      </dgm:prSet>
      <dgm:spPr/>
      <dgm:t>
        <a:bodyPr/>
        <a:lstStyle/>
        <a:p>
          <a:endParaRPr lang="sr-Cyrl-RS"/>
        </a:p>
      </dgm:t>
    </dgm:pt>
    <dgm:pt modelId="{620B70A7-BAB1-44E3-BF94-4660CA072936}" type="pres">
      <dgm:prSet presAssocID="{6E7C9631-4EFB-4957-A985-D11FC6D38AA3}" presName="childText" presStyleLbl="revTx" presStyleIdx="0" presStyleCnt="2">
        <dgm:presLayoutVars>
          <dgm:bulletEnabled val="1"/>
        </dgm:presLayoutVars>
      </dgm:prSet>
      <dgm:spPr/>
      <dgm:t>
        <a:bodyPr/>
        <a:lstStyle/>
        <a:p>
          <a:endParaRPr lang="sr-Cyrl-RS"/>
        </a:p>
      </dgm:t>
    </dgm:pt>
    <dgm:pt modelId="{D87161F3-0181-4AD4-989A-2A8F20D998E5}" type="pres">
      <dgm:prSet presAssocID="{073B4510-09AB-44BA-BEE4-147AE541145B}" presName="parentText" presStyleLbl="node1" presStyleIdx="1" presStyleCnt="2">
        <dgm:presLayoutVars>
          <dgm:chMax val="0"/>
          <dgm:bulletEnabled val="1"/>
        </dgm:presLayoutVars>
      </dgm:prSet>
      <dgm:spPr/>
      <dgm:t>
        <a:bodyPr/>
        <a:lstStyle/>
        <a:p>
          <a:endParaRPr lang="sr-Cyrl-RS"/>
        </a:p>
      </dgm:t>
    </dgm:pt>
    <dgm:pt modelId="{7EBE70A1-8286-4CCC-B982-AF5C0A2E78DB}" type="pres">
      <dgm:prSet presAssocID="{073B4510-09AB-44BA-BEE4-147AE541145B}" presName="childText" presStyleLbl="revTx" presStyleIdx="1" presStyleCnt="2">
        <dgm:presLayoutVars>
          <dgm:bulletEnabled val="1"/>
        </dgm:presLayoutVars>
      </dgm:prSet>
      <dgm:spPr/>
      <dgm:t>
        <a:bodyPr/>
        <a:lstStyle/>
        <a:p>
          <a:endParaRPr lang="sr-Cyrl-RS"/>
        </a:p>
      </dgm:t>
    </dgm:pt>
  </dgm:ptLst>
  <dgm:cxnLst>
    <dgm:cxn modelId="{15479F70-9F35-41B7-ABDD-06538F2E4AAE}" srcId="{073B4510-09AB-44BA-BEE4-147AE541145B}" destId="{B10028F8-B286-46FD-8148-B982CCA65FFB}" srcOrd="0" destOrd="0" parTransId="{3EE61823-34E6-443C-B1E6-CD50794E620D}" sibTransId="{CF2FC3B0-3F76-4878-9229-0597CADBA4C1}"/>
    <dgm:cxn modelId="{93D5A2B3-2DB0-4309-BB12-B48078C5CCFA}" srcId="{4DCAA28A-7CA4-40B8-B6D2-49EDC63809E5}" destId="{6E7C9631-4EFB-4957-A985-D11FC6D38AA3}" srcOrd="0" destOrd="0" parTransId="{A46AE9EA-347B-42F5-B4D8-4729C2CCEB10}" sibTransId="{2BE14EAB-EE61-45B7-B68C-C4C3A0639A86}"/>
    <dgm:cxn modelId="{F9C6C142-BC6E-4E92-8EE7-C66DB368D545}" type="presOf" srcId="{3747E5E7-AC68-49C4-87FA-499E5B1B6DB3}" destId="{620B70A7-BAB1-44E3-BF94-4660CA072936}" srcOrd="0" destOrd="0" presId="urn:microsoft.com/office/officeart/2005/8/layout/vList2"/>
    <dgm:cxn modelId="{945EF447-1307-4AEF-8341-1901E0D1ECB8}" srcId="{4DCAA28A-7CA4-40B8-B6D2-49EDC63809E5}" destId="{073B4510-09AB-44BA-BEE4-147AE541145B}" srcOrd="1" destOrd="0" parTransId="{D74C4A3D-2269-40AF-A869-FF816465DB9F}" sibTransId="{10D636AE-4502-40D4-BC4D-D2E6F958AE1D}"/>
    <dgm:cxn modelId="{E263E5FF-B02B-487B-8DCB-9E1ED6EEAC3C}" srcId="{6E7C9631-4EFB-4957-A985-D11FC6D38AA3}" destId="{3747E5E7-AC68-49C4-87FA-499E5B1B6DB3}" srcOrd="0" destOrd="0" parTransId="{2460FC1C-BD52-47CA-B907-582107F0B1CD}" sibTransId="{A9AD9EDB-634F-40CF-9BD1-C333F7D98DBA}"/>
    <dgm:cxn modelId="{E8CA2412-B7AE-4A3D-A5EB-13C80A5A955C}" type="presOf" srcId="{073B4510-09AB-44BA-BEE4-147AE541145B}" destId="{D87161F3-0181-4AD4-989A-2A8F20D998E5}" srcOrd="0" destOrd="0" presId="urn:microsoft.com/office/officeart/2005/8/layout/vList2"/>
    <dgm:cxn modelId="{A043D648-EC06-4F59-B243-864D2820288A}" srcId="{073B4510-09AB-44BA-BEE4-147AE541145B}" destId="{D908D83A-9E94-4633-BC1F-2DF2700F94BC}" srcOrd="1" destOrd="0" parTransId="{FF5F3B08-3C66-49BB-8E49-2516EF04043E}" sibTransId="{94849CA1-5339-4E0D-A5CF-5B9723CBADAE}"/>
    <dgm:cxn modelId="{5ED52673-7418-42B7-805E-FE04E148CEC2}" type="presOf" srcId="{6E7C9631-4EFB-4957-A985-D11FC6D38AA3}" destId="{6240DB57-F8DE-49F0-B358-9CA964C85C20}" srcOrd="0" destOrd="0" presId="urn:microsoft.com/office/officeart/2005/8/layout/vList2"/>
    <dgm:cxn modelId="{75CEA96D-CDF1-43F2-A3F5-D2FF11179E91}" type="presOf" srcId="{D908D83A-9E94-4633-BC1F-2DF2700F94BC}" destId="{7EBE70A1-8286-4CCC-B982-AF5C0A2E78DB}" srcOrd="0" destOrd="1" presId="urn:microsoft.com/office/officeart/2005/8/layout/vList2"/>
    <dgm:cxn modelId="{0C07746A-ECDC-4CF3-B8C1-3CB1CCF35A78}" type="presOf" srcId="{4DCAA28A-7CA4-40B8-B6D2-49EDC63809E5}" destId="{82B6A0BB-EC8F-4B76-80DB-75514D63022E}" srcOrd="0" destOrd="0" presId="urn:microsoft.com/office/officeart/2005/8/layout/vList2"/>
    <dgm:cxn modelId="{9CF62D1F-4CBF-4F46-A20E-13A6C54CEF56}" type="presOf" srcId="{B10028F8-B286-46FD-8148-B982CCA65FFB}" destId="{7EBE70A1-8286-4CCC-B982-AF5C0A2E78DB}" srcOrd="0" destOrd="0" presId="urn:microsoft.com/office/officeart/2005/8/layout/vList2"/>
    <dgm:cxn modelId="{C780EDE5-D247-480B-87EE-EFB5B4B0E652}" type="presParOf" srcId="{82B6A0BB-EC8F-4B76-80DB-75514D63022E}" destId="{6240DB57-F8DE-49F0-B358-9CA964C85C20}" srcOrd="0" destOrd="0" presId="urn:microsoft.com/office/officeart/2005/8/layout/vList2"/>
    <dgm:cxn modelId="{6B36BD17-58AB-4041-905D-BB60B3D15628}" type="presParOf" srcId="{82B6A0BB-EC8F-4B76-80DB-75514D63022E}" destId="{620B70A7-BAB1-44E3-BF94-4660CA072936}" srcOrd="1" destOrd="0" presId="urn:microsoft.com/office/officeart/2005/8/layout/vList2"/>
    <dgm:cxn modelId="{D72975B7-053F-4545-B34D-88D0131F3A89}" type="presParOf" srcId="{82B6A0BB-EC8F-4B76-80DB-75514D63022E}" destId="{D87161F3-0181-4AD4-989A-2A8F20D998E5}" srcOrd="2" destOrd="0" presId="urn:microsoft.com/office/officeart/2005/8/layout/vList2"/>
    <dgm:cxn modelId="{E53E9F70-5171-4BDA-8D43-BB05FBBCDC79}" type="presParOf" srcId="{82B6A0BB-EC8F-4B76-80DB-75514D63022E}" destId="{7EBE70A1-8286-4CCC-B982-AF5C0A2E78DB}"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F7B74C-A040-47DD-AAC4-0F935491FEC7}">
      <dsp:nvSpPr>
        <dsp:cNvPr id="0" name=""/>
        <dsp:cNvSpPr/>
      </dsp:nvSpPr>
      <dsp:spPr>
        <a:xfrm>
          <a:off x="0" y="61187"/>
          <a:ext cx="9921103" cy="514800"/>
        </a:xfrm>
        <a:prstGeom prst="roundRect">
          <a:avLst/>
        </a:prstGeom>
        <a:solidFill>
          <a:schemeClr val="accent2">
            <a:hueOff val="0"/>
            <a:satOff val="0"/>
            <a:lumOff val="0"/>
            <a:alphaOff val="0"/>
          </a:schemeClr>
        </a:solidFill>
        <a:ln>
          <a:noFill/>
        </a:ln>
        <a:effectLst>
          <a:outerShdw blurRad="50800" dist="38100" dir="5400000" sy="96000" rotWithShape="0">
            <a:srgbClr val="000000">
              <a:alpha val="54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sr-Cyrl-RS" sz="2200" kern="1200" dirty="0" smtClean="0"/>
            <a:t>Општи порез</a:t>
          </a:r>
          <a:endParaRPr lang="sr-Cyrl-RS" sz="2200" kern="1200" dirty="0"/>
        </a:p>
      </dsp:txBody>
      <dsp:txXfrm>
        <a:off x="25130" y="86317"/>
        <a:ext cx="9870843" cy="464540"/>
      </dsp:txXfrm>
    </dsp:sp>
    <dsp:sp modelId="{218B8FC1-FC36-462C-BC21-09F3D1B947A6}">
      <dsp:nvSpPr>
        <dsp:cNvPr id="0" name=""/>
        <dsp:cNvSpPr/>
      </dsp:nvSpPr>
      <dsp:spPr>
        <a:xfrm>
          <a:off x="0" y="575987"/>
          <a:ext cx="9921103" cy="36432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4995"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sr-Cyrl-RS" sz="1700" kern="1200" dirty="0" smtClean="0"/>
            <a:t>Дажбина која погађа промет широког круга добара и услуга</a:t>
          </a:r>
          <a:endParaRPr lang="sr-Cyrl-RS" sz="1700" kern="1200" dirty="0"/>
        </a:p>
      </dsp:txBody>
      <dsp:txXfrm>
        <a:off x="0" y="575987"/>
        <a:ext cx="9921103" cy="364320"/>
      </dsp:txXfrm>
    </dsp:sp>
    <dsp:sp modelId="{EC84A507-AFAF-46D3-9E5B-DFF83169BA12}">
      <dsp:nvSpPr>
        <dsp:cNvPr id="0" name=""/>
        <dsp:cNvSpPr/>
      </dsp:nvSpPr>
      <dsp:spPr>
        <a:xfrm>
          <a:off x="0" y="940307"/>
          <a:ext cx="9921103" cy="514800"/>
        </a:xfrm>
        <a:prstGeom prst="roundRect">
          <a:avLst/>
        </a:prstGeom>
        <a:solidFill>
          <a:schemeClr val="accent3">
            <a:hueOff val="0"/>
            <a:satOff val="0"/>
            <a:lumOff val="0"/>
            <a:alphaOff val="0"/>
          </a:schemeClr>
        </a:solidFill>
        <a:ln>
          <a:noFill/>
        </a:ln>
        <a:effectLst>
          <a:outerShdw blurRad="50800" dist="38100" dir="5400000" sy="96000" rotWithShape="0">
            <a:srgbClr val="000000">
              <a:alpha val="54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sr-Cyrl-RS" sz="2200" kern="1200" dirty="0" smtClean="0"/>
            <a:t>Порез на потрошњу</a:t>
          </a:r>
          <a:endParaRPr lang="sr-Cyrl-RS" sz="2200" kern="1200" dirty="0"/>
        </a:p>
      </dsp:txBody>
      <dsp:txXfrm>
        <a:off x="25130" y="965437"/>
        <a:ext cx="9870843" cy="464540"/>
      </dsp:txXfrm>
    </dsp:sp>
    <dsp:sp modelId="{BEEACADB-2D7B-4D18-93AA-F8D2BC695DBB}">
      <dsp:nvSpPr>
        <dsp:cNvPr id="0" name=""/>
        <dsp:cNvSpPr/>
      </dsp:nvSpPr>
      <dsp:spPr>
        <a:xfrm>
          <a:off x="0" y="1455107"/>
          <a:ext cx="9921103" cy="36432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4995"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sr-Cyrl-RS" sz="1700" kern="1200" dirty="0" smtClean="0"/>
            <a:t>Суштински погађа расходе које порески дестинатар има да би обезбедио потрошњу</a:t>
          </a:r>
          <a:endParaRPr lang="sr-Cyrl-RS" sz="1700" kern="1200" dirty="0"/>
        </a:p>
      </dsp:txBody>
      <dsp:txXfrm>
        <a:off x="0" y="1455107"/>
        <a:ext cx="9921103" cy="364320"/>
      </dsp:txXfrm>
    </dsp:sp>
    <dsp:sp modelId="{1BE9FC52-5C9F-43DD-82D3-A1D4B68C0A84}">
      <dsp:nvSpPr>
        <dsp:cNvPr id="0" name=""/>
        <dsp:cNvSpPr/>
      </dsp:nvSpPr>
      <dsp:spPr>
        <a:xfrm>
          <a:off x="0" y="1819427"/>
          <a:ext cx="9921103" cy="514800"/>
        </a:xfrm>
        <a:prstGeom prst="roundRect">
          <a:avLst/>
        </a:prstGeom>
        <a:solidFill>
          <a:schemeClr val="accent4">
            <a:hueOff val="0"/>
            <a:satOff val="0"/>
            <a:lumOff val="0"/>
            <a:alphaOff val="0"/>
          </a:schemeClr>
        </a:solidFill>
        <a:ln>
          <a:noFill/>
        </a:ln>
        <a:effectLst>
          <a:outerShdw blurRad="50800" dist="38100" dir="5400000" sy="96000" rotWithShape="0">
            <a:srgbClr val="000000">
              <a:alpha val="54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sr-Cyrl-RS" sz="2200" kern="1200" dirty="0" smtClean="0"/>
            <a:t>Посредни порез</a:t>
          </a:r>
          <a:endParaRPr lang="sr-Cyrl-RS" sz="2200" kern="1200" dirty="0"/>
        </a:p>
      </dsp:txBody>
      <dsp:txXfrm>
        <a:off x="25130" y="1844557"/>
        <a:ext cx="9870843" cy="464540"/>
      </dsp:txXfrm>
    </dsp:sp>
    <dsp:sp modelId="{20B03580-456A-4CCF-8EEB-12E211797988}">
      <dsp:nvSpPr>
        <dsp:cNvPr id="0" name=""/>
        <dsp:cNvSpPr/>
      </dsp:nvSpPr>
      <dsp:spPr>
        <a:xfrm>
          <a:off x="0" y="2334227"/>
          <a:ext cx="9921103" cy="36432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4995"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sr-Cyrl-RS" sz="1700" kern="1200" dirty="0" smtClean="0"/>
            <a:t>Претпоставља се намера законодавца да порез буде преваљен </a:t>
          </a:r>
          <a:endParaRPr lang="sr-Cyrl-RS" sz="1700" kern="1200" dirty="0"/>
        </a:p>
      </dsp:txBody>
      <dsp:txXfrm>
        <a:off x="0" y="2334227"/>
        <a:ext cx="9921103" cy="364320"/>
      </dsp:txXfrm>
    </dsp:sp>
    <dsp:sp modelId="{5CDEC83C-947E-403D-93C2-E7C8756A80EA}">
      <dsp:nvSpPr>
        <dsp:cNvPr id="0" name=""/>
        <dsp:cNvSpPr/>
      </dsp:nvSpPr>
      <dsp:spPr>
        <a:xfrm>
          <a:off x="0" y="2698547"/>
          <a:ext cx="9921103" cy="514800"/>
        </a:xfrm>
        <a:prstGeom prst="roundRect">
          <a:avLst/>
        </a:prstGeom>
        <a:solidFill>
          <a:schemeClr val="accent5">
            <a:hueOff val="0"/>
            <a:satOff val="0"/>
            <a:lumOff val="0"/>
            <a:alphaOff val="0"/>
          </a:schemeClr>
        </a:solidFill>
        <a:ln>
          <a:noFill/>
        </a:ln>
        <a:effectLst>
          <a:outerShdw blurRad="50800" dist="38100" dir="5400000" sy="96000" rotWithShape="0">
            <a:srgbClr val="000000">
              <a:alpha val="54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sr-Cyrl-RS" sz="2200" kern="1200" dirty="0" smtClean="0"/>
            <a:t>Свефазни порез</a:t>
          </a:r>
          <a:endParaRPr lang="sr-Cyrl-RS" sz="2200" kern="1200" dirty="0"/>
        </a:p>
      </dsp:txBody>
      <dsp:txXfrm>
        <a:off x="25130" y="2723677"/>
        <a:ext cx="9870843" cy="464540"/>
      </dsp:txXfrm>
    </dsp:sp>
    <dsp:sp modelId="{A1811969-E160-4AAE-8934-EA28B603FDC3}">
      <dsp:nvSpPr>
        <dsp:cNvPr id="0" name=""/>
        <dsp:cNvSpPr/>
      </dsp:nvSpPr>
      <dsp:spPr>
        <a:xfrm>
          <a:off x="0" y="3213347"/>
          <a:ext cx="9921103" cy="52371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4995"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sr-Cyrl-RS" sz="1700" kern="1200" dirty="0" smtClean="0"/>
            <a:t>Обрачунава се на испруку добара и пружање у слуга у свим фазама производње и промета добара и услуга</a:t>
          </a:r>
          <a:endParaRPr lang="sr-Cyrl-RS" sz="1700" kern="1200" dirty="0"/>
        </a:p>
      </dsp:txBody>
      <dsp:txXfrm>
        <a:off x="0" y="3213347"/>
        <a:ext cx="9921103" cy="523710"/>
      </dsp:txXfrm>
    </dsp:sp>
    <dsp:sp modelId="{9F43BACA-53F0-4DBB-BEB6-490689ACA802}">
      <dsp:nvSpPr>
        <dsp:cNvPr id="0" name=""/>
        <dsp:cNvSpPr/>
      </dsp:nvSpPr>
      <dsp:spPr>
        <a:xfrm>
          <a:off x="0" y="3737057"/>
          <a:ext cx="9921103" cy="514800"/>
        </a:xfrm>
        <a:prstGeom prst="roundRect">
          <a:avLst/>
        </a:prstGeom>
        <a:solidFill>
          <a:schemeClr val="accent6">
            <a:hueOff val="0"/>
            <a:satOff val="0"/>
            <a:lumOff val="0"/>
            <a:alphaOff val="0"/>
          </a:schemeClr>
        </a:solidFill>
        <a:ln>
          <a:noFill/>
        </a:ln>
        <a:effectLst>
          <a:outerShdw blurRad="50800" dist="38100" dir="5400000" sy="96000" rotWithShape="0">
            <a:srgbClr val="000000">
              <a:alpha val="54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sr-Cyrl-RS" sz="2200" kern="1200" dirty="0" smtClean="0"/>
            <a:t>Некумулативни порез</a:t>
          </a:r>
          <a:endParaRPr lang="sr-Cyrl-RS" sz="2200" kern="1200" dirty="0"/>
        </a:p>
      </dsp:txBody>
      <dsp:txXfrm>
        <a:off x="25130" y="3762187"/>
        <a:ext cx="9870843" cy="464540"/>
      </dsp:txXfrm>
    </dsp:sp>
    <dsp:sp modelId="{89642F23-B192-4537-B0A3-A522568E9AD1}">
      <dsp:nvSpPr>
        <dsp:cNvPr id="0" name=""/>
        <dsp:cNvSpPr/>
      </dsp:nvSpPr>
      <dsp:spPr>
        <a:xfrm>
          <a:off x="0" y="4251857"/>
          <a:ext cx="9921103" cy="52371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14995"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sr-Cyrl-RS" sz="1700" kern="1200" dirty="0" smtClean="0"/>
            <a:t>Плаћен у једној фази производно-прометног циклуса не улази у основицу за обрачун у наредној фази</a:t>
          </a:r>
          <a:endParaRPr lang="sr-Cyrl-RS" sz="1700" kern="1200" dirty="0"/>
        </a:p>
      </dsp:txBody>
      <dsp:txXfrm>
        <a:off x="0" y="4251857"/>
        <a:ext cx="9921103" cy="5237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4D8393-1ED4-4D2A-A4A1-9423834F3FED}">
      <dsp:nvSpPr>
        <dsp:cNvPr id="0" name=""/>
        <dsp:cNvSpPr/>
      </dsp:nvSpPr>
      <dsp:spPr>
        <a:xfrm>
          <a:off x="1711759" y="876428"/>
          <a:ext cx="3205790" cy="2138262"/>
        </a:xfrm>
        <a:prstGeom prst="rect">
          <a:avLst/>
        </a:prstGeom>
        <a:solidFill>
          <a:schemeClr val="accent4">
            <a:tint val="40000"/>
            <a:alpha val="90000"/>
            <a:hueOff val="0"/>
            <a:satOff val="0"/>
            <a:lumOff val="0"/>
            <a:alphaOff val="0"/>
          </a:schemeClr>
        </a:solidFill>
        <a:ln w="1905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sr-Cyrl-RS" sz="1500" kern="1200" dirty="0" smtClean="0"/>
            <a:t>Непосредно утврђивање додате вредности било сабирањем свих елемената цене који чине ту вредност, било одузимањем укупне вредности обвезникових набавки од укупне вредности испорука добара и пружања услуга</a:t>
          </a:r>
          <a:endParaRPr lang="sr-Cyrl-RS" sz="1500" kern="1200" dirty="0"/>
        </a:p>
      </dsp:txBody>
      <dsp:txXfrm>
        <a:off x="2224686" y="876428"/>
        <a:ext cx="2692864" cy="2138262"/>
      </dsp:txXfrm>
    </dsp:sp>
    <dsp:sp modelId="{9404357E-73FC-4709-9DEA-19ACA1D171EE}">
      <dsp:nvSpPr>
        <dsp:cNvPr id="0" name=""/>
        <dsp:cNvSpPr/>
      </dsp:nvSpPr>
      <dsp:spPr>
        <a:xfrm>
          <a:off x="1711759" y="3014691"/>
          <a:ext cx="3205790" cy="2138262"/>
        </a:xfrm>
        <a:prstGeom prst="rect">
          <a:avLst/>
        </a:prstGeom>
        <a:solidFill>
          <a:schemeClr val="accent4">
            <a:tint val="40000"/>
            <a:alpha val="90000"/>
            <a:hueOff val="-1494059"/>
            <a:satOff val="-267"/>
            <a:lumOff val="-288"/>
            <a:alphaOff val="0"/>
          </a:schemeClr>
        </a:solidFill>
        <a:ln w="19050" cap="flat" cmpd="sng" algn="ctr">
          <a:solidFill>
            <a:schemeClr val="accent4">
              <a:tint val="40000"/>
              <a:alpha val="90000"/>
              <a:hueOff val="-1494059"/>
              <a:satOff val="-267"/>
              <a:lumOff val="-28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sr-Cyrl-RS" sz="1500" kern="1200" dirty="0" smtClean="0"/>
            <a:t>Ретко се примењује у пракси</a:t>
          </a:r>
          <a:endParaRPr lang="sr-Cyrl-RS" sz="1500" kern="1200" dirty="0"/>
        </a:p>
      </dsp:txBody>
      <dsp:txXfrm>
        <a:off x="2224686" y="3014691"/>
        <a:ext cx="2692864" cy="2138262"/>
      </dsp:txXfrm>
    </dsp:sp>
    <dsp:sp modelId="{12167FAC-A032-4039-9479-68914A30AADC}">
      <dsp:nvSpPr>
        <dsp:cNvPr id="0" name=""/>
        <dsp:cNvSpPr/>
      </dsp:nvSpPr>
      <dsp:spPr>
        <a:xfrm>
          <a:off x="2004" y="21551"/>
          <a:ext cx="2137193" cy="2137193"/>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sr-Cyrl-RS" sz="2000" kern="1200" dirty="0" smtClean="0"/>
            <a:t>ПДВ заснован на директној методи</a:t>
          </a:r>
          <a:endParaRPr lang="sr-Cyrl-RS" sz="2000" kern="1200" dirty="0"/>
        </a:p>
      </dsp:txBody>
      <dsp:txXfrm>
        <a:off x="314989" y="334536"/>
        <a:ext cx="1511223" cy="1511223"/>
      </dsp:txXfrm>
    </dsp:sp>
    <dsp:sp modelId="{7B17584A-45D3-441A-AC5F-3C062FD3CEB1}">
      <dsp:nvSpPr>
        <dsp:cNvPr id="0" name=""/>
        <dsp:cNvSpPr/>
      </dsp:nvSpPr>
      <dsp:spPr>
        <a:xfrm>
          <a:off x="7054744" y="876428"/>
          <a:ext cx="3205790" cy="2138262"/>
        </a:xfrm>
        <a:prstGeom prst="rect">
          <a:avLst/>
        </a:prstGeom>
        <a:solidFill>
          <a:schemeClr val="accent4">
            <a:tint val="40000"/>
            <a:alpha val="90000"/>
            <a:hueOff val="-2988119"/>
            <a:satOff val="-534"/>
            <a:lumOff val="-577"/>
            <a:alphaOff val="0"/>
          </a:schemeClr>
        </a:solidFill>
        <a:ln w="19050" cap="flat" cmpd="sng" algn="ctr">
          <a:solidFill>
            <a:schemeClr val="accent4">
              <a:tint val="40000"/>
              <a:alpha val="90000"/>
              <a:hueOff val="-2988119"/>
              <a:satOff val="-534"/>
              <a:lumOff val="-57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sr-Cyrl-RS" sz="1500" kern="1200" dirty="0" smtClean="0"/>
            <a:t>Нема за циљ да утврди саму додату вредност већ подразумева да се одмах израчуна обавеза пореског обвезника </a:t>
          </a:r>
          <a:endParaRPr lang="sr-Cyrl-RS" sz="1500" kern="1200" dirty="0"/>
        </a:p>
      </dsp:txBody>
      <dsp:txXfrm>
        <a:off x="7567671" y="876428"/>
        <a:ext cx="2692864" cy="2138262"/>
      </dsp:txXfrm>
    </dsp:sp>
    <dsp:sp modelId="{4EB1F455-B8B1-457C-B7BB-B1E47C906312}">
      <dsp:nvSpPr>
        <dsp:cNvPr id="0" name=""/>
        <dsp:cNvSpPr/>
      </dsp:nvSpPr>
      <dsp:spPr>
        <a:xfrm>
          <a:off x="7054744" y="3014691"/>
          <a:ext cx="3205790" cy="2138262"/>
        </a:xfrm>
        <a:prstGeom prst="rect">
          <a:avLst/>
        </a:prstGeom>
        <a:solidFill>
          <a:schemeClr val="accent4">
            <a:tint val="40000"/>
            <a:alpha val="90000"/>
            <a:hueOff val="-4482178"/>
            <a:satOff val="-801"/>
            <a:lumOff val="-865"/>
            <a:alphaOff val="0"/>
          </a:schemeClr>
        </a:solidFill>
        <a:ln w="19050" cap="flat" cmpd="sng" algn="ctr">
          <a:solidFill>
            <a:schemeClr val="accent4">
              <a:tint val="40000"/>
              <a:alpha val="90000"/>
              <a:hueOff val="-4482178"/>
              <a:satOff val="-801"/>
              <a:lumOff val="-86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lvl="0" algn="l" defTabSz="666750">
            <a:lnSpc>
              <a:spcPct val="90000"/>
            </a:lnSpc>
            <a:spcBef>
              <a:spcPct val="0"/>
            </a:spcBef>
            <a:spcAft>
              <a:spcPct val="35000"/>
            </a:spcAft>
          </a:pPr>
          <a:r>
            <a:rPr lang="sr-Cyrl-RS" sz="1500" kern="1200" dirty="0" smtClean="0"/>
            <a:t>Обвезник обрачунава ПДВ на испоруке добара и пружање својих услуга у одређеном периоду затим од тога износа одбија износ ПДВ који су му у истом пореском периоду снабдевачи исказали у фактурама (метода фактура)</a:t>
          </a:r>
          <a:endParaRPr lang="sr-Cyrl-RS" sz="1500" kern="1200" dirty="0"/>
        </a:p>
      </dsp:txBody>
      <dsp:txXfrm>
        <a:off x="7567671" y="3014691"/>
        <a:ext cx="2692864" cy="2138262"/>
      </dsp:txXfrm>
    </dsp:sp>
    <dsp:sp modelId="{0644B583-C192-4148-AF84-713C48B69A0E}">
      <dsp:nvSpPr>
        <dsp:cNvPr id="0" name=""/>
        <dsp:cNvSpPr/>
      </dsp:nvSpPr>
      <dsp:spPr>
        <a:xfrm>
          <a:off x="5344989" y="21551"/>
          <a:ext cx="2137193" cy="2137193"/>
        </a:xfrm>
        <a:prstGeom prst="ellipse">
          <a:avLst/>
        </a:prstGeom>
        <a:solidFill>
          <a:schemeClr val="accent4">
            <a:hueOff val="-4932708"/>
            <a:satOff val="700"/>
            <a:lumOff val="-4314"/>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sr-Cyrl-RS" sz="2000" kern="1200" dirty="0" smtClean="0"/>
            <a:t>ПДВ заснован на индиректној методи</a:t>
          </a:r>
          <a:endParaRPr lang="sr-Cyrl-RS" sz="2000" kern="1200" dirty="0"/>
        </a:p>
      </dsp:txBody>
      <dsp:txXfrm>
        <a:off x="5657974" y="334536"/>
        <a:ext cx="1511223" cy="15112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67C227-6DD2-4968-9454-DB5A7C47E1A3}">
      <dsp:nvSpPr>
        <dsp:cNvPr id="0" name=""/>
        <dsp:cNvSpPr/>
      </dsp:nvSpPr>
      <dsp:spPr>
        <a:xfrm>
          <a:off x="1245687" y="2898570"/>
          <a:ext cx="2333843" cy="1556673"/>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ln>
        <a:effectLst>
          <a:outerShdw blurRad="50800" dist="38100" dir="5400000" sy="96000" rotWithShape="0">
            <a:srgbClr val="000000">
              <a:alpha val="54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0" tIns="78232" rIns="78232" bIns="78232" numCol="1" spcCol="1270" anchor="ctr" anchorCtr="0">
          <a:noAutofit/>
        </a:bodyPr>
        <a:lstStyle/>
        <a:p>
          <a:pPr lvl="0" algn="l" defTabSz="488950">
            <a:lnSpc>
              <a:spcPct val="90000"/>
            </a:lnSpc>
            <a:spcBef>
              <a:spcPct val="0"/>
            </a:spcBef>
            <a:spcAft>
              <a:spcPct val="35000"/>
            </a:spcAft>
          </a:pPr>
          <a:r>
            <a:rPr lang="sr-Cyrl-RS" sz="1100" kern="1200" dirty="0" smtClean="0"/>
            <a:t>Порески обвезник има право да од ПДВ-а који дугује за одређени период у потпуности одбије ПДВ који му је обрачунао снабдевач на набавну цену основних средстава које је обвезник купио у датом пореском периоду</a:t>
          </a:r>
          <a:endParaRPr lang="sr-Cyrl-RS" sz="1100" kern="1200" dirty="0"/>
        </a:p>
      </dsp:txBody>
      <dsp:txXfrm>
        <a:off x="1619101" y="2898570"/>
        <a:ext cx="1960428" cy="1556673"/>
      </dsp:txXfrm>
    </dsp:sp>
    <dsp:sp modelId="{585A4D38-0A68-4AA6-AC1A-E84236259253}">
      <dsp:nvSpPr>
        <dsp:cNvPr id="0" name=""/>
        <dsp:cNvSpPr/>
      </dsp:nvSpPr>
      <dsp:spPr>
        <a:xfrm>
          <a:off x="970" y="2276212"/>
          <a:ext cx="1555895" cy="1555895"/>
        </a:xfrm>
        <a:prstGeom prst="ellipse">
          <a:avLst/>
        </a:prstGeom>
        <a:gradFill rotWithShape="0">
          <a:gsLst>
            <a:gs pos="0">
              <a:schemeClr val="accent5">
                <a:hueOff val="0"/>
                <a:satOff val="0"/>
                <a:lumOff val="0"/>
                <a:alphaOff val="0"/>
                <a:tint val="94000"/>
                <a:satMod val="100000"/>
                <a:lumMod val="104000"/>
              </a:schemeClr>
            </a:gs>
            <a:gs pos="69000">
              <a:schemeClr val="accent5">
                <a:hueOff val="0"/>
                <a:satOff val="0"/>
                <a:lumOff val="0"/>
                <a:alphaOff val="0"/>
                <a:shade val="86000"/>
                <a:satMod val="130000"/>
                <a:lumMod val="102000"/>
              </a:schemeClr>
            </a:gs>
            <a:gs pos="100000">
              <a:schemeClr val="accent5">
                <a:hueOff val="0"/>
                <a:satOff val="0"/>
                <a:lumOff val="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sr-Cyrl-RS" sz="1800" kern="1200" dirty="0" smtClean="0"/>
            <a:t>Потрошни тип ПДВ-а</a:t>
          </a:r>
          <a:endParaRPr lang="sr-Cyrl-RS" sz="1800" kern="1200" dirty="0"/>
        </a:p>
      </dsp:txBody>
      <dsp:txXfrm>
        <a:off x="228826" y="2504068"/>
        <a:ext cx="1100183" cy="1100183"/>
      </dsp:txXfrm>
    </dsp:sp>
    <dsp:sp modelId="{34C69CFA-6045-422D-97CE-4541DCACF808}">
      <dsp:nvSpPr>
        <dsp:cNvPr id="0" name=""/>
        <dsp:cNvSpPr/>
      </dsp:nvSpPr>
      <dsp:spPr>
        <a:xfrm>
          <a:off x="5135425" y="2898570"/>
          <a:ext cx="2333843" cy="1556673"/>
        </a:xfrm>
        <a:prstGeom prst="rect">
          <a:avLst/>
        </a:prstGeom>
        <a:solidFill>
          <a:schemeClr val="accent5">
            <a:tint val="40000"/>
            <a:alpha val="90000"/>
            <a:hueOff val="-1968737"/>
            <a:satOff val="9747"/>
            <a:lumOff val="727"/>
            <a:alphaOff val="0"/>
          </a:schemeClr>
        </a:solidFill>
        <a:ln w="12700" cap="flat" cmpd="sng" algn="ctr">
          <a:solidFill>
            <a:schemeClr val="accent5">
              <a:tint val="40000"/>
              <a:alpha val="90000"/>
              <a:hueOff val="-1968737"/>
              <a:satOff val="9747"/>
              <a:lumOff val="727"/>
              <a:alphaOff val="0"/>
            </a:schemeClr>
          </a:solidFill>
          <a:prstDash val="solid"/>
        </a:ln>
        <a:effectLst>
          <a:outerShdw blurRad="50800" dist="38100" dir="5400000" sy="96000" rotWithShape="0">
            <a:srgbClr val="000000">
              <a:alpha val="54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0" tIns="78232" rIns="78232" bIns="78232" numCol="1" spcCol="1270" anchor="ctr" anchorCtr="0">
          <a:noAutofit/>
        </a:bodyPr>
        <a:lstStyle/>
        <a:p>
          <a:pPr lvl="0" algn="l" defTabSz="488950">
            <a:lnSpc>
              <a:spcPct val="90000"/>
            </a:lnSpc>
            <a:spcBef>
              <a:spcPct val="0"/>
            </a:spcBef>
            <a:spcAft>
              <a:spcPct val="35000"/>
            </a:spcAft>
          </a:pPr>
          <a:r>
            <a:rPr lang="sr-Cyrl-RS" sz="1100" kern="1200" dirty="0" smtClean="0"/>
            <a:t>Право на одбитак пореза који је обрачунао испоручилац основног средства ограничено је на део пореза који одговара амортизацији</a:t>
          </a:r>
          <a:endParaRPr lang="sr-Cyrl-RS" sz="1100" kern="1200" dirty="0"/>
        </a:p>
      </dsp:txBody>
      <dsp:txXfrm>
        <a:off x="5508840" y="2898570"/>
        <a:ext cx="1960428" cy="1556673"/>
      </dsp:txXfrm>
    </dsp:sp>
    <dsp:sp modelId="{14232980-E6A1-421C-8840-E1A549E85EA0}">
      <dsp:nvSpPr>
        <dsp:cNvPr id="0" name=""/>
        <dsp:cNvSpPr/>
      </dsp:nvSpPr>
      <dsp:spPr>
        <a:xfrm>
          <a:off x="3890709" y="2276212"/>
          <a:ext cx="1555895" cy="1555895"/>
        </a:xfrm>
        <a:prstGeom prst="ellipse">
          <a:avLst/>
        </a:prstGeom>
        <a:gradFill rotWithShape="0">
          <a:gsLst>
            <a:gs pos="0">
              <a:schemeClr val="accent5">
                <a:hueOff val="-1700501"/>
                <a:satOff val="10188"/>
                <a:lumOff val="1765"/>
                <a:alphaOff val="0"/>
                <a:tint val="94000"/>
                <a:satMod val="100000"/>
                <a:lumMod val="104000"/>
              </a:schemeClr>
            </a:gs>
            <a:gs pos="69000">
              <a:schemeClr val="accent5">
                <a:hueOff val="-1700501"/>
                <a:satOff val="10188"/>
                <a:lumOff val="1765"/>
                <a:alphaOff val="0"/>
                <a:shade val="86000"/>
                <a:satMod val="130000"/>
                <a:lumMod val="102000"/>
              </a:schemeClr>
            </a:gs>
            <a:gs pos="100000">
              <a:schemeClr val="accent5">
                <a:hueOff val="-1700501"/>
                <a:satOff val="10188"/>
                <a:lumOff val="1765"/>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sr-Cyrl-RS" sz="1800" kern="1200" dirty="0" smtClean="0"/>
            <a:t>Доходни тип ПДВ-а</a:t>
          </a:r>
          <a:endParaRPr lang="sr-Cyrl-RS" sz="1800" kern="1200" dirty="0"/>
        </a:p>
      </dsp:txBody>
      <dsp:txXfrm>
        <a:off x="4118565" y="2504068"/>
        <a:ext cx="1100183" cy="1100183"/>
      </dsp:txXfrm>
    </dsp:sp>
    <dsp:sp modelId="{2914877C-09D6-401A-897B-DB173D75573C}">
      <dsp:nvSpPr>
        <dsp:cNvPr id="0" name=""/>
        <dsp:cNvSpPr/>
      </dsp:nvSpPr>
      <dsp:spPr>
        <a:xfrm>
          <a:off x="9025164" y="2898570"/>
          <a:ext cx="2333843" cy="1556673"/>
        </a:xfrm>
        <a:prstGeom prst="rect">
          <a:avLst/>
        </a:prstGeom>
        <a:solidFill>
          <a:schemeClr val="accent5">
            <a:tint val="40000"/>
            <a:alpha val="90000"/>
            <a:hueOff val="-3937474"/>
            <a:satOff val="19495"/>
            <a:lumOff val="1453"/>
            <a:alphaOff val="0"/>
          </a:schemeClr>
        </a:solidFill>
        <a:ln w="12700" cap="flat" cmpd="sng" algn="ctr">
          <a:solidFill>
            <a:schemeClr val="accent5">
              <a:tint val="40000"/>
              <a:alpha val="90000"/>
              <a:hueOff val="-3937474"/>
              <a:satOff val="19495"/>
              <a:lumOff val="1453"/>
              <a:alphaOff val="0"/>
            </a:schemeClr>
          </a:solidFill>
          <a:prstDash val="solid"/>
        </a:ln>
        <a:effectLst>
          <a:outerShdw blurRad="50800" dist="38100" dir="5400000" sy="96000" rotWithShape="0">
            <a:srgbClr val="000000">
              <a:alpha val="54000"/>
            </a:srgbClr>
          </a:outerShdw>
        </a:effectLst>
        <a:scene3d>
          <a:camera prst="orthographicFront"/>
          <a:lightRig rig="threePt" dir="t">
            <a:rot lat="0" lon="0" rev="7500000"/>
          </a:lightRig>
        </a:scene3d>
        <a:sp3d z="-152400" extrusionH="63500" prstMaterial="dkEdge">
          <a:bevelT w="14445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0" tIns="78232" rIns="78232" bIns="78232" numCol="1" spcCol="1270" anchor="ctr" anchorCtr="0">
          <a:noAutofit/>
        </a:bodyPr>
        <a:lstStyle/>
        <a:p>
          <a:pPr lvl="0" algn="l" defTabSz="488950">
            <a:lnSpc>
              <a:spcPct val="90000"/>
            </a:lnSpc>
            <a:spcBef>
              <a:spcPct val="0"/>
            </a:spcBef>
            <a:spcAft>
              <a:spcPct val="35000"/>
            </a:spcAft>
          </a:pPr>
          <a:r>
            <a:rPr lang="sr-Cyrl-RS" sz="1100" kern="1200" dirty="0" smtClean="0"/>
            <a:t>Није допуштен одбитак пореза обрачунатог од стране </a:t>
          </a:r>
          <a:r>
            <a:rPr lang="sr-Cyrl-RS" sz="1100" kern="1200" dirty="0" smtClean="0"/>
            <a:t>испоручиоца основног средства</a:t>
          </a:r>
          <a:endParaRPr lang="sr-Cyrl-RS" sz="1100" kern="1200" dirty="0"/>
        </a:p>
      </dsp:txBody>
      <dsp:txXfrm>
        <a:off x="9398579" y="2898570"/>
        <a:ext cx="1960428" cy="1556673"/>
      </dsp:txXfrm>
    </dsp:sp>
    <dsp:sp modelId="{84909FED-204C-4569-91C4-77093F3139D7}">
      <dsp:nvSpPr>
        <dsp:cNvPr id="0" name=""/>
        <dsp:cNvSpPr/>
      </dsp:nvSpPr>
      <dsp:spPr>
        <a:xfrm>
          <a:off x="7780447" y="2276212"/>
          <a:ext cx="1555895" cy="1555895"/>
        </a:xfrm>
        <a:prstGeom prst="ellipse">
          <a:avLst/>
        </a:prstGeom>
        <a:gradFill rotWithShape="0">
          <a:gsLst>
            <a:gs pos="0">
              <a:schemeClr val="accent5">
                <a:hueOff val="-3401002"/>
                <a:satOff val="20376"/>
                <a:lumOff val="3530"/>
                <a:alphaOff val="0"/>
                <a:tint val="94000"/>
                <a:satMod val="100000"/>
                <a:lumMod val="104000"/>
              </a:schemeClr>
            </a:gs>
            <a:gs pos="69000">
              <a:schemeClr val="accent5">
                <a:hueOff val="-3401002"/>
                <a:satOff val="20376"/>
                <a:lumOff val="3530"/>
                <a:alphaOff val="0"/>
                <a:shade val="86000"/>
                <a:satMod val="130000"/>
                <a:lumMod val="102000"/>
              </a:schemeClr>
            </a:gs>
            <a:gs pos="100000">
              <a:schemeClr val="accent5">
                <a:hueOff val="-3401002"/>
                <a:satOff val="20376"/>
                <a:lumOff val="3530"/>
                <a:alphaOff val="0"/>
                <a:shade val="72000"/>
                <a:satMod val="130000"/>
                <a:lumMod val="100000"/>
              </a:schemeClr>
            </a:gs>
          </a:gsLst>
          <a:lin ang="5400000" scaled="0"/>
        </a:gradFill>
        <a:ln>
          <a:noFill/>
        </a:ln>
        <a:effectLst>
          <a:outerShdw blurRad="50800" dist="38100" dir="5400000" sy="96000" rotWithShape="0">
            <a:srgbClr val="000000">
              <a:alpha val="54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sr-Cyrl-RS" sz="1800" kern="1200" dirty="0" smtClean="0"/>
            <a:t>Тип бруто ПДВ-а</a:t>
          </a:r>
          <a:endParaRPr lang="sr-Cyrl-RS" sz="1800" kern="1200" dirty="0"/>
        </a:p>
      </dsp:txBody>
      <dsp:txXfrm>
        <a:off x="8008303" y="2504068"/>
        <a:ext cx="1100183" cy="110018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295B5B-E9B4-4CC8-9C92-7D5577B867C8}">
      <dsp:nvSpPr>
        <dsp:cNvPr id="0" name=""/>
        <dsp:cNvSpPr/>
      </dsp:nvSpPr>
      <dsp:spPr>
        <a:xfrm>
          <a:off x="39" y="89146"/>
          <a:ext cx="3798093" cy="633600"/>
        </a:xfrm>
        <a:prstGeom prst="rect">
          <a:avLst/>
        </a:prstGeom>
        <a:gradFill rotWithShape="0">
          <a:gsLst>
            <a:gs pos="0">
              <a:schemeClr val="accent4">
                <a:hueOff val="0"/>
                <a:satOff val="0"/>
                <a:lumOff val="0"/>
                <a:alphaOff val="0"/>
                <a:tint val="94000"/>
                <a:satMod val="100000"/>
                <a:lumMod val="104000"/>
              </a:schemeClr>
            </a:gs>
            <a:gs pos="69000">
              <a:schemeClr val="accent4">
                <a:hueOff val="0"/>
                <a:satOff val="0"/>
                <a:lumOff val="0"/>
                <a:alphaOff val="0"/>
                <a:shade val="86000"/>
                <a:satMod val="130000"/>
                <a:lumMod val="102000"/>
              </a:schemeClr>
            </a:gs>
            <a:gs pos="100000">
              <a:schemeClr val="accent4">
                <a:hueOff val="0"/>
                <a:satOff val="0"/>
                <a:lumOff val="0"/>
                <a:alphaOff val="0"/>
                <a:shade val="72000"/>
                <a:satMod val="130000"/>
                <a:lumMod val="100000"/>
              </a:schemeClr>
            </a:gs>
          </a:gsLst>
          <a:lin ang="5400000" scaled="0"/>
        </a:gradFill>
        <a:ln w="12700" cap="flat" cmpd="sng" algn="ctr">
          <a:solidFill>
            <a:schemeClr val="accent4">
              <a:hueOff val="0"/>
              <a:satOff val="0"/>
              <a:lumOff val="0"/>
              <a:alphaOff val="0"/>
            </a:schemeClr>
          </a:solidFill>
          <a:prstDash val="solid"/>
        </a:ln>
        <a:effectLst>
          <a:outerShdw blurRad="50800" dist="38100" dir="5400000" sy="96000" rotWithShape="0">
            <a:srgbClr val="000000">
              <a:alpha val="54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sr-Cyrl-RS" sz="2200" kern="1200" dirty="0" smtClean="0"/>
            <a:t>Порески обвезник</a:t>
          </a:r>
          <a:endParaRPr lang="sr-Cyrl-RS" sz="2200" kern="1200" dirty="0"/>
        </a:p>
      </dsp:txBody>
      <dsp:txXfrm>
        <a:off x="39" y="89146"/>
        <a:ext cx="3798093" cy="633600"/>
      </dsp:txXfrm>
    </dsp:sp>
    <dsp:sp modelId="{4CCD2229-F0F0-4409-BCF4-57851D95A702}">
      <dsp:nvSpPr>
        <dsp:cNvPr id="0" name=""/>
        <dsp:cNvSpPr/>
      </dsp:nvSpPr>
      <dsp:spPr>
        <a:xfrm>
          <a:off x="39" y="722746"/>
          <a:ext cx="3798093" cy="4008386"/>
        </a:xfrm>
        <a:prstGeom prst="rect">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ln>
        <a:effectLst>
          <a:outerShdw blurRad="50800" dist="38100" dir="5400000" sy="96000" rotWithShape="0">
            <a:srgbClr val="000000">
              <a:alpha val="54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sr-Cyrl-RS" sz="2200" kern="1200" dirty="0" smtClean="0"/>
            <a:t>Правно или физичко лице које амостално испоручује добра и пружа услуге у оквиру обављања делатности</a:t>
          </a:r>
          <a:endParaRPr lang="sr-Cyrl-RS" sz="2200" kern="1200" dirty="0"/>
        </a:p>
      </dsp:txBody>
      <dsp:txXfrm>
        <a:off x="39" y="722746"/>
        <a:ext cx="3798093" cy="4008386"/>
      </dsp:txXfrm>
    </dsp:sp>
    <dsp:sp modelId="{C367254A-AC58-4890-B0F9-FB4A5B649277}">
      <dsp:nvSpPr>
        <dsp:cNvPr id="0" name=""/>
        <dsp:cNvSpPr/>
      </dsp:nvSpPr>
      <dsp:spPr>
        <a:xfrm>
          <a:off x="4329866" y="89146"/>
          <a:ext cx="3798093" cy="633600"/>
        </a:xfrm>
        <a:prstGeom prst="rect">
          <a:avLst/>
        </a:prstGeom>
        <a:gradFill rotWithShape="0">
          <a:gsLst>
            <a:gs pos="0">
              <a:schemeClr val="accent4">
                <a:hueOff val="-4932708"/>
                <a:satOff val="700"/>
                <a:lumOff val="-4314"/>
                <a:alphaOff val="0"/>
                <a:tint val="94000"/>
                <a:satMod val="100000"/>
                <a:lumMod val="104000"/>
              </a:schemeClr>
            </a:gs>
            <a:gs pos="69000">
              <a:schemeClr val="accent4">
                <a:hueOff val="-4932708"/>
                <a:satOff val="700"/>
                <a:lumOff val="-4314"/>
                <a:alphaOff val="0"/>
                <a:shade val="86000"/>
                <a:satMod val="130000"/>
                <a:lumMod val="102000"/>
              </a:schemeClr>
            </a:gs>
            <a:gs pos="100000">
              <a:schemeClr val="accent4">
                <a:hueOff val="-4932708"/>
                <a:satOff val="700"/>
                <a:lumOff val="-4314"/>
                <a:alphaOff val="0"/>
                <a:shade val="72000"/>
                <a:satMod val="130000"/>
                <a:lumMod val="100000"/>
              </a:schemeClr>
            </a:gs>
          </a:gsLst>
          <a:lin ang="5400000" scaled="0"/>
        </a:gradFill>
        <a:ln w="12700" cap="flat" cmpd="sng" algn="ctr">
          <a:solidFill>
            <a:schemeClr val="accent4">
              <a:hueOff val="-4932708"/>
              <a:satOff val="700"/>
              <a:lumOff val="-4314"/>
              <a:alphaOff val="0"/>
            </a:schemeClr>
          </a:solidFill>
          <a:prstDash val="solid"/>
        </a:ln>
        <a:effectLst>
          <a:outerShdw blurRad="50800" dist="38100" dir="5400000" sy="96000" rotWithShape="0">
            <a:srgbClr val="000000">
              <a:alpha val="54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sr-Cyrl-RS" sz="2200" kern="1200" dirty="0" smtClean="0"/>
            <a:t>Други порески дужници</a:t>
          </a:r>
          <a:endParaRPr lang="sr-Cyrl-RS" sz="2200" kern="1200" dirty="0"/>
        </a:p>
      </dsp:txBody>
      <dsp:txXfrm>
        <a:off x="4329866" y="89146"/>
        <a:ext cx="3798093" cy="633600"/>
      </dsp:txXfrm>
    </dsp:sp>
    <dsp:sp modelId="{A7C020C6-873A-4FD0-92AC-56915FFA9A16}">
      <dsp:nvSpPr>
        <dsp:cNvPr id="0" name=""/>
        <dsp:cNvSpPr/>
      </dsp:nvSpPr>
      <dsp:spPr>
        <a:xfrm>
          <a:off x="4329866" y="722746"/>
          <a:ext cx="3798093" cy="4008386"/>
        </a:xfrm>
        <a:prstGeom prst="rect">
          <a:avLst/>
        </a:prstGeom>
        <a:solidFill>
          <a:schemeClr val="accent4">
            <a:tint val="40000"/>
            <a:alpha val="90000"/>
            <a:hueOff val="-4482178"/>
            <a:satOff val="-801"/>
            <a:lumOff val="-865"/>
            <a:alphaOff val="0"/>
          </a:schemeClr>
        </a:solidFill>
        <a:ln w="12700" cap="flat" cmpd="sng" algn="ctr">
          <a:solidFill>
            <a:schemeClr val="accent4">
              <a:tint val="40000"/>
              <a:alpha val="90000"/>
              <a:hueOff val="-4482178"/>
              <a:satOff val="-801"/>
              <a:lumOff val="-865"/>
              <a:alphaOff val="0"/>
            </a:schemeClr>
          </a:solidFill>
          <a:prstDash val="solid"/>
        </a:ln>
        <a:effectLst>
          <a:outerShdw blurRad="50800" dist="38100" dir="5400000" sy="96000" rotWithShape="0">
            <a:srgbClr val="000000">
              <a:alpha val="54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sr-Cyrl-RS" sz="2200" kern="1200" dirty="0" smtClean="0"/>
            <a:t>Прималац добара и услуга ако страно лице није одредило пуномоћника</a:t>
          </a:r>
          <a:endParaRPr lang="sr-Cyrl-RS" sz="2200" kern="1200" dirty="0"/>
        </a:p>
        <a:p>
          <a:pPr marL="228600" lvl="1" indent="-228600" algn="l" defTabSz="977900">
            <a:lnSpc>
              <a:spcPct val="90000"/>
            </a:lnSpc>
            <a:spcBef>
              <a:spcPct val="0"/>
            </a:spcBef>
            <a:spcAft>
              <a:spcPct val="15000"/>
            </a:spcAft>
            <a:buChar char="••"/>
          </a:pPr>
          <a:r>
            <a:rPr lang="sr-Cyrl-RS" sz="2200" kern="1200" dirty="0" smtClean="0"/>
            <a:t>Лице које у рачуну или другом документу који служи као рачун искаже ПДВ а није обвезник ПДВ-а или није извршило промет добара и услуга</a:t>
          </a:r>
          <a:endParaRPr lang="sr-Cyrl-RS" sz="2200" kern="1200" dirty="0"/>
        </a:p>
        <a:p>
          <a:pPr marL="228600" lvl="1" indent="-228600" algn="l" defTabSz="977900">
            <a:lnSpc>
              <a:spcPct val="90000"/>
            </a:lnSpc>
            <a:spcBef>
              <a:spcPct val="0"/>
            </a:spcBef>
            <a:spcAft>
              <a:spcPct val="15000"/>
            </a:spcAft>
            <a:buChar char="••"/>
          </a:pPr>
          <a:r>
            <a:rPr lang="sr-Cyrl-RS" sz="2200" kern="1200" dirty="0" smtClean="0"/>
            <a:t>Лице које увози добро</a:t>
          </a:r>
          <a:endParaRPr lang="sr-Cyrl-RS" sz="2200" kern="1200" dirty="0"/>
        </a:p>
      </dsp:txBody>
      <dsp:txXfrm>
        <a:off x="4329866" y="722746"/>
        <a:ext cx="3798093" cy="400838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40DB57-F8DE-49F0-B358-9CA964C85C20}">
      <dsp:nvSpPr>
        <dsp:cNvPr id="0" name=""/>
        <dsp:cNvSpPr/>
      </dsp:nvSpPr>
      <dsp:spPr>
        <a:xfrm>
          <a:off x="0" y="223983"/>
          <a:ext cx="8128000" cy="818999"/>
        </a:xfrm>
        <a:prstGeom prst="roundRect">
          <a:avLst/>
        </a:prstGeom>
        <a:solidFill>
          <a:schemeClr val="accent5">
            <a:hueOff val="0"/>
            <a:satOff val="0"/>
            <a:lumOff val="0"/>
            <a:alphaOff val="0"/>
          </a:schemeClr>
        </a:solidFill>
        <a:ln>
          <a:noFill/>
        </a:ln>
        <a:effectLst>
          <a:outerShdw blurRad="50800" dist="38100" dir="5400000" sy="96000" rotWithShape="0">
            <a:srgbClr val="000000">
              <a:alpha val="54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sr-Cyrl-RS" sz="3500" kern="1200" dirty="0" smtClean="0"/>
            <a:t>Општа стопа ПДВ-а</a:t>
          </a:r>
          <a:endParaRPr lang="sr-Cyrl-RS" sz="3500" kern="1200" dirty="0"/>
        </a:p>
      </dsp:txBody>
      <dsp:txXfrm>
        <a:off x="39980" y="263963"/>
        <a:ext cx="8048040" cy="739039"/>
      </dsp:txXfrm>
    </dsp:sp>
    <dsp:sp modelId="{620B70A7-BAB1-44E3-BF94-4660CA072936}">
      <dsp:nvSpPr>
        <dsp:cNvPr id="0" name=""/>
        <dsp:cNvSpPr/>
      </dsp:nvSpPr>
      <dsp:spPr>
        <a:xfrm>
          <a:off x="0" y="1042983"/>
          <a:ext cx="8128000" cy="57960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58064" tIns="44450" rIns="248920" bIns="44450" numCol="1" spcCol="1270" anchor="t" anchorCtr="0">
          <a:noAutofit/>
        </a:bodyPr>
        <a:lstStyle/>
        <a:p>
          <a:pPr marL="228600" lvl="1" indent="-228600" algn="l" defTabSz="1200150">
            <a:lnSpc>
              <a:spcPct val="90000"/>
            </a:lnSpc>
            <a:spcBef>
              <a:spcPct val="0"/>
            </a:spcBef>
            <a:spcAft>
              <a:spcPct val="20000"/>
            </a:spcAft>
            <a:buChar char="••"/>
          </a:pPr>
          <a:r>
            <a:rPr lang="sr-Cyrl-RS" sz="2700" kern="1200" dirty="0" smtClean="0"/>
            <a:t>20%</a:t>
          </a:r>
          <a:endParaRPr lang="sr-Cyrl-RS" sz="2700" kern="1200" dirty="0"/>
        </a:p>
      </dsp:txBody>
      <dsp:txXfrm>
        <a:off x="0" y="1042983"/>
        <a:ext cx="8128000" cy="579600"/>
      </dsp:txXfrm>
    </dsp:sp>
    <dsp:sp modelId="{D87161F3-0181-4AD4-989A-2A8F20D998E5}">
      <dsp:nvSpPr>
        <dsp:cNvPr id="0" name=""/>
        <dsp:cNvSpPr/>
      </dsp:nvSpPr>
      <dsp:spPr>
        <a:xfrm>
          <a:off x="0" y="1622583"/>
          <a:ext cx="8128000" cy="818999"/>
        </a:xfrm>
        <a:prstGeom prst="roundRect">
          <a:avLst/>
        </a:prstGeom>
        <a:solidFill>
          <a:schemeClr val="accent5">
            <a:hueOff val="-3401002"/>
            <a:satOff val="20376"/>
            <a:lumOff val="3530"/>
            <a:alphaOff val="0"/>
          </a:schemeClr>
        </a:solidFill>
        <a:ln>
          <a:noFill/>
        </a:ln>
        <a:effectLst>
          <a:outerShdw blurRad="50800" dist="38100" dir="5400000" sy="96000" rotWithShape="0">
            <a:srgbClr val="000000">
              <a:alpha val="54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a:lnSpc>
              <a:spcPct val="90000"/>
            </a:lnSpc>
            <a:spcBef>
              <a:spcPct val="0"/>
            </a:spcBef>
            <a:spcAft>
              <a:spcPct val="35000"/>
            </a:spcAft>
          </a:pPr>
          <a:r>
            <a:rPr lang="sr-Cyrl-RS" sz="3500" kern="1200" dirty="0" smtClean="0"/>
            <a:t>Посебна стопа ПДВ-а</a:t>
          </a:r>
          <a:endParaRPr lang="sr-Cyrl-RS" sz="3500" kern="1200" dirty="0"/>
        </a:p>
      </dsp:txBody>
      <dsp:txXfrm>
        <a:off x="39980" y="1662563"/>
        <a:ext cx="8048040" cy="739039"/>
      </dsp:txXfrm>
    </dsp:sp>
    <dsp:sp modelId="{7EBE70A1-8286-4CCC-B982-AF5C0A2E78DB}">
      <dsp:nvSpPr>
        <dsp:cNvPr id="0" name=""/>
        <dsp:cNvSpPr/>
      </dsp:nvSpPr>
      <dsp:spPr>
        <a:xfrm>
          <a:off x="0" y="2441583"/>
          <a:ext cx="8128000" cy="2753100"/>
        </a:xfrm>
        <a:prstGeom prst="rect">
          <a:avLst/>
        </a:prstGeom>
        <a:noFill/>
        <a:ln w="12700"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58064" tIns="44450" rIns="248920" bIns="44450" numCol="1" spcCol="1270" anchor="t" anchorCtr="0">
          <a:noAutofit/>
        </a:bodyPr>
        <a:lstStyle/>
        <a:p>
          <a:pPr marL="228600" lvl="1" indent="-228600" algn="l" defTabSz="1200150">
            <a:lnSpc>
              <a:spcPct val="90000"/>
            </a:lnSpc>
            <a:spcBef>
              <a:spcPct val="0"/>
            </a:spcBef>
            <a:spcAft>
              <a:spcPct val="20000"/>
            </a:spcAft>
            <a:buChar char="••"/>
          </a:pPr>
          <a:r>
            <a:rPr lang="sr-Cyrl-RS" sz="2700" kern="1200" dirty="0" smtClean="0"/>
            <a:t>10%</a:t>
          </a:r>
          <a:endParaRPr lang="sr-Cyrl-RS" sz="2700" kern="1200" dirty="0"/>
        </a:p>
        <a:p>
          <a:pPr marL="228600" lvl="1" indent="-228600" algn="l" defTabSz="1200150">
            <a:lnSpc>
              <a:spcPct val="90000"/>
            </a:lnSpc>
            <a:spcBef>
              <a:spcPct val="0"/>
            </a:spcBef>
            <a:spcAft>
              <a:spcPct val="20000"/>
            </a:spcAft>
            <a:buChar char="••"/>
          </a:pPr>
          <a:r>
            <a:rPr lang="sr-Cyrl-RS" sz="2700" kern="1200" dirty="0" smtClean="0"/>
            <a:t>По посебној стопи опорезује се промет добара и услуга таксативно наведених у Закону о порезу на додату вредност (нпр. промет хлеба и пекарских производа, млека и млечних производа, лекова, </a:t>
          </a:r>
          <a:r>
            <a:rPr lang="sr-Cyrl-RS" sz="2700" kern="1200" dirty="0" smtClean="0"/>
            <a:t>ђубрива</a:t>
          </a:r>
          <a:r>
            <a:rPr lang="sr-Cyrl-RS" sz="2700" kern="1200" dirty="0" smtClean="0"/>
            <a:t>, уџбеника, услуга смештаја у угоститељским објектима и др.)</a:t>
          </a:r>
          <a:endParaRPr lang="sr-Cyrl-RS" sz="2700" kern="1200" dirty="0"/>
        </a:p>
      </dsp:txBody>
      <dsp:txXfrm>
        <a:off x="0" y="2441583"/>
        <a:ext cx="8128000" cy="27531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5/7/2020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5/7/2020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5/7/2020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5/7/2020</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RS" dirty="0" smtClean="0"/>
              <a:t>Пореско право</a:t>
            </a:r>
            <a:endParaRPr lang="sr-Cyrl-RS" dirty="0"/>
          </a:p>
        </p:txBody>
      </p:sp>
      <p:sp>
        <p:nvSpPr>
          <p:cNvPr id="3" name="Subtitle 2"/>
          <p:cNvSpPr>
            <a:spLocks noGrp="1"/>
          </p:cNvSpPr>
          <p:nvPr>
            <p:ph type="subTitle" idx="1"/>
          </p:nvPr>
        </p:nvSpPr>
        <p:spPr/>
        <p:txBody>
          <a:bodyPr/>
          <a:lstStyle/>
          <a:p>
            <a:r>
              <a:rPr lang="sr-Cyrl-RS" dirty="0" smtClean="0"/>
              <a:t>- Основне тезе за предавања од 7.5.2020. - </a:t>
            </a:r>
            <a:endParaRPr lang="sr-Cyrl-RS" dirty="0"/>
          </a:p>
        </p:txBody>
      </p:sp>
    </p:spTree>
    <p:extLst>
      <p:ext uri="{BB962C8B-B14F-4D97-AF65-F5344CB8AC3E}">
        <p14:creationId xmlns:p14="http://schemas.microsoft.com/office/powerpoint/2010/main" val="28408034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205946"/>
            <a:ext cx="10353761" cy="263611"/>
          </a:xfrm>
        </p:spPr>
        <p:txBody>
          <a:bodyPr>
            <a:normAutofit fontScale="90000"/>
          </a:bodyPr>
          <a:lstStyle/>
          <a:p>
            <a:r>
              <a:rPr lang="sr-Cyrl-RS" sz="2800" dirty="0"/>
              <a:t>Порез на додату вредност -ПДВ</a:t>
            </a:r>
          </a:p>
        </p:txBody>
      </p:sp>
      <p:sp>
        <p:nvSpPr>
          <p:cNvPr id="3" name="Content Placeholder 2"/>
          <p:cNvSpPr>
            <a:spLocks noGrp="1"/>
          </p:cNvSpPr>
          <p:nvPr>
            <p:ph idx="1"/>
          </p:nvPr>
        </p:nvSpPr>
        <p:spPr>
          <a:xfrm>
            <a:off x="913795" y="543697"/>
            <a:ext cx="10353762" cy="6046573"/>
          </a:xfrm>
        </p:spPr>
        <p:txBody>
          <a:bodyPr>
            <a:normAutofit fontScale="70000" lnSpcReduction="20000"/>
          </a:bodyPr>
          <a:lstStyle/>
          <a:p>
            <a:pPr marL="0" indent="0" algn="ctr">
              <a:buNone/>
            </a:pPr>
            <a:r>
              <a:rPr lang="sr-Cyrl-RS" dirty="0" smtClean="0">
                <a:solidFill>
                  <a:srgbClr val="00B050"/>
                </a:solidFill>
              </a:rPr>
              <a:t>9. Пореска ослобођења (без права на одбитак претходног пореза)</a:t>
            </a:r>
          </a:p>
          <a:p>
            <a:pPr algn="just">
              <a:buFont typeface="Wingdings" panose="05000000000000000000" pitchFamily="2" charset="2"/>
              <a:buChar char="Ø"/>
            </a:pPr>
            <a:r>
              <a:rPr lang="sr-Cyrl-RS" dirty="0"/>
              <a:t>ПДВ се не плаћа </a:t>
            </a:r>
            <a:r>
              <a:rPr lang="sr-Cyrl-RS" dirty="0" smtClean="0">
                <a:solidFill>
                  <a:srgbClr val="FF0000"/>
                </a:solidFill>
              </a:rPr>
              <a:t>без права </a:t>
            </a:r>
            <a:r>
              <a:rPr lang="sr-Cyrl-RS" dirty="0">
                <a:solidFill>
                  <a:srgbClr val="FF0000"/>
                </a:solidFill>
              </a:rPr>
              <a:t>на одбитак претходног пореза </a:t>
            </a:r>
            <a:r>
              <a:rPr lang="sr-Cyrl-RS" dirty="0"/>
              <a:t>на испоруке добара и услуга које се односе на</a:t>
            </a:r>
            <a:r>
              <a:rPr lang="sr-Cyrl-RS" dirty="0" smtClean="0"/>
              <a:t>:</a:t>
            </a:r>
          </a:p>
          <a:p>
            <a:pPr marL="457200" indent="-457200" algn="just">
              <a:buAutoNum type="arabicParenR"/>
            </a:pPr>
            <a:r>
              <a:rPr lang="sr-Cyrl-RS" dirty="0" smtClean="0"/>
              <a:t>Промет новца и капитала (финансијске услуге)</a:t>
            </a:r>
          </a:p>
          <a:p>
            <a:pPr marL="457200" indent="-457200" algn="just">
              <a:buAutoNum type="arabicParenR"/>
            </a:pPr>
            <a:r>
              <a:rPr lang="sr-Cyrl-RS" dirty="0" smtClean="0"/>
              <a:t>Остале испоруке добара и пружања услуга које је из административно-техничких разлога тешко опорезовати (нпр. </a:t>
            </a:r>
            <a:r>
              <a:rPr lang="sr-Cyrl-RS" dirty="0"/>
              <a:t>у</a:t>
            </a:r>
            <a:r>
              <a:rPr lang="sr-Cyrl-RS" dirty="0" smtClean="0"/>
              <a:t>слуга закупа станова ако се користе за потребе становања, промет земљишта или услуге осигурања и реосигурања)</a:t>
            </a:r>
          </a:p>
          <a:p>
            <a:pPr marL="457200" indent="-457200" algn="just">
              <a:buAutoNum type="arabicParenR"/>
            </a:pPr>
            <a:r>
              <a:rPr lang="sr-Cyrl-RS" dirty="0" smtClean="0"/>
              <a:t>Добра и услуге који су толико неопходни да „заслужују“ да буду без пореза, </a:t>
            </a:r>
            <a:r>
              <a:rPr lang="sr-Cyrl-RS" dirty="0" smtClean="0"/>
              <a:t>нпр.:</a:t>
            </a:r>
            <a:r>
              <a:rPr lang="ru-RU" dirty="0" smtClean="0"/>
              <a:t> </a:t>
            </a:r>
            <a:endParaRPr lang="ru-RU" dirty="0" smtClean="0"/>
          </a:p>
          <a:p>
            <a:pPr algn="just"/>
            <a:r>
              <a:rPr lang="ru-RU" dirty="0" smtClean="0"/>
              <a:t>услуге </a:t>
            </a:r>
            <a:r>
              <a:rPr lang="ru-RU" dirty="0"/>
              <a:t>које пружају здравствене установе у складу са прописима који регулишу здравствену заштиту, укључујући и смештај, негу и исхрану болесника у тим установама, осим апотека и апотекарских установа; </a:t>
            </a:r>
            <a:endParaRPr lang="ru-RU" dirty="0" smtClean="0"/>
          </a:p>
          <a:p>
            <a:pPr algn="just"/>
            <a:r>
              <a:rPr lang="ru-RU" dirty="0" smtClean="0"/>
              <a:t>услуге </a:t>
            </a:r>
            <a:r>
              <a:rPr lang="ru-RU" dirty="0"/>
              <a:t>које пружају лекари, стоматолози или друга лица у складу са прописима који регулишу здравствену </a:t>
            </a:r>
            <a:r>
              <a:rPr lang="ru-RU" dirty="0" smtClean="0"/>
              <a:t>заштиту;</a:t>
            </a:r>
          </a:p>
          <a:p>
            <a:pPr algn="just"/>
            <a:r>
              <a:rPr lang="ru-RU" dirty="0" smtClean="0"/>
              <a:t>услуге </a:t>
            </a:r>
            <a:r>
              <a:rPr lang="ru-RU" dirty="0"/>
              <a:t>социјалног старања и заштите, дечје заштите и заштите младих, услуга установа социјалне заштите, као и са њима непосредно повезаног промета добара и услуга од стране лица регистрованих за обављање тих делатности; </a:t>
            </a:r>
          </a:p>
          <a:p>
            <a:pPr algn="just"/>
            <a:r>
              <a:rPr lang="ru-RU" dirty="0" smtClean="0"/>
              <a:t> </a:t>
            </a:r>
            <a:r>
              <a:rPr lang="ru-RU" dirty="0" smtClean="0"/>
              <a:t>услуге </a:t>
            </a:r>
            <a:r>
              <a:rPr lang="ru-RU" dirty="0"/>
              <a:t>смештаја и исхране ученика и студената у школским и студентским домовима или сличним установама, као и са њима непосредно повезан промет добара и услуга</a:t>
            </a:r>
            <a:r>
              <a:rPr lang="ru-RU" dirty="0" smtClean="0"/>
              <a:t>;</a:t>
            </a:r>
          </a:p>
          <a:p>
            <a:pPr algn="just"/>
            <a:r>
              <a:rPr lang="ru-RU" dirty="0" smtClean="0"/>
              <a:t> </a:t>
            </a:r>
            <a:r>
              <a:rPr lang="ru-RU" dirty="0" smtClean="0"/>
              <a:t>услуге </a:t>
            </a:r>
            <a:r>
              <a:rPr lang="ru-RU" dirty="0"/>
              <a:t>образовања (предшколско, основно, средње, више и високо) и професионалне преквалификације, као и са њима непосредно повезаног промета добара и услуга од стране лица регистрованих за обављање тих делатности, ако се ове делатности обављају у складу са прописима који уређују ту област; </a:t>
            </a:r>
          </a:p>
          <a:p>
            <a:pPr algn="just"/>
            <a:r>
              <a:rPr lang="ru-RU" dirty="0" smtClean="0"/>
              <a:t> </a:t>
            </a:r>
            <a:r>
              <a:rPr lang="ru-RU" dirty="0" smtClean="0"/>
              <a:t>услуге </a:t>
            </a:r>
            <a:r>
              <a:rPr lang="ru-RU" dirty="0"/>
              <a:t>из области </a:t>
            </a:r>
            <a:r>
              <a:rPr lang="ru-RU" dirty="0" smtClean="0"/>
              <a:t>културе;</a:t>
            </a:r>
          </a:p>
          <a:p>
            <a:pPr algn="just"/>
            <a:r>
              <a:rPr lang="ru-RU" dirty="0" smtClean="0"/>
              <a:t> </a:t>
            </a:r>
            <a:r>
              <a:rPr lang="ru-RU" dirty="0" smtClean="0"/>
              <a:t>услуге из </a:t>
            </a:r>
            <a:r>
              <a:rPr lang="ru-RU" dirty="0"/>
              <a:t>области </a:t>
            </a:r>
            <a:r>
              <a:rPr lang="ru-RU" dirty="0" smtClean="0"/>
              <a:t>науке; </a:t>
            </a:r>
          </a:p>
          <a:p>
            <a:pPr algn="just"/>
            <a:r>
              <a:rPr lang="ru-RU" dirty="0" smtClean="0"/>
              <a:t>услуге </a:t>
            </a:r>
            <a:r>
              <a:rPr lang="ru-RU" dirty="0"/>
              <a:t>верског карактера од стране регистрованих цркава и верских заједница и са њима непосредно повезаног промета добара и услуга;</a:t>
            </a:r>
            <a:endParaRPr lang="sr-Cyrl-RS" dirty="0" smtClean="0"/>
          </a:p>
          <a:p>
            <a:pPr marL="457200" indent="-457200" algn="just">
              <a:buAutoNum type="arabicParenR"/>
            </a:pPr>
            <a:endParaRPr lang="sr-Cyrl-RS" dirty="0"/>
          </a:p>
          <a:p>
            <a:pPr marL="0" indent="0" algn="just">
              <a:buNone/>
            </a:pPr>
            <a:endParaRPr lang="sr-Cyrl-RS" dirty="0"/>
          </a:p>
        </p:txBody>
      </p:sp>
    </p:spTree>
    <p:extLst>
      <p:ext uri="{BB962C8B-B14F-4D97-AF65-F5344CB8AC3E}">
        <p14:creationId xmlns:p14="http://schemas.microsoft.com/office/powerpoint/2010/main" val="162462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74142"/>
            <a:ext cx="10353761" cy="304800"/>
          </a:xfrm>
        </p:spPr>
        <p:txBody>
          <a:bodyPr>
            <a:normAutofit fontScale="90000"/>
          </a:bodyPr>
          <a:lstStyle/>
          <a:p>
            <a:r>
              <a:rPr lang="sr-Cyrl-RS" sz="2800" dirty="0"/>
              <a:t>Порез на додату вредност -ПДВ</a:t>
            </a:r>
          </a:p>
        </p:txBody>
      </p:sp>
      <p:sp>
        <p:nvSpPr>
          <p:cNvPr id="3" name="Content Placeholder 2"/>
          <p:cNvSpPr>
            <a:spLocks noGrp="1"/>
          </p:cNvSpPr>
          <p:nvPr>
            <p:ph idx="1"/>
          </p:nvPr>
        </p:nvSpPr>
        <p:spPr>
          <a:xfrm>
            <a:off x="913795" y="378941"/>
            <a:ext cx="10353762" cy="6161901"/>
          </a:xfrm>
        </p:spPr>
        <p:txBody>
          <a:bodyPr>
            <a:normAutofit fontScale="70000" lnSpcReduction="20000"/>
          </a:bodyPr>
          <a:lstStyle/>
          <a:p>
            <a:pPr marL="0" indent="0" algn="ctr">
              <a:buNone/>
            </a:pPr>
            <a:r>
              <a:rPr lang="sr-Cyrl-RS" dirty="0" smtClean="0">
                <a:solidFill>
                  <a:srgbClr val="00B050"/>
                </a:solidFill>
              </a:rPr>
              <a:t>10. Претходни порез – појам и услови</a:t>
            </a:r>
          </a:p>
          <a:p>
            <a:pPr marL="0" indent="0" algn="ctr">
              <a:buNone/>
            </a:pPr>
            <a:endParaRPr lang="sr-Cyrl-RS" dirty="0" smtClean="0"/>
          </a:p>
          <a:p>
            <a:pPr marL="0" indent="0" algn="just">
              <a:buNone/>
            </a:pPr>
            <a:r>
              <a:rPr lang="ru-RU" dirty="0"/>
              <a:t>Претходни порез је износ ПДВ обрачунат у претходној фази промета добара и услуга, односно плаћен при увозу добара, а који обвезник може да одбије од ПДВ који дугује. </a:t>
            </a:r>
            <a:endParaRPr lang="ru-RU" dirty="0" smtClean="0"/>
          </a:p>
          <a:p>
            <a:pPr marL="0" indent="0" algn="just">
              <a:buNone/>
            </a:pPr>
            <a:endParaRPr lang="ru-RU" dirty="0" smtClean="0"/>
          </a:p>
          <a:p>
            <a:pPr marL="0" indent="0" algn="just">
              <a:buNone/>
            </a:pPr>
            <a:endParaRPr lang="ru-RU" dirty="0" smtClean="0"/>
          </a:p>
          <a:p>
            <a:pPr marL="0" indent="0" algn="just">
              <a:buNone/>
            </a:pPr>
            <a:r>
              <a:rPr lang="ru-RU" dirty="0" smtClean="0"/>
              <a:t>Право </a:t>
            </a:r>
            <a:r>
              <a:rPr lang="ru-RU" dirty="0"/>
              <a:t>на одбитак претходног пореза обвезник може да оствари ако добра набављена у Републици или из увоза, укључујући и набавку опреме, као и објеката за вршење делатности и економски дељивих целина у оквиру тих објеката </a:t>
            </a:r>
            <a:r>
              <a:rPr lang="ru-RU" dirty="0" smtClean="0"/>
              <a:t>односно </a:t>
            </a:r>
            <a:r>
              <a:rPr lang="ru-RU" dirty="0"/>
              <a:t>примљене услуге, користи или ће их користити за промет добара и услуга: </a:t>
            </a:r>
            <a:endParaRPr lang="ru-RU" dirty="0" smtClean="0"/>
          </a:p>
          <a:p>
            <a:pPr marL="0" indent="0" algn="just">
              <a:buNone/>
            </a:pPr>
            <a:r>
              <a:rPr lang="ru-RU" dirty="0" smtClean="0"/>
              <a:t>     1) који </a:t>
            </a:r>
            <a:r>
              <a:rPr lang="ru-RU" dirty="0"/>
              <a:t>је опорезив ПДВ; </a:t>
            </a:r>
            <a:endParaRPr lang="ru-RU" dirty="0" smtClean="0"/>
          </a:p>
          <a:p>
            <a:pPr marL="0" indent="0" algn="just">
              <a:buNone/>
            </a:pPr>
            <a:r>
              <a:rPr lang="ru-RU" dirty="0" smtClean="0"/>
              <a:t>     2</a:t>
            </a:r>
            <a:r>
              <a:rPr lang="ru-RU" dirty="0"/>
              <a:t>) за који </a:t>
            </a:r>
            <a:r>
              <a:rPr lang="ru-RU" dirty="0" smtClean="0"/>
              <a:t>је прописано ослобођење са правом на одбитак претходног пореза; </a:t>
            </a:r>
          </a:p>
          <a:p>
            <a:pPr marL="0" indent="0" algn="just">
              <a:buNone/>
            </a:pPr>
            <a:r>
              <a:rPr lang="ru-RU" dirty="0" smtClean="0"/>
              <a:t>     3</a:t>
            </a:r>
            <a:r>
              <a:rPr lang="ru-RU" dirty="0"/>
              <a:t>) који је извршен у иностранству, ако би за тај промет постојало право на одбитак претходног пореза да је извршен у Републици</a:t>
            </a:r>
            <a:r>
              <a:rPr lang="ru-RU" dirty="0" smtClean="0"/>
              <a:t>.</a:t>
            </a:r>
          </a:p>
          <a:p>
            <a:pPr marL="0" indent="0" algn="just">
              <a:buNone/>
            </a:pPr>
            <a:r>
              <a:rPr lang="ru-RU" dirty="0" smtClean="0"/>
              <a:t> </a:t>
            </a:r>
          </a:p>
          <a:p>
            <a:pPr marL="0" indent="0" algn="just">
              <a:buNone/>
            </a:pPr>
            <a:r>
              <a:rPr lang="ru-RU" dirty="0" smtClean="0"/>
              <a:t>Право </a:t>
            </a:r>
            <a:r>
              <a:rPr lang="ru-RU" dirty="0"/>
              <a:t>на одбитак претходног пореза обвезник може да оствари ако поседује: </a:t>
            </a:r>
            <a:endParaRPr lang="ru-RU" dirty="0" smtClean="0"/>
          </a:p>
          <a:p>
            <a:pPr marL="0" indent="0" algn="just">
              <a:buNone/>
            </a:pPr>
            <a:r>
              <a:rPr lang="ru-RU" dirty="0" smtClean="0"/>
              <a:t>     1) рачун </a:t>
            </a:r>
            <a:r>
              <a:rPr lang="ru-RU" dirty="0"/>
              <a:t>издат од стране другог обвезника у промету о износу претходног пореза, у складу са овим законом; </a:t>
            </a:r>
            <a:endParaRPr lang="ru-RU" dirty="0" smtClean="0"/>
          </a:p>
          <a:p>
            <a:pPr marL="0" indent="0" algn="just">
              <a:buNone/>
            </a:pPr>
            <a:r>
              <a:rPr lang="ru-RU" dirty="0" smtClean="0"/>
              <a:t>     2</a:t>
            </a:r>
            <a:r>
              <a:rPr lang="ru-RU" dirty="0"/>
              <a:t>) документ о извршеном увозу добара у којем је исказан претходни порез ПДВ и документ којим се потврђује да је исказани ПДВ плаћен приликом увоза.</a:t>
            </a:r>
            <a:endParaRPr lang="sr-Cyrl-RS" dirty="0"/>
          </a:p>
        </p:txBody>
      </p:sp>
      <p:sp>
        <p:nvSpPr>
          <p:cNvPr id="4" name="Rounded Rectangle 3"/>
          <p:cNvSpPr/>
          <p:nvPr/>
        </p:nvSpPr>
        <p:spPr>
          <a:xfrm>
            <a:off x="1103870" y="749643"/>
            <a:ext cx="1425146" cy="3212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dirty="0" smtClean="0"/>
              <a:t>ПОЈАМ </a:t>
            </a:r>
            <a:endParaRPr lang="sr-Cyrl-RS" dirty="0"/>
          </a:p>
        </p:txBody>
      </p:sp>
      <p:sp>
        <p:nvSpPr>
          <p:cNvPr id="5" name="Rounded Rectangle 4"/>
          <p:cNvSpPr/>
          <p:nvPr/>
        </p:nvSpPr>
        <p:spPr>
          <a:xfrm>
            <a:off x="1103870" y="1614616"/>
            <a:ext cx="1425146" cy="3459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dirty="0" smtClean="0"/>
              <a:t>УСЛОВИ</a:t>
            </a:r>
            <a:endParaRPr lang="sr-Cyrl-RS" dirty="0"/>
          </a:p>
        </p:txBody>
      </p:sp>
      <p:sp>
        <p:nvSpPr>
          <p:cNvPr id="6" name="Oval 5"/>
          <p:cNvSpPr/>
          <p:nvPr/>
        </p:nvSpPr>
        <p:spPr>
          <a:xfrm>
            <a:off x="5313405" y="1960606"/>
            <a:ext cx="1911178" cy="288324"/>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1000" dirty="0" smtClean="0"/>
              <a:t>МАТЕРИЈАЛНИ УСЛОВИ</a:t>
            </a:r>
            <a:endParaRPr lang="sr-Cyrl-RS" sz="1000" dirty="0"/>
          </a:p>
        </p:txBody>
      </p:sp>
      <p:sp>
        <p:nvSpPr>
          <p:cNvPr id="7" name="Oval 6"/>
          <p:cNvSpPr/>
          <p:nvPr/>
        </p:nvSpPr>
        <p:spPr>
          <a:xfrm>
            <a:off x="5313405" y="4250724"/>
            <a:ext cx="1911178" cy="28832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Cyrl-RS" sz="1000" dirty="0" smtClean="0"/>
              <a:t>ФОРМАЛНИ УСЛОВИ</a:t>
            </a:r>
            <a:endParaRPr lang="sr-Cyrl-RS" sz="1000" dirty="0"/>
          </a:p>
        </p:txBody>
      </p:sp>
    </p:spTree>
    <p:extLst>
      <p:ext uri="{BB962C8B-B14F-4D97-AF65-F5344CB8AC3E}">
        <p14:creationId xmlns:p14="http://schemas.microsoft.com/office/powerpoint/2010/main" val="2669158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444843"/>
          </a:xfrm>
        </p:spPr>
        <p:txBody>
          <a:bodyPr>
            <a:noAutofit/>
          </a:bodyPr>
          <a:lstStyle/>
          <a:p>
            <a:r>
              <a:rPr lang="sr-Cyrl-RS" sz="2800" dirty="0" smtClean="0"/>
              <a:t>Порез на додату вредност - ПДВ</a:t>
            </a:r>
            <a:endParaRPr lang="sr-Cyrl-RS" sz="2800" dirty="0"/>
          </a:p>
        </p:txBody>
      </p:sp>
      <p:sp>
        <p:nvSpPr>
          <p:cNvPr id="3" name="Content Placeholder 2"/>
          <p:cNvSpPr>
            <a:spLocks noGrp="1"/>
          </p:cNvSpPr>
          <p:nvPr>
            <p:ph idx="1"/>
          </p:nvPr>
        </p:nvSpPr>
        <p:spPr>
          <a:xfrm>
            <a:off x="913795" y="972065"/>
            <a:ext cx="10353762" cy="4819135"/>
          </a:xfrm>
        </p:spPr>
        <p:txBody>
          <a:bodyPr/>
          <a:lstStyle/>
          <a:p>
            <a:pPr marL="0" indent="0" algn="ctr">
              <a:buNone/>
            </a:pPr>
            <a:r>
              <a:rPr lang="sr-Cyrl-RS" dirty="0" smtClean="0">
                <a:solidFill>
                  <a:srgbClr val="00B050"/>
                </a:solidFill>
              </a:rPr>
              <a:t>1. Правна природа ПДВ-а</a:t>
            </a:r>
            <a:endParaRPr lang="sr-Cyrl-RS" dirty="0">
              <a:solidFill>
                <a:srgbClr val="00B050"/>
              </a:solidFill>
            </a:endParaRPr>
          </a:p>
        </p:txBody>
      </p:sp>
      <p:graphicFrame>
        <p:nvGraphicFramePr>
          <p:cNvPr id="4" name="Diagram 3"/>
          <p:cNvGraphicFramePr/>
          <p:nvPr>
            <p:extLst>
              <p:ext uri="{D42A27DB-BD31-4B8C-83A1-F6EECF244321}">
                <p14:modId xmlns:p14="http://schemas.microsoft.com/office/powerpoint/2010/main" val="3221570729"/>
              </p:ext>
            </p:extLst>
          </p:nvPr>
        </p:nvGraphicFramePr>
        <p:xfrm>
          <a:off x="1068172" y="1729945"/>
          <a:ext cx="9921103" cy="48367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5865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72996"/>
            <a:ext cx="10353761" cy="395416"/>
          </a:xfrm>
        </p:spPr>
        <p:txBody>
          <a:bodyPr>
            <a:noAutofit/>
          </a:bodyPr>
          <a:lstStyle/>
          <a:p>
            <a:r>
              <a:rPr lang="sr-Cyrl-RS" sz="2800" dirty="0"/>
              <a:t>Порез на додату вредност - ПДВ</a:t>
            </a:r>
          </a:p>
        </p:txBody>
      </p:sp>
      <p:sp>
        <p:nvSpPr>
          <p:cNvPr id="3" name="Content Placeholder 2"/>
          <p:cNvSpPr>
            <a:spLocks noGrp="1"/>
          </p:cNvSpPr>
          <p:nvPr>
            <p:ph idx="1"/>
          </p:nvPr>
        </p:nvSpPr>
        <p:spPr>
          <a:xfrm>
            <a:off x="913795" y="568412"/>
            <a:ext cx="10353762" cy="5222788"/>
          </a:xfrm>
        </p:spPr>
        <p:txBody>
          <a:bodyPr/>
          <a:lstStyle/>
          <a:p>
            <a:pPr marL="0" indent="0" algn="ctr">
              <a:buNone/>
            </a:pPr>
            <a:r>
              <a:rPr lang="sr-Cyrl-RS" dirty="0" smtClean="0">
                <a:solidFill>
                  <a:srgbClr val="00B050"/>
                </a:solidFill>
              </a:rPr>
              <a:t>2. Типови ПДВ-а (критеријум начина утврђивања додате вредности)</a:t>
            </a:r>
            <a:endParaRPr lang="sr-Cyrl-RS" dirty="0">
              <a:solidFill>
                <a:srgbClr val="00B050"/>
              </a:solidFill>
            </a:endParaRPr>
          </a:p>
        </p:txBody>
      </p:sp>
      <p:graphicFrame>
        <p:nvGraphicFramePr>
          <p:cNvPr id="4" name="Diagram 3"/>
          <p:cNvGraphicFramePr/>
          <p:nvPr>
            <p:extLst>
              <p:ext uri="{D42A27DB-BD31-4B8C-83A1-F6EECF244321}">
                <p14:modId xmlns:p14="http://schemas.microsoft.com/office/powerpoint/2010/main" val="2124622644"/>
              </p:ext>
            </p:extLst>
          </p:nvPr>
        </p:nvGraphicFramePr>
        <p:xfrm>
          <a:off x="959405" y="1309817"/>
          <a:ext cx="10262540" cy="51745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84394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752" y="247137"/>
            <a:ext cx="10353761" cy="131804"/>
          </a:xfrm>
        </p:spPr>
        <p:txBody>
          <a:bodyPr>
            <a:normAutofit fontScale="90000"/>
          </a:bodyPr>
          <a:lstStyle/>
          <a:p>
            <a:r>
              <a:rPr lang="sr-Cyrl-RS" sz="2800" dirty="0"/>
              <a:t>Порез на додату вредност - ПДВ</a:t>
            </a:r>
          </a:p>
        </p:txBody>
      </p:sp>
      <p:sp>
        <p:nvSpPr>
          <p:cNvPr id="3" name="Content Placeholder 2"/>
          <p:cNvSpPr>
            <a:spLocks noGrp="1"/>
          </p:cNvSpPr>
          <p:nvPr>
            <p:ph idx="1"/>
          </p:nvPr>
        </p:nvSpPr>
        <p:spPr>
          <a:xfrm>
            <a:off x="913795" y="469557"/>
            <a:ext cx="10353762" cy="5321643"/>
          </a:xfrm>
        </p:spPr>
        <p:txBody>
          <a:bodyPr/>
          <a:lstStyle/>
          <a:p>
            <a:pPr marL="0" indent="0" algn="ctr">
              <a:buNone/>
            </a:pPr>
            <a:r>
              <a:rPr lang="sr-Cyrl-RS" dirty="0" smtClean="0">
                <a:solidFill>
                  <a:srgbClr val="00B050"/>
                </a:solidFill>
              </a:rPr>
              <a:t>3. Типови ПДВ-а (критеријум пореског трет мана набавки основних средстава)</a:t>
            </a:r>
            <a:endParaRPr lang="sr-Cyrl-RS" dirty="0">
              <a:solidFill>
                <a:srgbClr val="00B050"/>
              </a:solidFill>
            </a:endParaRPr>
          </a:p>
        </p:txBody>
      </p:sp>
      <p:graphicFrame>
        <p:nvGraphicFramePr>
          <p:cNvPr id="4" name="Diagram 3"/>
          <p:cNvGraphicFramePr/>
          <p:nvPr>
            <p:extLst>
              <p:ext uri="{D42A27DB-BD31-4B8C-83A1-F6EECF244321}">
                <p14:modId xmlns:p14="http://schemas.microsoft.com/office/powerpoint/2010/main" val="3749120421"/>
              </p:ext>
            </p:extLst>
          </p:nvPr>
        </p:nvGraphicFramePr>
        <p:xfrm>
          <a:off x="476590" y="126543"/>
          <a:ext cx="11359978" cy="67314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69282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31807"/>
            <a:ext cx="10353761" cy="222422"/>
          </a:xfrm>
        </p:spPr>
        <p:txBody>
          <a:bodyPr>
            <a:normAutofit fontScale="90000"/>
          </a:bodyPr>
          <a:lstStyle/>
          <a:p>
            <a:r>
              <a:rPr lang="sr-Cyrl-RS" sz="2800" dirty="0" smtClean="0"/>
              <a:t>Порез на додату вредност -ПДВ</a:t>
            </a:r>
            <a:endParaRPr lang="sr-Cyrl-RS" sz="2800" dirty="0"/>
          </a:p>
        </p:txBody>
      </p:sp>
      <p:sp>
        <p:nvSpPr>
          <p:cNvPr id="3" name="Content Placeholder 2"/>
          <p:cNvSpPr>
            <a:spLocks noGrp="1"/>
          </p:cNvSpPr>
          <p:nvPr>
            <p:ph idx="1"/>
          </p:nvPr>
        </p:nvSpPr>
        <p:spPr>
          <a:xfrm>
            <a:off x="913794" y="864973"/>
            <a:ext cx="10353762" cy="5288692"/>
          </a:xfrm>
        </p:spPr>
        <p:txBody>
          <a:bodyPr/>
          <a:lstStyle/>
          <a:p>
            <a:pPr marL="0" indent="0" algn="ctr">
              <a:buNone/>
            </a:pPr>
            <a:r>
              <a:rPr lang="sr-Cyrl-RS" dirty="0" smtClean="0">
                <a:solidFill>
                  <a:srgbClr val="00B050"/>
                </a:solidFill>
              </a:rPr>
              <a:t>4. Порески објекат ПДВ-а</a:t>
            </a:r>
          </a:p>
          <a:p>
            <a:pPr algn="just">
              <a:buFont typeface="Wingdings" panose="05000000000000000000" pitchFamily="2" charset="2"/>
              <a:buChar char="Ø"/>
            </a:pPr>
            <a:r>
              <a:rPr lang="sr-Cyrl-RS" dirty="0" smtClean="0">
                <a:solidFill>
                  <a:srgbClr val="FF0000"/>
                </a:solidFill>
              </a:rPr>
              <a:t>Порески објекат</a:t>
            </a:r>
            <a:r>
              <a:rPr lang="sr-Cyrl-RS" dirty="0" smtClean="0"/>
              <a:t> ПДВ-а представљају следеће трансакције:</a:t>
            </a:r>
          </a:p>
          <a:p>
            <a:pPr lvl="1" algn="just">
              <a:buFont typeface="Wingdings" panose="05000000000000000000" pitchFamily="2" charset="2"/>
              <a:buChar char="Ø"/>
            </a:pPr>
            <a:r>
              <a:rPr lang="sr-Cyrl-RS" dirty="0" smtClean="0"/>
              <a:t>Испорука добара и пружање услуга које порески обвезник изврши у Србији уз накнаду, у оквиру обављања делатности</a:t>
            </a:r>
          </a:p>
          <a:p>
            <a:pPr lvl="1" algn="just">
              <a:buFont typeface="Wingdings" panose="05000000000000000000" pitchFamily="2" charset="2"/>
              <a:buChar char="Ø"/>
            </a:pPr>
            <a:r>
              <a:rPr lang="sr-Cyrl-RS" dirty="0" smtClean="0"/>
              <a:t>Увоз добара у РС</a:t>
            </a:r>
          </a:p>
          <a:p>
            <a:pPr algn="just">
              <a:buFont typeface="Wingdings" panose="05000000000000000000" pitchFamily="2" charset="2"/>
              <a:buChar char="Ø"/>
            </a:pPr>
            <a:r>
              <a:rPr lang="sr-Cyrl-RS" b="1" i="1" dirty="0" smtClean="0"/>
              <a:t>Испорука добара </a:t>
            </a:r>
            <a:r>
              <a:rPr lang="sr-Cyrl-RS" dirty="0" smtClean="0"/>
              <a:t>– пренос права располагања на добрима (телесним стварима, укључујући воду, електричну енергију, гас и топлотну енергију) лицу које тим добрима може располагати као власник</a:t>
            </a:r>
          </a:p>
          <a:p>
            <a:pPr algn="just">
              <a:buFont typeface="Wingdings" panose="05000000000000000000" pitchFamily="2" charset="2"/>
              <a:buChar char="Ø"/>
            </a:pPr>
            <a:r>
              <a:rPr lang="sr-Cyrl-RS" b="1" i="1" dirty="0" smtClean="0"/>
              <a:t>Пружање услуга </a:t>
            </a:r>
            <a:r>
              <a:rPr lang="sr-Cyrl-RS" dirty="0" smtClean="0"/>
              <a:t>– сви послови и радње у оквиру обављања делатности које нису испорука добара</a:t>
            </a:r>
          </a:p>
          <a:p>
            <a:pPr algn="just">
              <a:buFont typeface="Wingdings" panose="05000000000000000000" pitchFamily="2" charset="2"/>
              <a:buChar char="Ø"/>
            </a:pPr>
            <a:r>
              <a:rPr lang="sr-Cyrl-RS" b="1" i="1" dirty="0" smtClean="0"/>
              <a:t>Увоз добара </a:t>
            </a:r>
            <a:r>
              <a:rPr lang="sr-Cyrl-RS" dirty="0" smtClean="0"/>
              <a:t>– сваки унос добара у царинско подручје РС</a:t>
            </a:r>
          </a:p>
        </p:txBody>
      </p:sp>
    </p:spTree>
    <p:extLst>
      <p:ext uri="{BB962C8B-B14F-4D97-AF65-F5344CB8AC3E}">
        <p14:creationId xmlns:p14="http://schemas.microsoft.com/office/powerpoint/2010/main" val="3262374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181233"/>
            <a:ext cx="10353761" cy="247135"/>
          </a:xfrm>
        </p:spPr>
        <p:txBody>
          <a:bodyPr>
            <a:normAutofit fontScale="90000"/>
          </a:bodyPr>
          <a:lstStyle/>
          <a:p>
            <a:r>
              <a:rPr lang="sr-Cyrl-RS" sz="2800" dirty="0"/>
              <a:t>Порез на додату вредност -ПДВ</a:t>
            </a:r>
          </a:p>
        </p:txBody>
      </p:sp>
      <p:sp>
        <p:nvSpPr>
          <p:cNvPr id="3" name="Content Placeholder 2"/>
          <p:cNvSpPr>
            <a:spLocks noGrp="1"/>
          </p:cNvSpPr>
          <p:nvPr>
            <p:ph idx="1"/>
          </p:nvPr>
        </p:nvSpPr>
        <p:spPr>
          <a:xfrm>
            <a:off x="913795" y="518984"/>
            <a:ext cx="10353762" cy="5272216"/>
          </a:xfrm>
        </p:spPr>
        <p:txBody>
          <a:bodyPr/>
          <a:lstStyle/>
          <a:p>
            <a:pPr marL="0" indent="0" algn="ctr">
              <a:buNone/>
            </a:pPr>
            <a:r>
              <a:rPr lang="sr-Cyrl-RS" dirty="0" smtClean="0">
                <a:solidFill>
                  <a:srgbClr val="00B050"/>
                </a:solidFill>
              </a:rPr>
              <a:t>5. Порески обвезник и други порески дужници</a:t>
            </a:r>
            <a:endParaRPr lang="sr-Cyrl-RS" dirty="0">
              <a:solidFill>
                <a:srgbClr val="00B050"/>
              </a:solidFill>
            </a:endParaRPr>
          </a:p>
        </p:txBody>
      </p:sp>
      <p:graphicFrame>
        <p:nvGraphicFramePr>
          <p:cNvPr id="4" name="Diagram 3"/>
          <p:cNvGraphicFramePr/>
          <p:nvPr>
            <p:extLst>
              <p:ext uri="{D42A27DB-BD31-4B8C-83A1-F6EECF244321}">
                <p14:modId xmlns:p14="http://schemas.microsoft.com/office/powerpoint/2010/main" val="2566045734"/>
              </p:ext>
            </p:extLst>
          </p:nvPr>
        </p:nvGraphicFramePr>
        <p:xfrm>
          <a:off x="2032000" y="1318054"/>
          <a:ext cx="8128000" cy="482027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8850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4941" y="222423"/>
            <a:ext cx="10353761" cy="313038"/>
          </a:xfrm>
        </p:spPr>
        <p:txBody>
          <a:bodyPr>
            <a:normAutofit fontScale="90000"/>
          </a:bodyPr>
          <a:lstStyle/>
          <a:p>
            <a:r>
              <a:rPr lang="sr-Cyrl-RS" sz="2800" dirty="0"/>
              <a:t>Порез на додату вредност -ПДВ</a:t>
            </a:r>
          </a:p>
        </p:txBody>
      </p:sp>
      <p:sp>
        <p:nvSpPr>
          <p:cNvPr id="3" name="Content Placeholder 2"/>
          <p:cNvSpPr>
            <a:spLocks noGrp="1"/>
          </p:cNvSpPr>
          <p:nvPr>
            <p:ph idx="1"/>
          </p:nvPr>
        </p:nvSpPr>
        <p:spPr>
          <a:xfrm>
            <a:off x="905557" y="691980"/>
            <a:ext cx="10353762" cy="5865339"/>
          </a:xfrm>
        </p:spPr>
        <p:txBody>
          <a:bodyPr>
            <a:normAutofit/>
          </a:bodyPr>
          <a:lstStyle/>
          <a:p>
            <a:pPr marL="0" indent="0" algn="ctr">
              <a:buNone/>
            </a:pPr>
            <a:r>
              <a:rPr lang="sr-Cyrl-RS" dirty="0" smtClean="0">
                <a:solidFill>
                  <a:srgbClr val="00B050"/>
                </a:solidFill>
              </a:rPr>
              <a:t>6. Пореска основица ПДВ-а</a:t>
            </a:r>
          </a:p>
          <a:p>
            <a:pPr algn="just">
              <a:buFont typeface="Wingdings" panose="05000000000000000000" pitchFamily="2" charset="2"/>
              <a:buChar char="Ø"/>
            </a:pPr>
            <a:r>
              <a:rPr lang="sr-Cyrl-RS" dirty="0" smtClean="0"/>
              <a:t>Пореска основица </a:t>
            </a:r>
            <a:r>
              <a:rPr lang="sr-Cyrl-RS" dirty="0" smtClean="0">
                <a:solidFill>
                  <a:srgbClr val="FF0000"/>
                </a:solidFill>
              </a:rPr>
              <a:t>код промета добара и услуга</a:t>
            </a:r>
            <a:r>
              <a:rPr lang="sr-Cyrl-RS" dirty="0" smtClean="0"/>
              <a:t>:</a:t>
            </a:r>
          </a:p>
          <a:p>
            <a:pPr lvl="1" algn="just">
              <a:buFont typeface="Wingdings" panose="05000000000000000000" pitchFamily="2" charset="2"/>
              <a:buChar char="Ø"/>
            </a:pPr>
            <a:r>
              <a:rPr lang="ru-RU" dirty="0" smtClean="0"/>
              <a:t>износ </a:t>
            </a:r>
            <a:r>
              <a:rPr lang="ru-RU" dirty="0"/>
              <a:t>накнаде (у новцу, стварима или услугама) коју обвезник прима или треба да прими за испоручена добра или пружене услуге од примаоца добара или услуга или трећег лица, укључујући субвенције које су непосредно повезане са ценом тих добара или услуга </a:t>
            </a:r>
            <a:r>
              <a:rPr lang="ru-RU" dirty="0" smtClean="0"/>
              <a:t>у </a:t>
            </a:r>
            <a:r>
              <a:rPr lang="ru-RU" dirty="0"/>
              <a:t>коју није укључен </a:t>
            </a:r>
            <a:r>
              <a:rPr lang="ru-RU" dirty="0" smtClean="0"/>
              <a:t>ПДВ</a:t>
            </a:r>
            <a:endParaRPr lang="ru-RU" dirty="0" smtClean="0"/>
          </a:p>
          <a:p>
            <a:pPr lvl="1" algn="just">
              <a:buFont typeface="Wingdings" panose="05000000000000000000" pitchFamily="2" charset="2"/>
              <a:buChar char="Ø"/>
            </a:pPr>
            <a:r>
              <a:rPr lang="ru-RU" dirty="0"/>
              <a:t>У основицу се урачунавају и: </a:t>
            </a:r>
            <a:endParaRPr lang="ru-RU" dirty="0" smtClean="0"/>
          </a:p>
          <a:p>
            <a:pPr marL="914400" lvl="2" indent="0" algn="just">
              <a:buNone/>
            </a:pPr>
            <a:r>
              <a:rPr lang="ru-RU" dirty="0" smtClean="0"/>
              <a:t>1</a:t>
            </a:r>
            <a:r>
              <a:rPr lang="ru-RU" dirty="0"/>
              <a:t>) акцизе, царина и друге увозне дажбине, као и остали јавни приходи, осим ПДВ; </a:t>
            </a:r>
            <a:endParaRPr lang="ru-RU" dirty="0" smtClean="0"/>
          </a:p>
          <a:p>
            <a:pPr marL="914400" lvl="2" indent="0" algn="just">
              <a:buNone/>
            </a:pPr>
            <a:r>
              <a:rPr lang="ru-RU" dirty="0" smtClean="0"/>
              <a:t>2</a:t>
            </a:r>
            <a:r>
              <a:rPr lang="ru-RU" dirty="0"/>
              <a:t>) сви споредни трошкови које обвезник зарачунава примаоцу добара и </a:t>
            </a:r>
            <a:r>
              <a:rPr lang="ru-RU" dirty="0" smtClean="0"/>
              <a:t>услуга</a:t>
            </a:r>
          </a:p>
          <a:p>
            <a:pPr algn="just">
              <a:buFont typeface="Wingdings" panose="05000000000000000000" pitchFamily="2" charset="2"/>
              <a:buChar char="Ø"/>
            </a:pPr>
            <a:r>
              <a:rPr lang="ru-RU" dirty="0" smtClean="0"/>
              <a:t>Пореска основица </a:t>
            </a:r>
            <a:r>
              <a:rPr lang="ru-RU" dirty="0" smtClean="0">
                <a:solidFill>
                  <a:srgbClr val="FF0000"/>
                </a:solidFill>
              </a:rPr>
              <a:t>код увоза добара</a:t>
            </a:r>
            <a:r>
              <a:rPr lang="ru-RU" dirty="0" smtClean="0"/>
              <a:t>:</a:t>
            </a:r>
          </a:p>
          <a:p>
            <a:pPr lvl="1" algn="just">
              <a:buFont typeface="Wingdings" panose="05000000000000000000" pitchFamily="2" charset="2"/>
              <a:buChar char="Ø"/>
            </a:pPr>
            <a:r>
              <a:rPr lang="ru-RU" dirty="0"/>
              <a:t>вредност увезеног добра утврђена по царинским </a:t>
            </a:r>
            <a:r>
              <a:rPr lang="ru-RU" dirty="0" smtClean="0"/>
              <a:t>прописима </a:t>
            </a:r>
          </a:p>
          <a:p>
            <a:pPr lvl="2" algn="just">
              <a:buFont typeface="Wingdings" panose="05000000000000000000" pitchFamily="2" charset="2"/>
              <a:buChar char="Ø"/>
            </a:pPr>
            <a:r>
              <a:rPr lang="ru-RU" dirty="0" smtClean="0"/>
              <a:t>У </a:t>
            </a:r>
            <a:r>
              <a:rPr lang="ru-RU" dirty="0"/>
              <a:t>основицу </a:t>
            </a:r>
            <a:r>
              <a:rPr lang="ru-RU" dirty="0" smtClean="0"/>
              <a:t>се урачунава и</a:t>
            </a:r>
            <a:r>
              <a:rPr lang="ru-RU" dirty="0"/>
              <a:t>: </a:t>
            </a:r>
            <a:endParaRPr lang="ru-RU" dirty="0" smtClean="0"/>
          </a:p>
          <a:p>
            <a:pPr marL="914400" lvl="2" indent="0" algn="just">
              <a:buNone/>
            </a:pPr>
            <a:r>
              <a:rPr lang="ru-RU" dirty="0" smtClean="0"/>
              <a:t>1</a:t>
            </a:r>
            <a:r>
              <a:rPr lang="ru-RU" dirty="0"/>
              <a:t>) акциза, царина и друге увозне дажбине, као и остали јавни приходи, осим ПДВ; </a:t>
            </a:r>
            <a:endParaRPr lang="ru-RU" dirty="0" smtClean="0"/>
          </a:p>
          <a:p>
            <a:pPr marL="914400" lvl="2" indent="0" algn="just">
              <a:buNone/>
            </a:pPr>
            <a:r>
              <a:rPr lang="ru-RU" dirty="0" smtClean="0"/>
              <a:t>2</a:t>
            </a:r>
            <a:r>
              <a:rPr lang="ru-RU" dirty="0"/>
              <a:t>) сви споредни трошкови који су настали до првог одредишта у Републици.</a:t>
            </a:r>
          </a:p>
          <a:p>
            <a:pPr algn="just">
              <a:buFont typeface="Wingdings" panose="05000000000000000000" pitchFamily="2" charset="2"/>
              <a:buChar char="Ø"/>
            </a:pPr>
            <a:endParaRPr lang="sr-Cyrl-RS" dirty="0"/>
          </a:p>
        </p:txBody>
      </p:sp>
    </p:spTree>
    <p:extLst>
      <p:ext uri="{BB962C8B-B14F-4D97-AF65-F5344CB8AC3E}">
        <p14:creationId xmlns:p14="http://schemas.microsoft.com/office/powerpoint/2010/main" val="756694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6" y="189471"/>
            <a:ext cx="10353761" cy="263611"/>
          </a:xfrm>
        </p:spPr>
        <p:txBody>
          <a:bodyPr>
            <a:normAutofit fontScale="90000"/>
          </a:bodyPr>
          <a:lstStyle/>
          <a:p>
            <a:r>
              <a:rPr lang="sr-Cyrl-RS" sz="2800" dirty="0"/>
              <a:t>Порез на додату вредност -ПДВ</a:t>
            </a:r>
          </a:p>
        </p:txBody>
      </p:sp>
      <p:sp>
        <p:nvSpPr>
          <p:cNvPr id="3" name="Content Placeholder 2"/>
          <p:cNvSpPr>
            <a:spLocks noGrp="1"/>
          </p:cNvSpPr>
          <p:nvPr>
            <p:ph idx="1"/>
          </p:nvPr>
        </p:nvSpPr>
        <p:spPr>
          <a:xfrm>
            <a:off x="913795" y="453082"/>
            <a:ext cx="10353762" cy="5338118"/>
          </a:xfrm>
        </p:spPr>
        <p:txBody>
          <a:bodyPr/>
          <a:lstStyle/>
          <a:p>
            <a:pPr marL="0" indent="0" algn="ctr">
              <a:buNone/>
            </a:pPr>
            <a:r>
              <a:rPr lang="sr-Cyrl-RS" dirty="0" smtClean="0">
                <a:solidFill>
                  <a:srgbClr val="00B050"/>
                </a:solidFill>
              </a:rPr>
              <a:t>7. Пореске стопе</a:t>
            </a:r>
            <a:endParaRPr lang="sr-Cyrl-RS" dirty="0">
              <a:solidFill>
                <a:srgbClr val="00B050"/>
              </a:solidFill>
            </a:endParaRPr>
          </a:p>
        </p:txBody>
      </p:sp>
      <p:graphicFrame>
        <p:nvGraphicFramePr>
          <p:cNvPr id="4" name="Diagram 3"/>
          <p:cNvGraphicFramePr/>
          <p:nvPr>
            <p:extLst>
              <p:ext uri="{D42A27DB-BD31-4B8C-83A1-F6EECF244321}">
                <p14:modId xmlns:p14="http://schemas.microsoft.com/office/powerpoint/2010/main" val="3371311607"/>
              </p:ext>
            </p:extLst>
          </p:nvPr>
        </p:nvGraphicFramePr>
        <p:xfrm>
          <a:off x="1718963" y="1123320"/>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8418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7892" y="181233"/>
            <a:ext cx="10353761" cy="222422"/>
          </a:xfrm>
        </p:spPr>
        <p:txBody>
          <a:bodyPr>
            <a:normAutofit fontScale="90000"/>
          </a:bodyPr>
          <a:lstStyle/>
          <a:p>
            <a:r>
              <a:rPr lang="sr-Cyrl-RS" sz="2800" dirty="0"/>
              <a:t>Порез на додату вредност -ПДВ</a:t>
            </a:r>
          </a:p>
        </p:txBody>
      </p:sp>
      <p:sp>
        <p:nvSpPr>
          <p:cNvPr id="3" name="Content Placeholder 2"/>
          <p:cNvSpPr>
            <a:spLocks noGrp="1"/>
          </p:cNvSpPr>
          <p:nvPr>
            <p:ph idx="1"/>
          </p:nvPr>
        </p:nvSpPr>
        <p:spPr>
          <a:xfrm>
            <a:off x="913795" y="469557"/>
            <a:ext cx="10353762" cy="5321643"/>
          </a:xfrm>
        </p:spPr>
        <p:txBody>
          <a:bodyPr>
            <a:normAutofit fontScale="92500" lnSpcReduction="10000"/>
          </a:bodyPr>
          <a:lstStyle/>
          <a:p>
            <a:pPr marL="0" indent="0" algn="ctr">
              <a:buNone/>
            </a:pPr>
            <a:r>
              <a:rPr lang="sr-Cyrl-RS" dirty="0" smtClean="0">
                <a:solidFill>
                  <a:srgbClr val="00B050"/>
                </a:solidFill>
              </a:rPr>
              <a:t>8. Пореска ослобођења (са правом на одбитак претходног пореза) </a:t>
            </a:r>
          </a:p>
          <a:p>
            <a:pPr algn="just">
              <a:buFont typeface="Wingdings" panose="05000000000000000000" pitchFamily="2" charset="2"/>
              <a:buChar char="Ø"/>
            </a:pPr>
            <a:r>
              <a:rPr lang="sr-Cyrl-RS" dirty="0" smtClean="0"/>
              <a:t>ПДВ се не плаћа </a:t>
            </a:r>
            <a:r>
              <a:rPr lang="sr-Cyrl-RS" dirty="0" smtClean="0">
                <a:solidFill>
                  <a:srgbClr val="FF0000"/>
                </a:solidFill>
              </a:rPr>
              <a:t>уз право на одбитак претходног пореза </a:t>
            </a:r>
            <a:r>
              <a:rPr lang="sr-Cyrl-RS" dirty="0" smtClean="0"/>
              <a:t>на испоруке добара и услуга које се односе на:</a:t>
            </a:r>
          </a:p>
          <a:p>
            <a:pPr marL="457200" indent="-457200" algn="just">
              <a:buAutoNum type="arabicParenR"/>
            </a:pPr>
            <a:r>
              <a:rPr lang="sr-Cyrl-RS" dirty="0" smtClean="0"/>
              <a:t>Извоз и пратеће услуге</a:t>
            </a:r>
          </a:p>
          <a:p>
            <a:pPr marL="457200" indent="-457200" algn="just">
              <a:buAutoNum type="arabicParenR"/>
            </a:pPr>
            <a:r>
              <a:rPr lang="sr-Cyrl-RS" dirty="0" smtClean="0"/>
              <a:t>Слободне зоне</a:t>
            </a:r>
          </a:p>
          <a:p>
            <a:pPr marL="457200" indent="-457200" algn="just">
              <a:buAutoNum type="arabicParenR"/>
            </a:pPr>
            <a:r>
              <a:rPr lang="sr-Cyrl-RS" dirty="0" smtClean="0"/>
              <a:t>Услуге на добрима која се увозе ради каснијег извоза</a:t>
            </a:r>
          </a:p>
          <a:p>
            <a:pPr marL="457200" indent="-457200" algn="just">
              <a:buAutoNum type="arabicParenR"/>
            </a:pPr>
            <a:r>
              <a:rPr lang="sr-Cyrl-RS" dirty="0" smtClean="0"/>
              <a:t>Међународни превоз у ваздушном и речном саобраћају</a:t>
            </a:r>
          </a:p>
          <a:p>
            <a:pPr marL="457200" indent="-457200" algn="just">
              <a:buAutoNum type="arabicParenR"/>
            </a:pPr>
            <a:r>
              <a:rPr lang="sr-Cyrl-RS" dirty="0" smtClean="0"/>
              <a:t>Монетарно злато</a:t>
            </a:r>
          </a:p>
          <a:p>
            <a:pPr marL="457200" indent="-457200" algn="just">
              <a:buAutoNum type="arabicParenR"/>
            </a:pPr>
            <a:r>
              <a:rPr lang="sr-Cyrl-RS" dirty="0" smtClean="0"/>
              <a:t>Избегавање дуплог опорезивања</a:t>
            </a:r>
          </a:p>
          <a:p>
            <a:pPr marL="457200" indent="-457200" algn="just">
              <a:buAutoNum type="arabicParenR"/>
            </a:pPr>
            <a:r>
              <a:rPr lang="sr-Cyrl-RS" dirty="0" smtClean="0"/>
              <a:t>Дипломатско-конзуларне </a:t>
            </a:r>
            <a:r>
              <a:rPr lang="sr-Cyrl-RS" dirty="0" smtClean="0"/>
              <a:t>привилегије</a:t>
            </a:r>
          </a:p>
          <a:p>
            <a:pPr marL="457200" indent="-457200" algn="just">
              <a:buAutoNum type="arabicParenR"/>
            </a:pPr>
            <a:r>
              <a:rPr lang="sr-Cyrl-RS" dirty="0" smtClean="0"/>
              <a:t>Ситуације предвиђене међународним уговорима</a:t>
            </a:r>
          </a:p>
          <a:p>
            <a:pPr marL="457200" indent="-457200" algn="just">
              <a:buAutoNum type="arabicParenR"/>
            </a:pPr>
            <a:r>
              <a:rPr lang="sr-Cyrl-RS" dirty="0"/>
              <a:t>П</a:t>
            </a:r>
            <a:r>
              <a:rPr lang="sr-Cyrl-RS" dirty="0" smtClean="0"/>
              <a:t>осредовање</a:t>
            </a:r>
            <a:endParaRPr lang="sr-Cyrl-RS" dirty="0" smtClean="0"/>
          </a:p>
          <a:p>
            <a:pPr marL="457200" indent="-457200" algn="just">
              <a:buAutoNum type="arabicParenR"/>
            </a:pPr>
            <a:endParaRPr lang="sr-Cyrl-RS" dirty="0"/>
          </a:p>
        </p:txBody>
      </p:sp>
    </p:spTree>
    <p:extLst>
      <p:ext uri="{BB962C8B-B14F-4D97-AF65-F5344CB8AC3E}">
        <p14:creationId xmlns:p14="http://schemas.microsoft.com/office/powerpoint/2010/main" val="34714848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8346F"/>
      </a:dk2>
      <a:lt2>
        <a:srgbClr val="D9A8D2"/>
      </a:lt2>
      <a:accent1>
        <a:srgbClr val="CE57AB"/>
      </a:accent1>
      <a:accent2>
        <a:srgbClr val="8E8EFD"/>
      </a:accent2>
      <a:accent3>
        <a:srgbClr val="7CBCE0"/>
      </a:accent3>
      <a:accent4>
        <a:srgbClr val="70BF9F"/>
      </a:accent4>
      <a:accent5>
        <a:srgbClr val="A5B960"/>
      </a:accent5>
      <a:accent6>
        <a:srgbClr val="D47A57"/>
      </a:accent6>
      <a:hlink>
        <a:srgbClr val="D164DE"/>
      </a:hlink>
      <a:folHlink>
        <a:srgbClr val="BE87C4"/>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D4FE1632-F131-47D3-A814-99E9CD025E20}"/>
    </a:ext>
  </a:extLst>
</a:theme>
</file>

<file path=docProps/app.xml><?xml version="1.0" encoding="utf-8"?>
<Properties xmlns="http://schemas.openxmlformats.org/officeDocument/2006/extended-properties" xmlns:vt="http://schemas.openxmlformats.org/officeDocument/2006/docPropsVTypes">
  <Template>TM04033921[[fn=Damask]]</Template>
  <TotalTime>307</TotalTime>
  <Words>1269</Words>
  <Application>Microsoft Office PowerPoint</Application>
  <PresentationFormat>Widescreen</PresentationFormat>
  <Paragraphs>109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Bookman Old Style</vt:lpstr>
      <vt:lpstr>Rockwell</vt:lpstr>
      <vt:lpstr>Wingdings</vt:lpstr>
      <vt:lpstr>Damask</vt:lpstr>
      <vt:lpstr>Пореско право</vt:lpstr>
      <vt:lpstr>Порез на додату вредност - ПДВ</vt:lpstr>
      <vt:lpstr>Порез на додату вредност - ПДВ</vt:lpstr>
      <vt:lpstr>Порез на додату вредност - ПДВ</vt:lpstr>
      <vt:lpstr>Порез на додату вредност -ПДВ</vt:lpstr>
      <vt:lpstr>Порез на додату вредност -ПДВ</vt:lpstr>
      <vt:lpstr>Порез на додату вредност -ПДВ</vt:lpstr>
      <vt:lpstr>Порез на додату вредност -ПДВ</vt:lpstr>
      <vt:lpstr>Порез на додату вредност -ПДВ</vt:lpstr>
      <vt:lpstr>Порез на додату вредност -ПДВ</vt:lpstr>
      <vt:lpstr>Порез на додату вредност -ПДВ</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Пореско право</dc:title>
  <dc:creator>Mili Lapcevic</dc:creator>
  <cp:lastModifiedBy>Mili Lapcevic</cp:lastModifiedBy>
  <cp:revision>13</cp:revision>
  <dcterms:created xsi:type="dcterms:W3CDTF">2020-05-06T14:14:09Z</dcterms:created>
  <dcterms:modified xsi:type="dcterms:W3CDTF">2020-05-07T06:13:32Z</dcterms:modified>
</cp:coreProperties>
</file>