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421" r:id="rId4"/>
    <p:sldId id="422" r:id="rId5"/>
    <p:sldId id="423" r:id="rId6"/>
    <p:sldId id="424" r:id="rId7"/>
    <p:sldId id="371" r:id="rId8"/>
    <p:sldId id="425" r:id="rId9"/>
    <p:sldId id="372" r:id="rId10"/>
    <p:sldId id="292" r:id="rId11"/>
    <p:sldId id="293" r:id="rId12"/>
    <p:sldId id="294" r:id="rId13"/>
    <p:sldId id="258" r:id="rId14"/>
    <p:sldId id="373" r:id="rId15"/>
    <p:sldId id="374" r:id="rId16"/>
    <p:sldId id="375" r:id="rId17"/>
    <p:sldId id="376" r:id="rId18"/>
    <p:sldId id="261" r:id="rId19"/>
    <p:sldId id="427" r:id="rId20"/>
    <p:sldId id="428" r:id="rId21"/>
    <p:sldId id="432" r:id="rId22"/>
    <p:sldId id="431" r:id="rId23"/>
    <p:sldId id="435" r:id="rId24"/>
    <p:sldId id="436" r:id="rId25"/>
    <p:sldId id="437" r:id="rId26"/>
    <p:sldId id="438" r:id="rId27"/>
    <p:sldId id="439" r:id="rId28"/>
    <p:sldId id="429" r:id="rId29"/>
    <p:sldId id="434" r:id="rId30"/>
    <p:sldId id="442" r:id="rId31"/>
    <p:sldId id="440" r:id="rId32"/>
    <p:sldId id="441" r:id="rId33"/>
    <p:sldId id="443" r:id="rId34"/>
    <p:sldId id="444" r:id="rId35"/>
    <p:sldId id="445" r:id="rId36"/>
    <p:sldId id="446" r:id="rId37"/>
    <p:sldId id="447"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448" r:id="rId52"/>
    <p:sldId id="449" r:id="rId53"/>
    <p:sldId id="450" r:id="rId54"/>
    <p:sldId id="479" r:id="rId55"/>
    <p:sldId id="308" r:id="rId56"/>
    <p:sldId id="309"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60"/>
  </p:normalViewPr>
  <p:slideViewPr>
    <p:cSldViewPr snapToGrid="0">
      <p:cViewPr varScale="1">
        <p:scale>
          <a:sx n="67" d="100"/>
          <a:sy n="67" d="100"/>
        </p:scale>
        <p:origin x="6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1793848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196850-23D2-4055-89C2-16C387D3E6DC}"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1945401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29320270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4965878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35438380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8114046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2913080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31087730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40443676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Naslov, tekst i sadržaj">
    <p:spTree>
      <p:nvGrpSpPr>
        <p:cNvPr id="1" name=""/>
        <p:cNvGrpSpPr/>
        <p:nvPr/>
      </p:nvGrpSpPr>
      <p:grpSpPr>
        <a:xfrm>
          <a:off x="0" y="0"/>
          <a:ext cx="0" cy="0"/>
          <a:chOff x="0" y="0"/>
          <a:chExt cx="0" cy="0"/>
        </a:xfrm>
      </p:grpSpPr>
      <p:sp>
        <p:nvSpPr>
          <p:cNvPr id="2" name="Naslov 1"/>
          <p:cNvSpPr>
            <a:spLocks noGrp="1"/>
          </p:cNvSpPr>
          <p:nvPr>
            <p:ph type="title"/>
          </p:nvPr>
        </p:nvSpPr>
        <p:spPr>
          <a:xfrm>
            <a:off x="1219200" y="277813"/>
            <a:ext cx="10363200" cy="1143000"/>
          </a:xfrm>
        </p:spPr>
        <p:txBody>
          <a:bodyPr/>
          <a:lstStyle/>
          <a:p>
            <a:r>
              <a:rPr lang="sr-Latn-CS"/>
              <a:t>Kliknite i uredite naslov mastera</a:t>
            </a:r>
            <a:endParaRPr lang="en-US"/>
          </a:p>
        </p:txBody>
      </p:sp>
      <p:sp>
        <p:nvSpPr>
          <p:cNvPr id="3" name="Čuvar mesta za tekst 2"/>
          <p:cNvSpPr>
            <a:spLocks noGrp="1"/>
          </p:cNvSpPr>
          <p:nvPr>
            <p:ph type="body" sz="half" idx="1"/>
          </p:nvPr>
        </p:nvSpPr>
        <p:spPr>
          <a:xfrm>
            <a:off x="1219200" y="1600201"/>
            <a:ext cx="5080000" cy="4530725"/>
          </a:xfrm>
        </p:spPr>
        <p:txBody>
          <a:bodyPr/>
          <a:lstStyle/>
          <a:p>
            <a:pPr lvl="0"/>
            <a:r>
              <a:rPr lang="sr-Latn-CS"/>
              <a:t>Kliknite i uredite stilove teksta mastera</a:t>
            </a:r>
          </a:p>
          <a:p>
            <a:pPr lvl="1"/>
            <a:r>
              <a:rPr lang="sr-Latn-CS"/>
              <a:t>Drugi nivo</a:t>
            </a:r>
          </a:p>
          <a:p>
            <a:pPr lvl="2"/>
            <a:r>
              <a:rPr lang="sr-Latn-CS"/>
              <a:t>Treći nivo</a:t>
            </a:r>
          </a:p>
          <a:p>
            <a:pPr lvl="3"/>
            <a:r>
              <a:rPr lang="sr-Latn-CS"/>
              <a:t>Četvrti nivo</a:t>
            </a:r>
          </a:p>
          <a:p>
            <a:pPr lvl="4"/>
            <a:r>
              <a:rPr lang="sr-Latn-CS"/>
              <a:t>Peti nivo</a:t>
            </a:r>
            <a:endParaRPr lang="en-US"/>
          </a:p>
        </p:txBody>
      </p:sp>
      <p:sp>
        <p:nvSpPr>
          <p:cNvPr id="4" name="Čuvar mesta za sadržaj 3"/>
          <p:cNvSpPr>
            <a:spLocks noGrp="1"/>
          </p:cNvSpPr>
          <p:nvPr>
            <p:ph sz="half" idx="2"/>
          </p:nvPr>
        </p:nvSpPr>
        <p:spPr>
          <a:xfrm>
            <a:off x="6502400" y="1600201"/>
            <a:ext cx="5080000" cy="4530725"/>
          </a:xfrm>
        </p:spPr>
        <p:txBody>
          <a:bodyPr/>
          <a:lstStyle/>
          <a:p>
            <a:pPr lvl="0"/>
            <a:r>
              <a:rPr lang="sr-Latn-CS"/>
              <a:t>Kliknite i uredite stilove teksta mastera</a:t>
            </a:r>
          </a:p>
          <a:p>
            <a:pPr lvl="1"/>
            <a:r>
              <a:rPr lang="sr-Latn-CS"/>
              <a:t>Drugi nivo</a:t>
            </a:r>
          </a:p>
          <a:p>
            <a:pPr lvl="2"/>
            <a:r>
              <a:rPr lang="sr-Latn-CS"/>
              <a:t>Treći nivo</a:t>
            </a:r>
          </a:p>
          <a:p>
            <a:pPr lvl="3"/>
            <a:r>
              <a:rPr lang="sr-Latn-CS"/>
              <a:t>Četvrti nivo</a:t>
            </a:r>
          </a:p>
          <a:p>
            <a:pPr lvl="4"/>
            <a:r>
              <a:rPr lang="sr-Latn-CS"/>
              <a:t>Peti nivo</a:t>
            </a:r>
            <a:endParaRPr lang="en-US"/>
          </a:p>
        </p:txBody>
      </p:sp>
      <p:sp>
        <p:nvSpPr>
          <p:cNvPr id="5" name="Date Placeholder 4">
            <a:extLst>
              <a:ext uri="{FF2B5EF4-FFF2-40B4-BE49-F238E27FC236}">
                <a16:creationId xmlns:a16="http://schemas.microsoft.com/office/drawing/2014/main" id="{8B02095D-A734-435A-B3ED-D77103DFD08D}"/>
              </a:ext>
            </a:extLst>
          </p:cNvPr>
          <p:cNvSpPr>
            <a:spLocks noGrp="1" noChangeArrowheads="1"/>
          </p:cNvSpPr>
          <p:nvPr>
            <p:ph type="dt" sz="half" idx="10"/>
          </p:nvPr>
        </p:nvSpPr>
        <p:spPr/>
        <p:txBody>
          <a:bodyPr/>
          <a:lstStyle>
            <a:lvl1pPr>
              <a:defRPr/>
            </a:lvl1pPr>
          </a:lstStyle>
          <a:p>
            <a:pPr>
              <a:defRPr/>
            </a:pPr>
            <a:endParaRPr lang="sr-Latn-CS"/>
          </a:p>
        </p:txBody>
      </p:sp>
      <p:sp>
        <p:nvSpPr>
          <p:cNvPr id="6" name="Footer Placeholder 5">
            <a:extLst>
              <a:ext uri="{FF2B5EF4-FFF2-40B4-BE49-F238E27FC236}">
                <a16:creationId xmlns:a16="http://schemas.microsoft.com/office/drawing/2014/main" id="{6A0E1E0D-4F5A-4D84-9060-AF40CF2705D5}"/>
              </a:ext>
            </a:extLst>
          </p:cNvPr>
          <p:cNvSpPr>
            <a:spLocks noGrp="1" noChangeArrowheads="1"/>
          </p:cNvSpPr>
          <p:nvPr>
            <p:ph type="ftr" sz="quarter" idx="11"/>
          </p:nvPr>
        </p:nvSpPr>
        <p:spPr/>
        <p:txBody>
          <a:bodyPr/>
          <a:lstStyle>
            <a:lvl1pPr>
              <a:defRPr/>
            </a:lvl1pPr>
          </a:lstStyle>
          <a:p>
            <a:pPr>
              <a:defRPr/>
            </a:pPr>
            <a:endParaRPr lang="sr-Latn-CS"/>
          </a:p>
        </p:txBody>
      </p:sp>
      <p:sp>
        <p:nvSpPr>
          <p:cNvPr id="7" name="Slide Number Placeholder 6">
            <a:extLst>
              <a:ext uri="{FF2B5EF4-FFF2-40B4-BE49-F238E27FC236}">
                <a16:creationId xmlns:a16="http://schemas.microsoft.com/office/drawing/2014/main" id="{DDDDEE8F-884C-44E0-A365-932247A8343B}"/>
              </a:ext>
            </a:extLst>
          </p:cNvPr>
          <p:cNvSpPr>
            <a:spLocks noGrp="1" noChangeArrowheads="1"/>
          </p:cNvSpPr>
          <p:nvPr>
            <p:ph type="sldNum" sz="quarter" idx="12"/>
          </p:nvPr>
        </p:nvSpPr>
        <p:spPr/>
        <p:txBody>
          <a:bodyPr/>
          <a:lstStyle>
            <a:lvl1pPr>
              <a:defRPr/>
            </a:lvl1pPr>
          </a:lstStyle>
          <a:p>
            <a:fld id="{999BD8CD-EB49-4B25-9817-987A2D7C1AF6}" type="slidenum">
              <a:rPr lang="sr-Latn-CS" altLang="en-US"/>
              <a:pPr/>
              <a:t>‹#›</a:t>
            </a:fld>
            <a:endParaRPr lang="sr-Latn-CS" altLang="en-US"/>
          </a:p>
        </p:txBody>
      </p:sp>
    </p:spTree>
    <p:extLst>
      <p:ext uri="{BB962C8B-B14F-4D97-AF65-F5344CB8AC3E}">
        <p14:creationId xmlns:p14="http://schemas.microsoft.com/office/powerpoint/2010/main" val="640593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2986208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215391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196850-23D2-4055-89C2-16C387D3E6DC}"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3348530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196850-23D2-4055-89C2-16C387D3E6DC}" type="datetimeFigureOut">
              <a:rPr lang="en-GB" smtClean="0"/>
              <a:t>20/03/2020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3950031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23159408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4622244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196850-23D2-4055-89C2-16C387D3E6DC}" type="datetimeFigureOut">
              <a:rPr lang="en-GB" smtClean="0"/>
              <a:t>20/03/2020</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13769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196850-23D2-4055-89C2-16C387D3E6DC}" type="datetimeFigureOut">
              <a:rPr lang="en-GB" smtClean="0"/>
              <a:t>20/03/2020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DABD97-1FF9-4E69-8C4D-43358F175592}" type="slidenum">
              <a:rPr lang="en-GB" smtClean="0"/>
              <a:t>‹#›</a:t>
            </a:fld>
            <a:endParaRPr lang="en-GB"/>
          </a:p>
        </p:txBody>
      </p:sp>
    </p:spTree>
    <p:extLst>
      <p:ext uri="{BB962C8B-B14F-4D97-AF65-F5344CB8AC3E}">
        <p14:creationId xmlns:p14="http://schemas.microsoft.com/office/powerpoint/2010/main" val="476028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196850-23D2-4055-89C2-16C387D3E6DC}" type="datetimeFigureOut">
              <a:rPr lang="en-GB" smtClean="0"/>
              <a:t>20/03/2020</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ADABD97-1FF9-4E69-8C4D-43358F175592}" type="slidenum">
              <a:rPr lang="en-GB" smtClean="0"/>
              <a:t>‹#›</a:t>
            </a:fld>
            <a:endParaRPr lang="en-GB"/>
          </a:p>
        </p:txBody>
      </p:sp>
    </p:spTree>
    <p:extLst>
      <p:ext uri="{BB962C8B-B14F-4D97-AF65-F5344CB8AC3E}">
        <p14:creationId xmlns:p14="http://schemas.microsoft.com/office/powerpoint/2010/main" val="3464207229"/>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95C4C4-C6CE-4B8C-9D86-CAFA37370D1D}"/>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8681DFBA-4146-4F48-A929-9421DCF908EB}"/>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2496699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AE0B976-36CF-49B0-855D-F2889799948C}"/>
              </a:ext>
            </a:extLst>
          </p:cNvPr>
          <p:cNvSpPr>
            <a:spLocks noGrp="1" noChangeArrowheads="1"/>
          </p:cNvSpPr>
          <p:nvPr>
            <p:ph type="title"/>
          </p:nvPr>
        </p:nvSpPr>
        <p:spPr/>
        <p:txBody>
          <a:bodyPr>
            <a:normAutofit/>
          </a:bodyPr>
          <a:lstStyle/>
          <a:p>
            <a:pPr algn="ctr">
              <a:defRPr/>
            </a:pPr>
            <a:r>
              <a:rPr lang="sr-Latn-CS" sz="3600" b="1"/>
              <a:t>ZAKONI OD ZNAČAJA ZA RADNI ODNOS</a:t>
            </a:r>
            <a:endParaRPr lang="en-US" sz="3600" b="1"/>
          </a:p>
        </p:txBody>
      </p:sp>
      <p:sp>
        <p:nvSpPr>
          <p:cNvPr id="48131" name="Rectangle 3">
            <a:extLst>
              <a:ext uri="{FF2B5EF4-FFF2-40B4-BE49-F238E27FC236}">
                <a16:creationId xmlns:a16="http://schemas.microsoft.com/office/drawing/2014/main" id="{18103231-CCB4-49D8-98B1-AF3962308A8A}"/>
              </a:ext>
            </a:extLst>
          </p:cNvPr>
          <p:cNvSpPr>
            <a:spLocks noGrp="1" noChangeArrowheads="1"/>
          </p:cNvSpPr>
          <p:nvPr>
            <p:ph type="body" sz="half" idx="1"/>
          </p:nvPr>
        </p:nvSpPr>
        <p:spPr>
          <a:xfrm>
            <a:off x="2438400" y="1600201"/>
            <a:ext cx="7761288" cy="4530725"/>
          </a:xfrm>
        </p:spPr>
        <p:txBody>
          <a:bodyPr>
            <a:normAutofit/>
          </a:bodyPr>
          <a:lstStyle/>
          <a:p>
            <a:pPr marL="495300" indent="-495300" algn="just">
              <a:buClr>
                <a:schemeClr val="accent3"/>
              </a:buClr>
              <a:buFont typeface="Wingdings" panose="05000000000000000000" pitchFamily="2" charset="2"/>
              <a:buAutoNum type="arabicPeriod"/>
              <a:defRPr/>
            </a:pPr>
            <a:endParaRPr lang="sr-Latn-CS" sz="2400" b="1" dirty="0">
              <a:effectLst>
                <a:outerShdw blurRad="38100" dist="38100" dir="2700000" algn="tl">
                  <a:srgbClr val="FFFFFF"/>
                </a:outerShdw>
              </a:effectLst>
            </a:endParaRPr>
          </a:p>
          <a:p>
            <a:pPr marL="495300" indent="-495300" algn="just">
              <a:buClr>
                <a:schemeClr val="accent3"/>
              </a:buClr>
              <a:buFont typeface="Wingdings" panose="05000000000000000000" pitchFamily="2" charset="2"/>
              <a:buAutoNum type="arabicPeriod"/>
              <a:defRPr/>
            </a:pPr>
            <a:r>
              <a:rPr lang="sr-Latn-CS" sz="2400" b="1" dirty="0">
                <a:effectLst>
                  <a:outerShdw blurRad="38100" dist="38100" dir="2700000" algn="tl">
                    <a:srgbClr val="FFFFFF"/>
                  </a:outerShdw>
                </a:effectLst>
              </a:rPr>
              <a:t>ZAKONI ČIJI JE PREDMET REGULISANJA ISKLJUČIVO RADNI ODNOS </a:t>
            </a:r>
          </a:p>
          <a:p>
            <a:pPr marL="495300" indent="-495300" algn="just">
              <a:buClr>
                <a:schemeClr val="accent3"/>
              </a:buClr>
              <a:buFont typeface="Wingdings" panose="05000000000000000000" pitchFamily="2" charset="2"/>
              <a:buAutoNum type="arabicPeriod"/>
              <a:defRPr/>
            </a:pPr>
            <a:endParaRPr lang="sr-Latn-CS" sz="2400" b="1" dirty="0">
              <a:effectLst>
                <a:outerShdw blurRad="38100" dist="38100" dir="2700000" algn="tl">
                  <a:srgbClr val="FFFFFF"/>
                </a:outerShdw>
              </a:effectLst>
            </a:endParaRPr>
          </a:p>
          <a:p>
            <a:pPr marL="495300" indent="-495300">
              <a:buClr>
                <a:schemeClr val="accent3"/>
              </a:buClr>
              <a:buFont typeface="Wingdings" panose="05000000000000000000" pitchFamily="2" charset="2"/>
              <a:buAutoNum type="arabicPeriod"/>
              <a:defRPr/>
            </a:pPr>
            <a:endParaRPr lang="sr-Latn-CS" sz="1800" b="1" dirty="0">
              <a:effectLst>
                <a:outerShdw blurRad="38100" dist="38100" dir="2700000" algn="tl">
                  <a:srgbClr val="FFFFFF"/>
                </a:outerShdw>
              </a:effectLst>
            </a:endParaRPr>
          </a:p>
          <a:p>
            <a:pPr marL="495300" indent="-495300">
              <a:buClr>
                <a:schemeClr val="accent3"/>
              </a:buClr>
              <a:buFont typeface="Wingdings" panose="05000000000000000000" pitchFamily="2" charset="2"/>
              <a:buAutoNum type="arabicPeriod"/>
              <a:defRPr/>
            </a:pPr>
            <a:endParaRPr lang="sr-Latn-CS" sz="1800" b="1" dirty="0">
              <a:effectLst>
                <a:outerShdw blurRad="38100" dist="38100" dir="2700000" algn="tl">
                  <a:srgbClr val="FFFFFF"/>
                </a:outerShdw>
              </a:effectLst>
            </a:endParaRPr>
          </a:p>
          <a:p>
            <a:pPr marL="495300" indent="-495300">
              <a:buClr>
                <a:schemeClr val="accent3"/>
              </a:buClr>
              <a:buFont typeface="Wingdings" panose="05000000000000000000" pitchFamily="2" charset="2"/>
              <a:buAutoNum type="arabicPeriod"/>
              <a:defRPr/>
            </a:pPr>
            <a:endParaRPr lang="sr-Latn-CS" sz="1800" b="1" dirty="0">
              <a:effectLst>
                <a:outerShdw blurRad="38100" dist="38100" dir="2700000" algn="tl">
                  <a:srgbClr val="FFFFFF"/>
                </a:outerShdw>
              </a:effectLst>
            </a:endParaRPr>
          </a:p>
          <a:p>
            <a:pPr marL="495300" indent="-495300" algn="just">
              <a:buClr>
                <a:schemeClr val="accent3"/>
              </a:buClr>
              <a:buFont typeface="Wingdings" panose="05000000000000000000" pitchFamily="2" charset="2"/>
              <a:buAutoNum type="arabicPeriod"/>
              <a:defRPr/>
            </a:pPr>
            <a:r>
              <a:rPr lang="sr-Latn-CS" sz="2400" b="1" dirty="0">
                <a:effectLst>
                  <a:outerShdw blurRad="38100" dist="38100" dir="2700000" algn="tl">
                    <a:srgbClr val="FFFFFF"/>
                  </a:outerShdw>
                </a:effectLst>
              </a:rPr>
              <a:t>ZAKONI ČIJI JE PREDMET REGULISANJA NEKI DRUGI ODNOS, ALI REGULIŠU I RADNE ODNOSE KAO DOPUNSKI PREDMET SVOG REGULISANJA</a:t>
            </a:r>
          </a:p>
          <a:p>
            <a:pPr marL="495300" indent="-495300">
              <a:buClr>
                <a:schemeClr val="accent3"/>
              </a:buClr>
              <a:buFont typeface="Wingdings" panose="05000000000000000000" pitchFamily="2" charset="2"/>
              <a:buAutoNum type="arabicPeriod"/>
              <a:defRPr/>
            </a:pPr>
            <a:endParaRPr lang="sr-Latn-CS" sz="2400" b="1" dirty="0">
              <a:effectLst>
                <a:outerShdw blurRad="38100" dist="38100" dir="2700000" algn="tl">
                  <a:srgbClr val="FFFFFF"/>
                </a:outerShdw>
              </a:effectLst>
            </a:endParaRPr>
          </a:p>
          <a:p>
            <a:pPr marL="495300" indent="-495300">
              <a:buClr>
                <a:schemeClr val="accent3"/>
              </a:buClr>
              <a:buFont typeface="Wingdings" panose="05000000000000000000" pitchFamily="2" charset="2"/>
              <a:buAutoNum type="arabicPeriod"/>
              <a:defRPr/>
            </a:pPr>
            <a:endParaRPr lang="sr-Latn-CS" sz="1800" b="1" dirty="0"/>
          </a:p>
          <a:p>
            <a:pPr marL="495300" indent="-495300">
              <a:buClr>
                <a:schemeClr val="accent3"/>
              </a:buClr>
              <a:buNone/>
              <a:defRPr/>
            </a:pPr>
            <a:endParaRPr lang="sr-Latn-CS" sz="1800" b="1" dirty="0"/>
          </a:p>
          <a:p>
            <a:pPr marL="495300" indent="-495300">
              <a:buClr>
                <a:schemeClr val="accent3"/>
              </a:buClr>
              <a:buFont typeface="Wingdings" panose="05000000000000000000" pitchFamily="2" charset="2"/>
              <a:buAutoNum type="arabicPeriod"/>
              <a:defRPr/>
            </a:pPr>
            <a:endParaRPr lang="sr-Latn-CS" sz="1800" b="1" dirty="0"/>
          </a:p>
          <a:p>
            <a:pPr marL="495300" indent="-495300">
              <a:buClr>
                <a:schemeClr val="accent3"/>
              </a:buClr>
              <a:buNone/>
              <a:defRPr/>
            </a:pPr>
            <a:endParaRPr lang="en-US" sz="1800" b="1" dirty="0"/>
          </a:p>
        </p:txBody>
      </p:sp>
      <p:graphicFrame>
        <p:nvGraphicFramePr>
          <p:cNvPr id="48213" name="Group 85">
            <a:extLst>
              <a:ext uri="{FF2B5EF4-FFF2-40B4-BE49-F238E27FC236}">
                <a16:creationId xmlns:a16="http://schemas.microsoft.com/office/drawing/2014/main" id="{2D23D541-C97C-4F19-956E-983E8CDD94F9}"/>
              </a:ext>
            </a:extLst>
          </p:cNvPr>
          <p:cNvGraphicFramePr>
            <a:graphicFrameLocks noGrp="1"/>
          </p:cNvGraphicFramePr>
          <p:nvPr>
            <p:ph sz="half" idx="2"/>
          </p:nvPr>
        </p:nvGraphicFramePr>
        <p:xfrm>
          <a:off x="2279651" y="3284539"/>
          <a:ext cx="11682413" cy="777875"/>
        </p:xfrm>
        <a:graphic>
          <a:graphicData uri="http://schemas.openxmlformats.org/drawingml/2006/table">
            <a:tbl>
              <a:tblPr/>
              <a:tblGrid>
                <a:gridCol w="2617788">
                  <a:extLst>
                    <a:ext uri="{9D8B030D-6E8A-4147-A177-3AD203B41FA5}">
                      <a16:colId xmlns:a16="http://schemas.microsoft.com/office/drawing/2014/main" val="20000"/>
                    </a:ext>
                  </a:extLst>
                </a:gridCol>
                <a:gridCol w="2017712">
                  <a:extLst>
                    <a:ext uri="{9D8B030D-6E8A-4147-A177-3AD203B41FA5}">
                      <a16:colId xmlns:a16="http://schemas.microsoft.com/office/drawing/2014/main" val="20001"/>
                    </a:ext>
                  </a:extLst>
                </a:gridCol>
                <a:gridCol w="7046913">
                  <a:extLst>
                    <a:ext uri="{9D8B030D-6E8A-4147-A177-3AD203B41FA5}">
                      <a16:colId xmlns:a16="http://schemas.microsoft.com/office/drawing/2014/main" val="20002"/>
                    </a:ext>
                  </a:extLst>
                </a:gridCol>
              </a:tblGrid>
              <a:tr h="777875">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sr-Latn-CS" sz="2000" b="0" i="0" u="none" strike="noStrike" cap="none" normalizeH="0" baseline="0" dirty="0">
                          <a:ln>
                            <a:noFill/>
                          </a:ln>
                          <a:solidFill>
                            <a:schemeClr val="tx1"/>
                          </a:solidFill>
                          <a:effectLst/>
                          <a:latin typeface="Arial" charset="0"/>
                        </a:rPr>
                        <a:t>a)</a:t>
                      </a:r>
                      <a:r>
                        <a:rPr kumimoji="0" lang="sr-Latn-CS" sz="2200" b="0" i="0" u="none" strike="noStrike" cap="none" normalizeH="0" baseline="0" dirty="0">
                          <a:ln>
                            <a:noFill/>
                          </a:ln>
                          <a:solidFill>
                            <a:schemeClr val="tx1"/>
                          </a:solidFill>
                          <a:effectLst/>
                          <a:latin typeface="Arial" charset="0"/>
                        </a:rPr>
                        <a:t> </a:t>
                      </a:r>
                      <a:r>
                        <a:rPr kumimoji="0" lang="sr-Latn-CS" sz="1900" b="0" i="0" u="none" strike="noStrike" cap="none" normalizeH="0" baseline="0" dirty="0">
                          <a:ln>
                            <a:noFill/>
                          </a:ln>
                          <a:solidFill>
                            <a:schemeClr val="tx1"/>
                          </a:solidFill>
                          <a:effectLst/>
                          <a:latin typeface="Arial" charset="0"/>
                        </a:rPr>
                        <a:t>OPŠTI ZAKONI</a:t>
                      </a:r>
                      <a:endParaRPr kumimoji="0" lang="en-US" sz="19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sr-Latn-CS" sz="1900" b="0" i="0" u="none" strike="noStrike" cap="none" normalizeH="0" baseline="0" dirty="0">
                          <a:ln>
                            <a:noFill/>
                          </a:ln>
                          <a:solidFill>
                            <a:schemeClr val="tx1"/>
                          </a:solidFill>
                          <a:effectLst/>
                          <a:latin typeface="Arial" charset="0"/>
                        </a:rPr>
                        <a:t>b) POSEBNI ZAKONI</a:t>
                      </a:r>
                      <a:endParaRPr kumimoji="0" lang="en-US" sz="1900" b="0" i="0" u="none" strike="noStrike" cap="none" normalizeH="0" baseline="0" dirty="0">
                        <a:ln>
                          <a:noFill/>
                        </a:ln>
                        <a:solidFill>
                          <a:schemeClr val="tx1"/>
                        </a:solidFill>
                        <a:effectLst/>
                        <a:latin typeface="Arial" charset="0"/>
                      </a:endParaRPr>
                    </a:p>
                  </a:txBody>
                  <a:tcPr marT="45757" marB="45757" horzOverflow="overflow">
                    <a:lnL cap="flat">
                      <a:noFill/>
                    </a:lnL>
                    <a:lnR>
                      <a:noFill/>
                    </a:lnR>
                    <a:lnT cap="flat">
                      <a:noFill/>
                    </a:lnT>
                    <a:lnB cap="flat">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en-US" sz="4500" b="0" i="0" u="none" strike="noStrike" cap="none" normalizeH="0" baseline="0">
                          <a:ln>
                            <a:noFill/>
                          </a:ln>
                          <a:solidFill>
                            <a:schemeClr val="tx1"/>
                          </a:solidFill>
                          <a:effectLst/>
                          <a:latin typeface="Arial" charset="0"/>
                          <a:cs typeface="Arial" charset="0"/>
                        </a:rPr>
                        <a:t>→</a:t>
                      </a:r>
                    </a:p>
                  </a:txBody>
                  <a:tcPr marT="45757" marB="45757" horzOverflow="overflow">
                    <a:lnL>
                      <a:noFill/>
                    </a:lnL>
                    <a:lnR>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r>
                        <a:rPr kumimoji="0" lang="sr-Latn-CS" sz="3800" b="0" i="0" u="none" strike="noStrike" cap="none" normalizeH="0" baseline="0" dirty="0">
                          <a:ln>
                            <a:noFill/>
                          </a:ln>
                          <a:solidFill>
                            <a:schemeClr val="tx1"/>
                          </a:solidFill>
                          <a:effectLst/>
                          <a:latin typeface="Arial" charset="0"/>
                        </a:rPr>
                        <a:t>Matični zakoni</a:t>
                      </a:r>
                      <a:endParaRPr kumimoji="0" lang="en-US" sz="3800" b="0" i="0" u="none" strike="noStrike" cap="none" normalizeH="0" baseline="0" dirty="0">
                        <a:ln>
                          <a:noFill/>
                        </a:ln>
                        <a:solidFill>
                          <a:schemeClr val="tx1"/>
                        </a:solidFill>
                        <a:effectLst/>
                        <a:latin typeface="Arial" charset="0"/>
                      </a:endParaRPr>
                    </a:p>
                  </a:txBody>
                  <a:tcPr marT="45757" marB="45757" horzOverflow="overflow">
                    <a:lnL>
                      <a:noFill/>
                    </a:lnL>
                    <a:lnR cap="flat">
                      <a:noFill/>
                    </a:lnR>
                    <a:lnT cap="flat">
                      <a:noFill/>
                    </a:lnT>
                    <a:lnB cap="flat">
                      <a:noFill/>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729F6DB-A271-4828-93D7-BD157D38D2F8}"/>
              </a:ext>
            </a:extLst>
          </p:cNvPr>
          <p:cNvSpPr>
            <a:spLocks noGrp="1" noChangeArrowheads="1"/>
          </p:cNvSpPr>
          <p:nvPr>
            <p:ph type="title"/>
          </p:nvPr>
        </p:nvSpPr>
        <p:spPr>
          <a:xfrm>
            <a:off x="2136775" y="228600"/>
            <a:ext cx="8153400" cy="990600"/>
          </a:xfrm>
        </p:spPr>
        <p:txBody>
          <a:bodyPr/>
          <a:lstStyle/>
          <a:p>
            <a:pPr algn="ctr" eaLnBrk="1" hangingPunct="1"/>
            <a:r>
              <a:rPr lang="sr-Latn-CS" altLang="en-US" b="1"/>
              <a:t>PRIMENA ZAKONA</a:t>
            </a:r>
            <a:endParaRPr lang="en-US" altLang="en-US" b="1"/>
          </a:p>
        </p:txBody>
      </p:sp>
      <p:sp>
        <p:nvSpPr>
          <p:cNvPr id="50179" name="Rectangle 3">
            <a:extLst>
              <a:ext uri="{FF2B5EF4-FFF2-40B4-BE49-F238E27FC236}">
                <a16:creationId xmlns:a16="http://schemas.microsoft.com/office/drawing/2014/main" id="{39FB4558-7EC5-4ADE-96DC-3EAEBF1B2C5B}"/>
              </a:ext>
            </a:extLst>
          </p:cNvPr>
          <p:cNvSpPr>
            <a:spLocks noGrp="1" noChangeArrowheads="1"/>
          </p:cNvSpPr>
          <p:nvPr>
            <p:ph idx="1"/>
          </p:nvPr>
        </p:nvSpPr>
        <p:spPr>
          <a:xfrm>
            <a:off x="2136775" y="1600200"/>
            <a:ext cx="8153400" cy="4495800"/>
          </a:xfrm>
        </p:spPr>
        <p:txBody>
          <a:bodyPr>
            <a:normAutofit/>
          </a:bodyPr>
          <a:lstStyle/>
          <a:p>
            <a:pPr marL="495300" indent="-495300">
              <a:buClr>
                <a:schemeClr val="accent3"/>
              </a:buClr>
              <a:buFont typeface="Wingdings 2"/>
              <a:buChar char=""/>
              <a:defRPr/>
            </a:pPr>
            <a:r>
              <a:rPr lang="sr-Latn-CS" b="1" dirty="0"/>
              <a:t>LEX SPECIALIS DEROGAT LEGI GENERALI</a:t>
            </a:r>
          </a:p>
          <a:p>
            <a:pPr marL="495300" indent="-495300">
              <a:buClr>
                <a:schemeClr val="accent3"/>
              </a:buClr>
              <a:buNone/>
              <a:defRPr/>
            </a:pPr>
            <a:endParaRPr lang="sr-Latn-CS" b="1" dirty="0"/>
          </a:p>
          <a:p>
            <a:pPr marL="495300" indent="-495300">
              <a:buClr>
                <a:schemeClr val="accent3"/>
              </a:buClr>
              <a:buFont typeface="Wingdings 2"/>
              <a:buChar char=""/>
              <a:defRPr/>
            </a:pPr>
            <a:r>
              <a:rPr lang="sr-Latn-CS" b="1" dirty="0"/>
              <a:t>LEX POSTERIOR DEROGAT LEGI PRIORI</a:t>
            </a:r>
          </a:p>
          <a:p>
            <a:pPr marL="495300" indent="-495300">
              <a:buClr>
                <a:schemeClr val="accent3"/>
              </a:buClr>
              <a:buNone/>
              <a:defRPr/>
            </a:pPr>
            <a:endParaRPr lang="sr-Latn-CS" sz="2200" dirty="0">
              <a:effectLst>
                <a:outerShdw blurRad="38100" dist="38100" dir="2700000" algn="tl">
                  <a:srgbClr val="FFFFFF"/>
                </a:outerShdw>
              </a:effectLst>
            </a:endParaRPr>
          </a:p>
          <a:p>
            <a:pPr marL="495300" indent="-495300">
              <a:buClr>
                <a:schemeClr val="accent3"/>
              </a:buClr>
              <a:buFont typeface="Wingdings" panose="05000000000000000000" pitchFamily="2" charset="2"/>
              <a:buAutoNum type="arabicPeriod"/>
              <a:defRPr/>
            </a:pPr>
            <a:r>
              <a:rPr lang="sr-Latn-CS" sz="2200" dirty="0">
                <a:effectLst>
                  <a:outerShdw blurRad="38100" dist="38100" dir="2700000" algn="tl">
                    <a:srgbClr val="FFFFFF"/>
                  </a:outerShdw>
                </a:effectLst>
              </a:rPr>
              <a:t>PRIMENA NA POSLODAVCE U OBLASTI PRIVREDE</a:t>
            </a:r>
          </a:p>
          <a:p>
            <a:pPr marL="495300" indent="-495300">
              <a:buClr>
                <a:schemeClr val="accent3"/>
              </a:buClr>
              <a:buFont typeface="Wingdings" panose="05000000000000000000" pitchFamily="2" charset="2"/>
              <a:buAutoNum type="arabicPeriod"/>
              <a:defRPr/>
            </a:pPr>
            <a:r>
              <a:rPr lang="sr-Latn-CS" sz="2200" dirty="0">
                <a:effectLst>
                  <a:outerShdw blurRad="38100" dist="38100" dir="2700000" algn="tl">
                    <a:srgbClr val="FFFFFF"/>
                  </a:outerShdw>
                </a:effectLst>
              </a:rPr>
              <a:t>PRIMENA NA DRŽAVNE ORGANE</a:t>
            </a:r>
          </a:p>
          <a:p>
            <a:pPr marL="495300" indent="-495300">
              <a:buClr>
                <a:schemeClr val="accent3"/>
              </a:buClr>
              <a:buFont typeface="Wingdings" panose="05000000000000000000" pitchFamily="2" charset="2"/>
              <a:buAutoNum type="arabicPeriod"/>
              <a:defRPr/>
            </a:pPr>
            <a:r>
              <a:rPr lang="sr-Latn-CS" sz="2200" dirty="0">
                <a:effectLst>
                  <a:outerShdw blurRad="38100" dist="38100" dir="2700000" algn="tl">
                    <a:srgbClr val="FFFFFF"/>
                  </a:outerShdw>
                </a:effectLst>
              </a:rPr>
              <a:t>PRIMENA NA JAVNE SLUŽBE</a:t>
            </a:r>
            <a:endParaRPr lang="en-US" sz="2200" dirty="0">
              <a:effectLst>
                <a:outerShdw blurRad="38100" dist="38100" dir="2700000" algn="tl">
                  <a:srgbClr val="FFFFFF"/>
                </a:out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93A849C-9352-45F3-A9AC-85182BE73520}"/>
              </a:ext>
            </a:extLst>
          </p:cNvPr>
          <p:cNvSpPr>
            <a:spLocks noGrp="1" noChangeArrowheads="1"/>
          </p:cNvSpPr>
          <p:nvPr>
            <p:ph type="title"/>
          </p:nvPr>
        </p:nvSpPr>
        <p:spPr>
          <a:xfrm>
            <a:off x="2136775" y="228600"/>
            <a:ext cx="8153400" cy="990600"/>
          </a:xfrm>
        </p:spPr>
        <p:txBody>
          <a:bodyPr/>
          <a:lstStyle/>
          <a:p>
            <a:pPr algn="ctr" eaLnBrk="1" hangingPunct="1"/>
            <a:r>
              <a:rPr lang="sr-Latn-CS" altLang="en-US" sz="4000" b="1"/>
              <a:t>POSEBNI METODI PRIMENE ZAKONA</a:t>
            </a:r>
            <a:endParaRPr lang="en-US" altLang="en-US" sz="4000" b="1"/>
          </a:p>
        </p:txBody>
      </p:sp>
      <p:sp>
        <p:nvSpPr>
          <p:cNvPr id="51203" name="Rectangle 3">
            <a:extLst>
              <a:ext uri="{FF2B5EF4-FFF2-40B4-BE49-F238E27FC236}">
                <a16:creationId xmlns:a16="http://schemas.microsoft.com/office/drawing/2014/main" id="{935F89CD-80FD-4321-B4E1-3AF1C4224020}"/>
              </a:ext>
            </a:extLst>
          </p:cNvPr>
          <p:cNvSpPr>
            <a:spLocks noGrp="1" noChangeArrowheads="1"/>
          </p:cNvSpPr>
          <p:nvPr>
            <p:ph idx="1"/>
          </p:nvPr>
        </p:nvSpPr>
        <p:spPr>
          <a:xfrm>
            <a:off x="2136775" y="1600200"/>
            <a:ext cx="8153400" cy="4495800"/>
          </a:xfrm>
        </p:spPr>
        <p:txBody>
          <a:bodyPr>
            <a:normAutofit/>
          </a:bodyPr>
          <a:lstStyle/>
          <a:p>
            <a:pPr marL="495300" indent="-495300">
              <a:buClr>
                <a:schemeClr val="accent3"/>
              </a:buClr>
              <a:buNone/>
              <a:defRPr/>
            </a:pPr>
            <a:r>
              <a:rPr lang="sr-Latn-CS" dirty="0">
                <a:effectLst>
                  <a:outerShdw blurRad="38100" dist="38100" dir="2700000" algn="tl">
                    <a:srgbClr val="FFFFFF"/>
                  </a:outerShdw>
                </a:effectLst>
              </a:rPr>
              <a:t>1.  </a:t>
            </a:r>
            <a:r>
              <a:rPr lang="sr-Latn-CS" b="1" u="sng" dirty="0">
                <a:effectLst>
                  <a:outerShdw blurRad="38100" dist="38100" dir="2700000" algn="tl">
                    <a:srgbClr val="FFFFFF"/>
                  </a:outerShdw>
                </a:effectLst>
              </a:rPr>
              <a:t>SUBSIDIJARNA PRIMENA ZAKONA</a:t>
            </a:r>
          </a:p>
          <a:p>
            <a:pPr marL="495300" indent="-495300">
              <a:buClr>
                <a:schemeClr val="accent3"/>
              </a:buClr>
              <a:buNone/>
              <a:defRPr/>
            </a:pPr>
            <a:r>
              <a:rPr lang="sr-Latn-CS" sz="2000" dirty="0">
                <a:effectLst>
                  <a:outerShdw blurRad="38100" dist="38100" dir="2700000" algn="tl">
                    <a:srgbClr val="FFFFFF"/>
                  </a:outerShdw>
                </a:effectLst>
              </a:rPr>
              <a:t>	Odredbe subsidijarnog zakona počinju se primenjivati tek kada se odredbe drugog zakona pokažu kao nedovoljne</a:t>
            </a:r>
          </a:p>
          <a:p>
            <a:pPr marL="495300" indent="-495300">
              <a:buClr>
                <a:schemeClr val="accent3"/>
              </a:buClr>
              <a:buNone/>
              <a:defRPr/>
            </a:pPr>
            <a:r>
              <a:rPr lang="sr-Latn-CS" dirty="0">
                <a:effectLst>
                  <a:outerShdw blurRad="38100" dist="38100" dir="2700000" algn="tl">
                    <a:srgbClr val="FFFFFF"/>
                  </a:outerShdw>
                </a:effectLst>
              </a:rPr>
              <a:t>2.  </a:t>
            </a:r>
            <a:r>
              <a:rPr lang="sr-Latn-CS" b="1" u="sng" dirty="0">
                <a:effectLst>
                  <a:outerShdw blurRad="38100" dist="38100" dir="2700000" algn="tl">
                    <a:srgbClr val="FFFFFF"/>
                  </a:outerShdw>
                </a:effectLst>
              </a:rPr>
              <a:t>SHODNA PRIMENA ZAKONA</a:t>
            </a:r>
          </a:p>
          <a:p>
            <a:pPr marL="495300" indent="-495300" algn="just">
              <a:buClr>
                <a:schemeClr val="accent3"/>
              </a:buClr>
              <a:buNone/>
              <a:defRPr/>
            </a:pPr>
            <a:r>
              <a:rPr lang="sr-Latn-CS" sz="2000" dirty="0">
                <a:effectLst>
                  <a:outerShdw blurRad="38100" dist="38100" dir="2700000" algn="tl">
                    <a:srgbClr val="FFFFFF"/>
                  </a:outerShdw>
                </a:effectLst>
              </a:rPr>
              <a:t>	U slučaju kada jedan zakon ne reguliše materiju radnih odnosa u celini, već delimično i u pogledu onih instituta koje ne reguliše upućuje na odgovarajući zakon</a:t>
            </a:r>
          </a:p>
          <a:p>
            <a:pPr marL="495300" indent="-495300">
              <a:buClr>
                <a:schemeClr val="accent3"/>
              </a:buClr>
              <a:buNone/>
              <a:defRPr/>
            </a:pPr>
            <a:r>
              <a:rPr lang="sr-Latn-CS" dirty="0">
                <a:effectLst>
                  <a:outerShdw blurRad="38100" dist="38100" dir="2700000" algn="tl">
                    <a:srgbClr val="FFFFFF"/>
                  </a:outerShdw>
                </a:effectLst>
              </a:rPr>
              <a:t>3.  </a:t>
            </a:r>
            <a:r>
              <a:rPr lang="sr-Latn-CS" b="1" u="sng" dirty="0">
                <a:effectLst>
                  <a:outerShdw blurRad="38100" dist="38100" dir="2700000" algn="tl">
                    <a:srgbClr val="FFFFFF"/>
                  </a:outerShdw>
                </a:effectLst>
              </a:rPr>
              <a:t>PRIMENA ZAKONA PO ANALOGIJI</a:t>
            </a:r>
          </a:p>
          <a:p>
            <a:pPr marL="495300" indent="-495300" algn="just">
              <a:buClr>
                <a:schemeClr val="accent3"/>
              </a:buClr>
              <a:buNone/>
              <a:defRPr/>
            </a:pPr>
            <a:r>
              <a:rPr lang="sr-Latn-CS" dirty="0">
                <a:effectLst>
                  <a:outerShdw blurRad="38100" dist="38100" dir="2700000" algn="tl">
                    <a:srgbClr val="FFFFFF"/>
                  </a:outerShdw>
                </a:effectLst>
              </a:rPr>
              <a:t>	</a:t>
            </a:r>
            <a:r>
              <a:rPr lang="sr-Latn-CS" sz="2000" dirty="0">
                <a:effectLst>
                  <a:outerShdw blurRad="38100" dist="38100" dir="2700000" algn="tl">
                    <a:srgbClr val="FFFFFF"/>
                  </a:outerShdw>
                </a:effectLst>
              </a:rPr>
              <a:t>Postoji u slučaju kada se norma jednog zakona koji ne reguliše radne odnose primenjuje na jedan slučaj u radnom odnosu koji nije regulisan normama zakona kojima se reguliše oblast radnih odnosa</a:t>
            </a:r>
            <a:endParaRPr lang="en-US" sz="2000" dirty="0">
              <a:effectLst>
                <a:outerShdw blurRad="38100" dist="38100" dir="2700000" algn="tl">
                  <a:srgbClr val="FFFFFF"/>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6F919E44-FBA7-46FC-BACF-F36030CC36F3}"/>
              </a:ext>
            </a:extLst>
          </p:cNvPr>
          <p:cNvSpPr>
            <a:spLocks noGrp="1" noChangeArrowheads="1"/>
          </p:cNvSpPr>
          <p:nvPr>
            <p:ph type="title"/>
          </p:nvPr>
        </p:nvSpPr>
        <p:spPr>
          <a:xfrm>
            <a:off x="2438400" y="277813"/>
            <a:ext cx="7772400" cy="1206500"/>
          </a:xfrm>
        </p:spPr>
        <p:txBody>
          <a:bodyPr/>
          <a:lstStyle/>
          <a:p>
            <a:pPr algn="ctr" eaLnBrk="1" hangingPunct="1"/>
            <a:r>
              <a:rPr lang="sr-Latn-CS" altLang="en-US" sz="4800" b="1"/>
              <a:t>POJAM RADNOG ODNOSA</a:t>
            </a:r>
          </a:p>
        </p:txBody>
      </p:sp>
      <p:sp>
        <p:nvSpPr>
          <p:cNvPr id="11267" name="Rectangle 3">
            <a:extLst>
              <a:ext uri="{FF2B5EF4-FFF2-40B4-BE49-F238E27FC236}">
                <a16:creationId xmlns:a16="http://schemas.microsoft.com/office/drawing/2014/main" id="{BA9D5DAB-DC8D-4CA7-9BB6-90485FD4429C}"/>
              </a:ext>
            </a:extLst>
          </p:cNvPr>
          <p:cNvSpPr>
            <a:spLocks noGrp="1" noChangeArrowheads="1"/>
          </p:cNvSpPr>
          <p:nvPr>
            <p:ph idx="1"/>
          </p:nvPr>
        </p:nvSpPr>
        <p:spPr>
          <a:xfrm>
            <a:off x="2136775" y="1600200"/>
            <a:ext cx="8153400" cy="4495800"/>
          </a:xfrm>
        </p:spPr>
        <p:txBody>
          <a:bodyPr>
            <a:normAutofit/>
          </a:bodyPr>
          <a:lstStyle/>
          <a:p>
            <a:pPr marL="495300" indent="-495300">
              <a:buClr>
                <a:schemeClr val="accent3"/>
              </a:buClr>
              <a:buFont typeface="Wingdings 2"/>
              <a:buChar char=""/>
              <a:defRPr/>
            </a:pPr>
            <a:r>
              <a:rPr lang="sr-Latn-CS" b="1">
                <a:effectLst>
                  <a:outerShdw blurRad="38100" dist="38100" dir="2700000" algn="tl">
                    <a:srgbClr val="FFFFFF"/>
                  </a:outerShdw>
                </a:effectLst>
              </a:rPr>
              <a:t>CENTRALNO PITANJE RADNOG PRAVA</a:t>
            </a:r>
          </a:p>
          <a:p>
            <a:pPr marL="495300" indent="-495300">
              <a:buClr>
                <a:schemeClr val="accent3"/>
              </a:buClr>
              <a:buNone/>
              <a:defRPr/>
            </a:pPr>
            <a:endParaRPr lang="sr-Latn-CS" b="1">
              <a:effectLst>
                <a:outerShdw blurRad="38100" dist="38100" dir="2700000" algn="tl">
                  <a:srgbClr val="FFFFFF"/>
                </a:outerShdw>
              </a:effectLst>
            </a:endParaRPr>
          </a:p>
          <a:p>
            <a:pPr marL="495300" indent="-495300">
              <a:buClr>
                <a:schemeClr val="accent3"/>
              </a:buClr>
              <a:buFont typeface="Wingdings 2"/>
              <a:buChar char=""/>
              <a:defRPr/>
            </a:pPr>
            <a:r>
              <a:rPr lang="sr-Latn-CS" b="1">
                <a:effectLst>
                  <a:outerShdw blurRad="38100" dist="38100" dir="2700000" algn="tl">
                    <a:srgbClr val="FFFFFF"/>
                  </a:outerShdw>
                </a:effectLst>
              </a:rPr>
              <a:t>BITNI ELEMENTI RADNOG ODNOSA :</a:t>
            </a:r>
          </a:p>
          <a:p>
            <a:pPr marL="914400" lvl="1" indent="-457200">
              <a:buFont typeface="Wingdings" pitchFamily="2" charset="2"/>
              <a:buAutoNum type="alphaLcParenR"/>
              <a:defRPr/>
            </a:pPr>
            <a:r>
              <a:rPr lang="sr-Latn-CS" sz="2200" b="1">
                <a:effectLst>
                  <a:outerShdw blurRad="38100" dist="38100" dir="2700000" algn="tl">
                    <a:srgbClr val="FFFFFF"/>
                  </a:outerShdw>
                </a:effectLst>
              </a:rPr>
              <a:t>DOBROVOLJNOST</a:t>
            </a:r>
          </a:p>
          <a:p>
            <a:pPr marL="914400" lvl="1" indent="-457200">
              <a:buFont typeface="Wingdings" pitchFamily="2" charset="2"/>
              <a:buAutoNum type="alphaLcParenR"/>
              <a:defRPr/>
            </a:pPr>
            <a:r>
              <a:rPr lang="sr-Latn-CS" sz="2200" b="1">
                <a:effectLst>
                  <a:outerShdw blurRad="38100" dist="38100" dir="2700000" algn="tl">
                    <a:srgbClr val="FFFFFF"/>
                  </a:outerShdw>
                </a:effectLst>
              </a:rPr>
              <a:t>LIČNA RADNOPRAVNA FUNKCIONALNA VEZA</a:t>
            </a:r>
          </a:p>
          <a:p>
            <a:pPr marL="914400" lvl="1" indent="-457200">
              <a:buFont typeface="Wingdings" pitchFamily="2" charset="2"/>
              <a:buAutoNum type="alphaLcParenR"/>
              <a:defRPr/>
            </a:pPr>
            <a:r>
              <a:rPr lang="sr-Latn-CS" sz="2200" b="1">
                <a:effectLst>
                  <a:outerShdw blurRad="38100" dist="38100" dir="2700000" algn="tl">
                    <a:srgbClr val="FFFFFF"/>
                  </a:outerShdw>
                </a:effectLst>
              </a:rPr>
              <a:t>SUBORDINACIJA</a:t>
            </a:r>
          </a:p>
          <a:p>
            <a:pPr marL="914400" lvl="1" indent="-457200">
              <a:buFont typeface="Wingdings" pitchFamily="2" charset="2"/>
              <a:buAutoNum type="alphaLcParenR"/>
              <a:defRPr/>
            </a:pPr>
            <a:r>
              <a:rPr lang="sr-Latn-CS" sz="2200" b="1">
                <a:effectLst>
                  <a:outerShdw blurRad="38100" dist="38100" dir="2700000" algn="tl">
                    <a:srgbClr val="FFFFFF"/>
                  </a:outerShdw>
                </a:effectLst>
              </a:rPr>
              <a:t>ONEROZNOST </a:t>
            </a:r>
          </a:p>
          <a:p>
            <a:pPr marL="495300" indent="-495300">
              <a:buClr>
                <a:schemeClr val="accent3"/>
              </a:buClr>
              <a:buNone/>
              <a:defRPr/>
            </a:pPr>
            <a:endParaRPr lang="sr-Latn-CS" sz="2200" b="1">
              <a:effectLst>
                <a:outerShdw blurRad="38100" dist="38100" dir="2700000" algn="tl">
                  <a:srgbClr val="FFFFFF"/>
                </a:outerShdw>
              </a:effectLst>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E7630210-FB00-4FD8-93C2-DF4904B15075}"/>
              </a:ext>
            </a:extLst>
          </p:cNvPr>
          <p:cNvSpPr>
            <a:spLocks noGrp="1"/>
          </p:cNvSpPr>
          <p:nvPr>
            <p:ph type="title"/>
          </p:nvPr>
        </p:nvSpPr>
        <p:spPr>
          <a:xfrm>
            <a:off x="2136775" y="228600"/>
            <a:ext cx="8153400" cy="990600"/>
          </a:xfrm>
        </p:spPr>
        <p:txBody>
          <a:bodyPr/>
          <a:lstStyle/>
          <a:p>
            <a:pPr algn="ctr" eaLnBrk="1" hangingPunct="1"/>
            <a:r>
              <a:rPr lang="en-US" altLang="en-US" b="1"/>
              <a:t>Теорије о радном односу</a:t>
            </a:r>
          </a:p>
        </p:txBody>
      </p:sp>
      <p:sp>
        <p:nvSpPr>
          <p:cNvPr id="22531" name="Content Placeholder 2">
            <a:extLst>
              <a:ext uri="{FF2B5EF4-FFF2-40B4-BE49-F238E27FC236}">
                <a16:creationId xmlns:a16="http://schemas.microsoft.com/office/drawing/2014/main" id="{875CB24C-EBE6-4475-974A-F950EB340FD0}"/>
              </a:ext>
            </a:extLst>
          </p:cNvPr>
          <p:cNvSpPr>
            <a:spLocks noGrp="1"/>
          </p:cNvSpPr>
          <p:nvPr>
            <p:ph idx="1"/>
          </p:nvPr>
        </p:nvSpPr>
        <p:spPr>
          <a:xfrm>
            <a:off x="2136775" y="1600200"/>
            <a:ext cx="8153400" cy="4495800"/>
          </a:xfrm>
        </p:spPr>
        <p:txBody>
          <a:bodyPr>
            <a:normAutofit fontScale="92500"/>
          </a:bodyPr>
          <a:lstStyle/>
          <a:p>
            <a:pPr eaLnBrk="1" hangingPunct="1"/>
            <a:r>
              <a:rPr lang="en-US" altLang="en-US" sz="3200"/>
              <a:t>Уговорне теорије</a:t>
            </a:r>
          </a:p>
          <a:p>
            <a:pPr lvl="2" eaLnBrk="1" hangingPunct="1"/>
            <a:r>
              <a:rPr lang="en-US" altLang="en-US" sz="2400"/>
              <a:t>Уговор о раду као уговор о купопродаји радне снаге</a:t>
            </a:r>
          </a:p>
          <a:p>
            <a:pPr lvl="2" eaLnBrk="1" hangingPunct="1"/>
            <a:r>
              <a:rPr lang="en-US" altLang="en-US" sz="2400"/>
              <a:t>Уговор о раду као уговор о најму радне снаге</a:t>
            </a:r>
          </a:p>
          <a:p>
            <a:pPr lvl="2" eaLnBrk="1" hangingPunct="1"/>
            <a:r>
              <a:rPr lang="en-US" altLang="en-US" sz="2400"/>
              <a:t>Уговор о раду као уговор </a:t>
            </a:r>
            <a:r>
              <a:rPr lang="en-US" altLang="en-US" sz="2400" i="1"/>
              <a:t>sui generis</a:t>
            </a:r>
            <a:endParaRPr lang="en-US" altLang="en-US" sz="2400"/>
          </a:p>
          <a:p>
            <a:pPr eaLnBrk="1" hangingPunct="1"/>
            <a:r>
              <a:rPr lang="en-US" altLang="en-US" sz="3200"/>
              <a:t>Статусне теорије</a:t>
            </a:r>
          </a:p>
          <a:p>
            <a:pPr lvl="2" eaLnBrk="1" hangingPunct="1"/>
            <a:r>
              <a:rPr lang="en-US" altLang="en-US" sz="2700"/>
              <a:t>Радни одно као лични и фактички однос</a:t>
            </a:r>
          </a:p>
          <a:p>
            <a:pPr lvl="2" eaLnBrk="1" hangingPunct="1"/>
            <a:r>
              <a:rPr lang="en-US" altLang="en-US" sz="2700"/>
              <a:t>Радни однос као институционални однос</a:t>
            </a:r>
          </a:p>
          <a:p>
            <a:pPr lvl="2" eaLnBrk="1" hangingPunct="1"/>
            <a:r>
              <a:rPr lang="en-US" altLang="en-US" sz="2700"/>
              <a:t>Националсоцијалистичка схватања</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99DFEF7-E5B3-45DB-8968-BED33663426A}"/>
              </a:ext>
            </a:extLst>
          </p:cNvPr>
          <p:cNvSpPr>
            <a:spLocks noGrp="1"/>
          </p:cNvSpPr>
          <p:nvPr>
            <p:ph type="title"/>
          </p:nvPr>
        </p:nvSpPr>
        <p:spPr/>
        <p:txBody>
          <a:bodyPr>
            <a:normAutofit/>
          </a:bodyPr>
          <a:lstStyle/>
          <a:p>
            <a:pPr algn="ctr">
              <a:defRPr/>
            </a:pPr>
            <a:r>
              <a:rPr lang="en-US" sz="3600" b="1"/>
              <a:t>USLOVI ZA ZASNIVANJE RADNOG ODNOSA</a:t>
            </a:r>
          </a:p>
        </p:txBody>
      </p:sp>
      <p:sp>
        <p:nvSpPr>
          <p:cNvPr id="23557" name="Text Placeholder 5">
            <a:extLst>
              <a:ext uri="{FF2B5EF4-FFF2-40B4-BE49-F238E27FC236}">
                <a16:creationId xmlns:a16="http://schemas.microsoft.com/office/drawing/2014/main" id="{AA728FF6-DBDA-4A8F-A91F-5F36EC358728}"/>
              </a:ext>
            </a:extLst>
          </p:cNvPr>
          <p:cNvSpPr>
            <a:spLocks noGrp="1"/>
          </p:cNvSpPr>
          <p:nvPr>
            <p:ph type="body" idx="1"/>
          </p:nvPr>
        </p:nvSpPr>
        <p:spPr>
          <a:xfrm>
            <a:off x="2133600" y="1752601"/>
            <a:ext cx="3886200" cy="639763"/>
          </a:xfrm>
        </p:spPr>
        <p:txBody>
          <a:bodyPr/>
          <a:lstStyle/>
          <a:p>
            <a:pPr eaLnBrk="1" hangingPunct="1"/>
            <a:r>
              <a:rPr lang="en-US" altLang="en-US"/>
              <a:t>Opšti uslovi			</a:t>
            </a:r>
          </a:p>
        </p:txBody>
      </p:sp>
      <p:sp>
        <p:nvSpPr>
          <p:cNvPr id="23555" name="Content Placeholder 2">
            <a:extLst>
              <a:ext uri="{FF2B5EF4-FFF2-40B4-BE49-F238E27FC236}">
                <a16:creationId xmlns:a16="http://schemas.microsoft.com/office/drawing/2014/main" id="{683B482A-E5FB-4633-841F-B5A30BF7C3C2}"/>
              </a:ext>
            </a:extLst>
          </p:cNvPr>
          <p:cNvSpPr>
            <a:spLocks noGrp="1"/>
          </p:cNvSpPr>
          <p:nvPr>
            <p:ph sz="half" idx="2"/>
          </p:nvPr>
        </p:nvSpPr>
        <p:spPr/>
        <p:txBody>
          <a:bodyPr>
            <a:normAutofit lnSpcReduction="10000"/>
          </a:bodyPr>
          <a:lstStyle/>
          <a:p>
            <a:pPr eaLnBrk="1" hangingPunct="1"/>
            <a:endParaRPr lang="en-US" altLang="en-US"/>
          </a:p>
          <a:p>
            <a:pPr eaLnBrk="1" hangingPunct="1">
              <a:buFont typeface="Wingdings 2" panose="05020102010507070707" pitchFamily="18" charset="2"/>
              <a:buNone/>
            </a:pPr>
            <a:r>
              <a:rPr lang="en-US" altLang="en-US" sz="2000"/>
              <a:t>Starosna dob</a:t>
            </a:r>
          </a:p>
        </p:txBody>
      </p:sp>
      <p:sp>
        <p:nvSpPr>
          <p:cNvPr id="19460" name="Text Placeholder 6">
            <a:extLst>
              <a:ext uri="{FF2B5EF4-FFF2-40B4-BE49-F238E27FC236}">
                <a16:creationId xmlns:a16="http://schemas.microsoft.com/office/drawing/2014/main" id="{3CC480A3-7235-4DCF-9182-60EA5B2632CB}"/>
              </a:ext>
            </a:extLst>
          </p:cNvPr>
          <p:cNvSpPr>
            <a:spLocks noGrp="1"/>
          </p:cNvSpPr>
          <p:nvPr>
            <p:ph type="body" sz="quarter" idx="3"/>
          </p:nvPr>
        </p:nvSpPr>
        <p:spPr>
          <a:xfrm>
            <a:off x="6324600" y="1752601"/>
            <a:ext cx="3886200" cy="639763"/>
          </a:xfrm>
        </p:spPr>
        <p:txBody>
          <a:bodyPr>
            <a:normAutofit/>
          </a:bodyPr>
          <a:lstStyle/>
          <a:p>
            <a:pPr>
              <a:defRPr/>
            </a:pPr>
            <a:r>
              <a:rPr lang="en-US"/>
              <a:t>Posebni uslovi</a:t>
            </a:r>
          </a:p>
        </p:txBody>
      </p:sp>
      <p:sp>
        <p:nvSpPr>
          <p:cNvPr id="23556" name="Content Placeholder 7">
            <a:extLst>
              <a:ext uri="{FF2B5EF4-FFF2-40B4-BE49-F238E27FC236}">
                <a16:creationId xmlns:a16="http://schemas.microsoft.com/office/drawing/2014/main" id="{5BA2BC91-7962-4DC1-BCA6-4DC1CA43716E}"/>
              </a:ext>
            </a:extLst>
          </p:cNvPr>
          <p:cNvSpPr>
            <a:spLocks noGrp="1"/>
          </p:cNvSpPr>
          <p:nvPr>
            <p:ph sz="quarter" idx="4"/>
          </p:nvPr>
        </p:nvSpPr>
        <p:spPr/>
        <p:txBody>
          <a:bodyPr>
            <a:normAutofit lnSpcReduction="10000"/>
          </a:bodyPr>
          <a:lstStyle/>
          <a:p>
            <a:pPr eaLnBrk="1" hangingPunct="1"/>
            <a:r>
              <a:rPr lang="en-US" altLang="en-US" sz="2000"/>
              <a:t>Znanja i veštine</a:t>
            </a:r>
          </a:p>
          <a:p>
            <a:pPr eaLnBrk="1" hangingPunct="1"/>
            <a:r>
              <a:rPr lang="en-US" altLang="en-US" sz="2000"/>
              <a:t>Radno iskustvo</a:t>
            </a:r>
          </a:p>
          <a:p>
            <a:pPr eaLnBrk="1" hangingPunct="1"/>
            <a:r>
              <a:rPr lang="en-US" altLang="en-US" sz="2000"/>
              <a:t>Preporuka “ranijeg” poslodavca</a:t>
            </a:r>
          </a:p>
          <a:p>
            <a:pPr eaLnBrk="1" hangingPunct="1"/>
            <a:r>
              <a:rPr lang="en-US" altLang="en-US" sz="2000"/>
              <a:t>Organizacione sposobnosti</a:t>
            </a:r>
          </a:p>
          <a:p>
            <a:pPr eaLnBrk="1" hangingPunct="1"/>
            <a:r>
              <a:rPr lang="en-US" altLang="en-US" sz="2000"/>
              <a:t>Pol</a:t>
            </a:r>
          </a:p>
          <a:p>
            <a:pPr eaLnBrk="1" hangingPunct="1"/>
            <a:r>
              <a:rPr lang="en-US" altLang="en-US" sz="2000"/>
              <a:t>Starosna dob</a:t>
            </a:r>
          </a:p>
          <a:p>
            <a:pPr eaLnBrk="1" hangingPunct="1"/>
            <a:r>
              <a:rPr lang="en-US" altLang="en-US" sz="2000"/>
              <a:t>Posebna zdravstvena sposobnost</a:t>
            </a:r>
          </a:p>
          <a:p>
            <a:pPr eaLnBrk="1" hangingPunct="1"/>
            <a:r>
              <a:rPr lang="en-US" altLang="en-US" sz="2000"/>
              <a:t>Državljanstvo</a:t>
            </a:r>
          </a:p>
          <a:p>
            <a:pPr eaLnBrk="1" hangingPunct="1"/>
            <a:endParaRPr lang="en-US" altLang="en-US" sz="18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6">
            <a:extLst>
              <a:ext uri="{FF2B5EF4-FFF2-40B4-BE49-F238E27FC236}">
                <a16:creationId xmlns:a16="http://schemas.microsoft.com/office/drawing/2014/main" id="{2CA9ECC0-BF95-4E85-AE45-9A208996DD40}"/>
              </a:ext>
            </a:extLst>
          </p:cNvPr>
          <p:cNvSpPr>
            <a:spLocks noGrp="1"/>
          </p:cNvSpPr>
          <p:nvPr>
            <p:ph type="title"/>
          </p:nvPr>
        </p:nvSpPr>
        <p:spPr>
          <a:xfrm>
            <a:off x="2136775" y="228600"/>
            <a:ext cx="8153400" cy="990600"/>
          </a:xfrm>
        </p:spPr>
        <p:txBody>
          <a:bodyPr/>
          <a:lstStyle/>
          <a:p>
            <a:pPr algn="ctr" eaLnBrk="1" hangingPunct="1"/>
            <a:r>
              <a:rPr lang="en-US" altLang="en-US" sz="4000" b="1"/>
              <a:t>NEDOZVOLJENI POSEBNI USLOVI</a:t>
            </a:r>
          </a:p>
        </p:txBody>
      </p:sp>
      <p:sp>
        <p:nvSpPr>
          <p:cNvPr id="24579" name="Content Placeholder 7">
            <a:extLst>
              <a:ext uri="{FF2B5EF4-FFF2-40B4-BE49-F238E27FC236}">
                <a16:creationId xmlns:a16="http://schemas.microsoft.com/office/drawing/2014/main" id="{8FF0B391-0AD3-4B20-B7DE-144987861C67}"/>
              </a:ext>
            </a:extLst>
          </p:cNvPr>
          <p:cNvSpPr>
            <a:spLocks noGrp="1"/>
          </p:cNvSpPr>
          <p:nvPr>
            <p:ph idx="1"/>
          </p:nvPr>
        </p:nvSpPr>
        <p:spPr>
          <a:xfrm>
            <a:off x="2136775" y="1600200"/>
            <a:ext cx="8153400" cy="4495800"/>
          </a:xfrm>
        </p:spPr>
        <p:txBody>
          <a:bodyPr/>
          <a:lstStyle/>
          <a:p>
            <a:pPr eaLnBrk="1" hangingPunct="1"/>
            <a:r>
              <a:rPr lang="en-US" altLang="en-US" sz="3200"/>
              <a:t>Politička podobnost</a:t>
            </a:r>
          </a:p>
          <a:p>
            <a:pPr eaLnBrk="1" hangingPunct="1"/>
            <a:endParaRPr lang="en-US" altLang="en-US" sz="3200"/>
          </a:p>
          <a:p>
            <a:pPr eaLnBrk="1" hangingPunct="1"/>
            <a:endParaRPr lang="en-US" altLang="en-US" sz="3200"/>
          </a:p>
          <a:p>
            <a:pPr eaLnBrk="1" hangingPunct="1"/>
            <a:endParaRPr lang="en-US" altLang="en-US" sz="3200"/>
          </a:p>
          <a:p>
            <a:pPr eaLnBrk="1" hangingPunct="1">
              <a:buFont typeface="Wingdings 2" panose="05020102010507070707" pitchFamily="18" charset="2"/>
              <a:buNone/>
            </a:pPr>
            <a:endParaRPr lang="en-US" altLang="en-US" sz="3200"/>
          </a:p>
          <a:p>
            <a:pPr eaLnBrk="1" hangingPunct="1"/>
            <a:r>
              <a:rPr lang="en-US" altLang="en-US" sz="3200"/>
              <a:t>Članstvo u sindikatu “closed shop”</a:t>
            </a:r>
          </a:p>
          <a:p>
            <a:pPr eaLnBrk="1" hangingPunct="1"/>
            <a:endParaRPr lang="en-US" altLang="en-US" sz="32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8B1737E0-59CC-44F1-B84B-74FD2E22DC89}"/>
              </a:ext>
            </a:extLst>
          </p:cNvPr>
          <p:cNvSpPr>
            <a:spLocks noGrp="1"/>
          </p:cNvSpPr>
          <p:nvPr>
            <p:ph type="title"/>
          </p:nvPr>
        </p:nvSpPr>
        <p:spPr>
          <a:xfrm>
            <a:off x="2136775" y="228600"/>
            <a:ext cx="8153400" cy="990600"/>
          </a:xfrm>
        </p:spPr>
        <p:txBody>
          <a:bodyPr>
            <a:normAutofit fontScale="90000"/>
          </a:bodyPr>
          <a:lstStyle/>
          <a:p>
            <a:pPr algn="ctr">
              <a:defRPr/>
            </a:pPr>
            <a:r>
              <a:rPr lang="en-US" sz="4000"/>
              <a:t>SMETNJE ZA ZASNIVANJE RADNOG ODNOSA</a:t>
            </a:r>
          </a:p>
        </p:txBody>
      </p:sp>
      <p:sp>
        <p:nvSpPr>
          <p:cNvPr id="25603" name="Content Placeholder 2">
            <a:extLst>
              <a:ext uri="{FF2B5EF4-FFF2-40B4-BE49-F238E27FC236}">
                <a16:creationId xmlns:a16="http://schemas.microsoft.com/office/drawing/2014/main" id="{CEBB0F56-DAF0-4653-8365-DA6003039CD6}"/>
              </a:ext>
            </a:extLst>
          </p:cNvPr>
          <p:cNvSpPr>
            <a:spLocks noGrp="1"/>
          </p:cNvSpPr>
          <p:nvPr>
            <p:ph idx="1"/>
          </p:nvPr>
        </p:nvSpPr>
        <p:spPr>
          <a:xfrm>
            <a:off x="2136775" y="1600200"/>
            <a:ext cx="8153400" cy="4495800"/>
          </a:xfrm>
        </p:spPr>
        <p:txBody>
          <a:bodyPr/>
          <a:lstStyle/>
          <a:p>
            <a:pPr eaLnBrk="1" hangingPunct="1"/>
            <a:r>
              <a:rPr lang="en-US" altLang="en-US"/>
              <a:t>Postojanje drugog radnog odnosa sa punim radnim vremenom</a:t>
            </a:r>
          </a:p>
          <a:p>
            <a:pPr eaLnBrk="1" hangingPunct="1"/>
            <a:r>
              <a:rPr lang="en-US" altLang="en-US"/>
              <a:t>Članstvo u političkim organizacijama</a:t>
            </a:r>
          </a:p>
          <a:p>
            <a:pPr eaLnBrk="1" hangingPunct="1"/>
            <a:r>
              <a:rPr lang="en-US" altLang="en-US"/>
              <a:t>Osuđivanost</a:t>
            </a:r>
          </a:p>
          <a:p>
            <a:pPr eaLnBrk="1" hangingPunct="1"/>
            <a:r>
              <a:rPr lang="en-US" altLang="en-US"/>
              <a:t>Javna funkcija</a:t>
            </a:r>
          </a:p>
          <a:p>
            <a:pPr eaLnBrk="1" hangingPunct="1"/>
            <a:r>
              <a:rPr lang="en-US" altLang="en-US"/>
              <a:t>Srodstvo i brak</a:t>
            </a:r>
          </a:p>
          <a:p>
            <a:pPr eaLnBrk="1" hangingPunct="1"/>
            <a:r>
              <a:rPr lang="en-US" altLang="en-US"/>
              <a:t>Penzija</a:t>
            </a:r>
          </a:p>
          <a:p>
            <a:pPr eaLnBrk="1" hangingPunct="1"/>
            <a:r>
              <a:rPr lang="en-US" altLang="en-US"/>
              <a:t>Antikonkurentska klauzula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06FEE68-36D5-4B28-AE57-F257EE0EDC46}"/>
              </a:ext>
            </a:extLst>
          </p:cNvPr>
          <p:cNvSpPr>
            <a:spLocks noGrp="1" noChangeArrowheads="1"/>
          </p:cNvSpPr>
          <p:nvPr>
            <p:ph type="title"/>
          </p:nvPr>
        </p:nvSpPr>
        <p:spPr/>
        <p:txBody>
          <a:bodyPr/>
          <a:lstStyle/>
          <a:p>
            <a:pPr algn="ctr" eaLnBrk="1" hangingPunct="1"/>
            <a:r>
              <a:rPr lang="sr-Latn-CS" altLang="en-US" sz="4800" b="1"/>
              <a:t>SUBJEKTI RADNOG ODNOSA</a:t>
            </a:r>
          </a:p>
        </p:txBody>
      </p:sp>
      <p:sp>
        <p:nvSpPr>
          <p:cNvPr id="14339" name="Rectangle 3">
            <a:extLst>
              <a:ext uri="{FF2B5EF4-FFF2-40B4-BE49-F238E27FC236}">
                <a16:creationId xmlns:a16="http://schemas.microsoft.com/office/drawing/2014/main" id="{9F8992FE-16D5-4D7E-B0D9-19FBF24FAC7B}"/>
              </a:ext>
            </a:extLst>
          </p:cNvPr>
          <p:cNvSpPr>
            <a:spLocks noGrp="1" noChangeArrowheads="1"/>
          </p:cNvSpPr>
          <p:nvPr>
            <p:ph sz="half" idx="1"/>
          </p:nvPr>
        </p:nvSpPr>
        <p:spPr>
          <a:xfrm>
            <a:off x="2133600" y="1589088"/>
            <a:ext cx="3886200" cy="4572000"/>
          </a:xfrm>
        </p:spPr>
        <p:txBody>
          <a:bodyPr>
            <a:normAutofit/>
          </a:bodyPr>
          <a:lstStyle/>
          <a:p>
            <a:pPr marL="274320" indent="-274320" algn="ctr">
              <a:buClr>
                <a:schemeClr val="accent3"/>
              </a:buClr>
              <a:buNone/>
              <a:defRPr/>
            </a:pPr>
            <a:r>
              <a:rPr lang="sr-Latn-CS" sz="2000"/>
              <a:t> </a:t>
            </a:r>
            <a:r>
              <a:rPr lang="sr-Latn-CS" b="1" u="sng"/>
              <a:t>SUBJEKTI INDIVIDUALNOG              RADNOG ODNOSA</a:t>
            </a:r>
          </a:p>
          <a:p>
            <a:pPr marL="274320" indent="-274320">
              <a:buClr>
                <a:schemeClr val="accent3"/>
              </a:buClr>
              <a:buNone/>
              <a:defRPr/>
            </a:pPr>
            <a:endParaRPr lang="sr-Latn-CS" sz="2000" b="1">
              <a:effectLst>
                <a:outerShdw blurRad="38100" dist="38100" dir="2700000" algn="tl">
                  <a:srgbClr val="FFFFFF"/>
                </a:outerShdw>
              </a:effectLst>
            </a:endParaRPr>
          </a:p>
          <a:p>
            <a:pPr marL="640080" lvl="1" indent="-246888">
              <a:buFont typeface="Wingdings" pitchFamily="2" charset="2"/>
              <a:buChar char="Ø"/>
              <a:defRPr/>
            </a:pPr>
            <a:r>
              <a:rPr lang="sr-Latn-CS" sz="2200" b="1">
                <a:effectLst>
                  <a:outerShdw blurRad="38100" dist="38100" dir="2700000" algn="tl">
                    <a:srgbClr val="FFFFFF"/>
                  </a:outerShdw>
                </a:effectLst>
              </a:rPr>
              <a:t>POSLODAVAC</a:t>
            </a:r>
          </a:p>
          <a:p>
            <a:pPr marL="640080" lvl="1" indent="-246888">
              <a:buFont typeface="Wingdings" pitchFamily="2" charset="2"/>
              <a:buChar char="Ø"/>
              <a:defRPr/>
            </a:pPr>
            <a:r>
              <a:rPr lang="sr-Latn-CS" sz="2200" b="1">
                <a:effectLst>
                  <a:outerShdw blurRad="38100" dist="38100" dir="2700000" algn="tl">
                    <a:srgbClr val="FFFFFF"/>
                  </a:outerShdw>
                </a:effectLst>
              </a:rPr>
              <a:t>ZAPOSLENI</a:t>
            </a:r>
          </a:p>
          <a:p>
            <a:pPr marL="640080" lvl="1" indent="-246888">
              <a:buFont typeface="Wingdings" pitchFamily="2" charset="2"/>
              <a:buChar char="Ø"/>
              <a:defRPr/>
            </a:pPr>
            <a:endParaRPr lang="sr-Latn-CS" sz="2200" b="1">
              <a:effectLst>
                <a:outerShdw blurRad="38100" dist="38100" dir="2700000" algn="tl">
                  <a:srgbClr val="FFFFFF"/>
                </a:outerShdw>
              </a:effectLst>
            </a:endParaRPr>
          </a:p>
        </p:txBody>
      </p:sp>
      <p:sp>
        <p:nvSpPr>
          <p:cNvPr id="26628" name="Rectangle 4">
            <a:extLst>
              <a:ext uri="{FF2B5EF4-FFF2-40B4-BE49-F238E27FC236}">
                <a16:creationId xmlns:a16="http://schemas.microsoft.com/office/drawing/2014/main" id="{0805DC7B-1442-4272-B369-75617F10065B}"/>
              </a:ext>
            </a:extLst>
          </p:cNvPr>
          <p:cNvSpPr>
            <a:spLocks noGrp="1" noChangeArrowheads="1"/>
          </p:cNvSpPr>
          <p:nvPr>
            <p:ph sz="half" idx="2"/>
          </p:nvPr>
        </p:nvSpPr>
        <p:spPr>
          <a:xfrm>
            <a:off x="6369050" y="1589088"/>
            <a:ext cx="3886200" cy="4572000"/>
          </a:xfrm>
        </p:spPr>
        <p:txBody>
          <a:bodyPr/>
          <a:lstStyle/>
          <a:p>
            <a:pPr algn="ctr" eaLnBrk="1" hangingPunct="1">
              <a:buFont typeface="Wingdings" panose="05000000000000000000" pitchFamily="2" charset="2"/>
              <a:buNone/>
            </a:pPr>
            <a:r>
              <a:rPr lang="sr-Latn-CS" altLang="en-US" b="1"/>
              <a:t>   </a:t>
            </a:r>
            <a:r>
              <a:rPr lang="sr-Latn-CS" altLang="en-US" b="1" u="sng"/>
              <a:t>SUBJEKTI KOLEKTIVNOG RADNOG ODNOSA</a:t>
            </a:r>
          </a:p>
          <a:p>
            <a:pPr algn="ctr" eaLnBrk="1" hangingPunct="1">
              <a:buFont typeface="Wingdings" panose="05000000000000000000" pitchFamily="2" charset="2"/>
              <a:buNone/>
            </a:pPr>
            <a:endParaRPr lang="sr-Latn-CS" altLang="en-US" b="1" u="sng"/>
          </a:p>
          <a:p>
            <a:pPr eaLnBrk="1" hangingPunct="1">
              <a:buFont typeface="Wingdings" panose="05000000000000000000" pitchFamily="2" charset="2"/>
              <a:buNone/>
            </a:pPr>
            <a:endParaRPr lang="sr-Latn-CS" altLang="en-US" b="1"/>
          </a:p>
          <a:p>
            <a:pPr eaLnBrk="1" hangingPunct="1">
              <a:buFont typeface="Wingdings" panose="05000000000000000000" pitchFamily="2" charset="2"/>
              <a:buNone/>
            </a:pPr>
            <a:endParaRPr lang="en-US" altLang="en-US" b="1"/>
          </a:p>
        </p:txBody>
      </p:sp>
      <p:graphicFrame>
        <p:nvGraphicFramePr>
          <p:cNvPr id="14364" name="Group 28">
            <a:extLst>
              <a:ext uri="{FF2B5EF4-FFF2-40B4-BE49-F238E27FC236}">
                <a16:creationId xmlns:a16="http://schemas.microsoft.com/office/drawing/2014/main" id="{17976BED-2424-4E9B-817B-112B7D9452BE}"/>
              </a:ext>
            </a:extLst>
          </p:cNvPr>
          <p:cNvGraphicFramePr>
            <a:graphicFrameLocks noGrp="1"/>
          </p:cNvGraphicFramePr>
          <p:nvPr/>
        </p:nvGraphicFramePr>
        <p:xfrm>
          <a:off x="6816726" y="3213101"/>
          <a:ext cx="3382963" cy="2773660"/>
        </p:xfrm>
        <a:graphic>
          <a:graphicData uri="http://schemas.openxmlformats.org/drawingml/2006/table">
            <a:tbl>
              <a:tblPr/>
              <a:tblGrid>
                <a:gridCol w="1692275">
                  <a:extLst>
                    <a:ext uri="{9D8B030D-6E8A-4147-A177-3AD203B41FA5}">
                      <a16:colId xmlns:a16="http://schemas.microsoft.com/office/drawing/2014/main" val="20000"/>
                    </a:ext>
                  </a:extLst>
                </a:gridCol>
                <a:gridCol w="1690688">
                  <a:extLst>
                    <a:ext uri="{9D8B030D-6E8A-4147-A177-3AD203B41FA5}">
                      <a16:colId xmlns:a16="http://schemas.microsoft.com/office/drawing/2014/main" val="20001"/>
                    </a:ext>
                  </a:extLst>
                </a:gridCol>
              </a:tblGrid>
              <a:tr h="2773363">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Char char="Ø"/>
                        <a:tabLst/>
                      </a:pPr>
                      <a:r>
                        <a:rPr kumimoji="0" lang="sr-Latn-CS" sz="2000" b="0" i="0" u="none" strike="noStrike" cap="none" normalizeH="0" baseline="0">
                          <a:ln>
                            <a:noFill/>
                          </a:ln>
                          <a:solidFill>
                            <a:schemeClr val="tx1"/>
                          </a:solidFill>
                          <a:effectLst>
                            <a:outerShdw blurRad="38100" dist="38100" dir="2700000" algn="tl">
                              <a:srgbClr val="FFFFFF"/>
                            </a:outerShdw>
                          </a:effectLst>
                          <a:latin typeface="Arial" charset="0"/>
                        </a:rPr>
                        <a:t> Sindikat zaposlenih</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FFFFFF"/>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Char char="Ø"/>
                        <a:tabLst/>
                      </a:pPr>
                      <a:r>
                        <a:rPr kumimoji="0" lang="sr-Latn-CS" sz="2000" b="0" i="0" u="none" strike="noStrike" cap="none" normalizeH="0" baseline="0">
                          <a:ln>
                            <a:noFill/>
                          </a:ln>
                          <a:solidFill>
                            <a:schemeClr val="tx1"/>
                          </a:solidFill>
                          <a:effectLst>
                            <a:outerShdw blurRad="38100" dist="38100" dir="2700000" algn="tl">
                              <a:srgbClr val="FFFFFF"/>
                            </a:outerShdw>
                          </a:effectLst>
                          <a:latin typeface="Arial" charset="0"/>
                        </a:rPr>
                        <a:t> Većina zaposlenih</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000" b="0" i="0" u="none" strike="noStrike" cap="none" normalizeH="0" baseline="0">
                        <a:ln>
                          <a:noFill/>
                        </a:ln>
                        <a:solidFill>
                          <a:schemeClr val="tx1"/>
                        </a:solidFill>
                        <a:effectLst>
                          <a:outerShdw blurRad="38100" dist="38100" dir="2700000" algn="tl">
                            <a:srgbClr val="FFFFFF"/>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Char char="Ø"/>
                        <a:tabLst/>
                      </a:pPr>
                      <a:r>
                        <a:rPr kumimoji="0" lang="sr-Latn-CS" sz="2000" b="0" i="0" u="none" strike="noStrike" cap="none" normalizeH="0" baseline="0">
                          <a:ln>
                            <a:noFill/>
                          </a:ln>
                          <a:solidFill>
                            <a:schemeClr val="tx1"/>
                          </a:solidFill>
                          <a:effectLst>
                            <a:outerShdw blurRad="38100" dist="38100" dir="2700000" algn="tl">
                              <a:srgbClr val="FFFFFF"/>
                            </a:outerShdw>
                          </a:effectLst>
                          <a:latin typeface="Arial" charset="0"/>
                        </a:rPr>
                        <a:t> Savet zaposlenih</a:t>
                      </a:r>
                      <a:endParaRPr kumimoji="0" lang="en-US" sz="2000" b="0" i="0" u="none" strike="noStrike" cap="none" normalizeH="0" baseline="0">
                        <a:ln>
                          <a:noFill/>
                        </a:ln>
                        <a:solidFill>
                          <a:schemeClr val="tx1"/>
                        </a:solidFill>
                        <a:effectLst>
                          <a:outerShdw blurRad="38100" dist="38100" dir="2700000" algn="tl">
                            <a:srgbClr val="FFFFFF"/>
                          </a:outerShdw>
                        </a:effectLst>
                        <a:latin typeface="Arial" charset="0"/>
                      </a:endParaRPr>
                    </a:p>
                  </a:txBody>
                  <a:tcPr marT="45710" marB="4571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Char char="Ø"/>
                        <a:tabLst/>
                      </a:pPr>
                      <a:r>
                        <a:rPr kumimoji="0" lang="sr-Latn-CS" sz="2000" b="0" i="0" u="none" strike="noStrike" cap="none" normalizeH="0" baseline="0" dirty="0">
                          <a:ln>
                            <a:noFill/>
                          </a:ln>
                          <a:solidFill>
                            <a:schemeClr val="tx1"/>
                          </a:solidFill>
                          <a:effectLst>
                            <a:outerShdw blurRad="38100" dist="38100" dir="2700000" algn="tl">
                              <a:srgbClr val="FFFFFF"/>
                            </a:outerShdw>
                          </a:effectLst>
                          <a:latin typeface="Arial" charset="0"/>
                        </a:rPr>
                        <a:t>Poslodavac</a:t>
                      </a: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sr-Latn-CS" sz="2000" b="0" i="0" u="none" strike="noStrike" cap="none" normalizeH="0" baseline="0" dirty="0">
                        <a:ln>
                          <a:noFill/>
                        </a:ln>
                        <a:solidFill>
                          <a:schemeClr val="tx1"/>
                        </a:solidFill>
                        <a:effectLst>
                          <a:outerShdw blurRad="38100" dist="38100" dir="2700000" algn="tl">
                            <a:srgbClr val="FFFFFF"/>
                          </a:outerShdw>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None/>
                        <a:tabLst/>
                      </a:pPr>
                      <a:endParaRPr kumimoji="0" lang="en-US" sz="2000" b="0" i="0" u="none" strike="noStrike" cap="none" normalizeH="0" baseline="0" dirty="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
                          <a:schemeClr val="folHlink"/>
                        </a:buClr>
                        <a:buSzPct val="90000"/>
                        <a:buFont typeface="Wingdings" pitchFamily="2" charset="2"/>
                        <a:buChar char="Ø"/>
                        <a:tabLst/>
                      </a:pPr>
                      <a:r>
                        <a:rPr kumimoji="0" lang="sr-Latn-CS" sz="2000" b="0" i="0" u="none" strike="noStrike" cap="none" normalizeH="0" baseline="0" dirty="0">
                          <a:ln>
                            <a:noFill/>
                          </a:ln>
                          <a:solidFill>
                            <a:schemeClr val="tx1"/>
                          </a:solidFill>
                          <a:effectLst>
                            <a:outerShdw blurRad="38100" dist="38100" dir="2700000" algn="tl">
                              <a:srgbClr val="FFFFFF"/>
                            </a:outerShdw>
                          </a:effectLst>
                          <a:latin typeface="Arial" charset="0"/>
                        </a:rPr>
                        <a:t> Udruženje poslodavaca</a:t>
                      </a:r>
                      <a:endParaRPr kumimoji="0" lang="en-US" sz="2000" b="0" i="0" u="none" strike="noStrike" cap="none" normalizeH="0" baseline="0" dirty="0">
                        <a:ln>
                          <a:noFill/>
                        </a:ln>
                        <a:solidFill>
                          <a:schemeClr val="tx1"/>
                        </a:solidFill>
                        <a:effectLst>
                          <a:outerShdw blurRad="38100" dist="38100" dir="2700000" algn="tl">
                            <a:srgbClr val="FFFFFF"/>
                          </a:outerShdw>
                        </a:effectLst>
                        <a:latin typeface="Arial" charset="0"/>
                      </a:endParaRPr>
                    </a:p>
                  </a:txBody>
                  <a:tcPr marT="45710" marB="4571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8C821CB-8366-493C-B282-088003042121}"/>
              </a:ext>
            </a:extLst>
          </p:cNvPr>
          <p:cNvSpPr>
            <a:spLocks noGrp="1"/>
          </p:cNvSpPr>
          <p:nvPr>
            <p:ph type="title"/>
          </p:nvPr>
        </p:nvSpPr>
        <p:spPr>
          <a:xfrm>
            <a:off x="2136775" y="228600"/>
            <a:ext cx="8153400" cy="990600"/>
          </a:xfrm>
        </p:spPr>
        <p:txBody>
          <a:bodyPr>
            <a:normAutofit fontScale="90000"/>
          </a:bodyPr>
          <a:lstStyle/>
          <a:p>
            <a:pPr algn="ctr">
              <a:defRPr/>
            </a:pPr>
            <a:r>
              <a:rPr lang="en-US" sz="4000" b="1"/>
              <a:t>IZVORI RADNOG PRAVA MEĐUNARODNOG POREKLA</a:t>
            </a:r>
          </a:p>
        </p:txBody>
      </p:sp>
      <p:sp>
        <p:nvSpPr>
          <p:cNvPr id="27651" name="Content Placeholder 2">
            <a:extLst>
              <a:ext uri="{FF2B5EF4-FFF2-40B4-BE49-F238E27FC236}">
                <a16:creationId xmlns:a16="http://schemas.microsoft.com/office/drawing/2014/main" id="{C492F011-6BD2-4A92-A56A-F4D98EA76D9B}"/>
              </a:ext>
            </a:extLst>
          </p:cNvPr>
          <p:cNvSpPr>
            <a:spLocks noGrp="1"/>
          </p:cNvSpPr>
          <p:nvPr>
            <p:ph idx="1"/>
          </p:nvPr>
        </p:nvSpPr>
        <p:spPr>
          <a:xfrm>
            <a:off x="2136775" y="1600200"/>
            <a:ext cx="8153400" cy="4495800"/>
          </a:xfrm>
        </p:spPr>
        <p:txBody>
          <a:bodyPr/>
          <a:lstStyle/>
          <a:p>
            <a:pPr marL="850900" lvl="1" indent="-457200">
              <a:buNone/>
            </a:pPr>
            <a:endParaRPr lang="en-US" altLang="en-US"/>
          </a:p>
          <a:p>
            <a:pPr marL="850900" lvl="1" indent="-457200">
              <a:buNone/>
            </a:pPr>
            <a:endParaRPr lang="en-US" altLang="en-US"/>
          </a:p>
          <a:p>
            <a:pPr marL="850900" lvl="1" indent="-457200">
              <a:buFont typeface="Calibri" panose="020F0502020204030204" pitchFamily="34" charset="0"/>
              <a:buAutoNum type="arabicPeriod"/>
            </a:pPr>
            <a:r>
              <a:rPr lang="en-US" altLang="en-US" b="1">
                <a:solidFill>
                  <a:srgbClr val="FF0000"/>
                </a:solidFill>
              </a:rPr>
              <a:t>AKTI MEĐUNARODNE ORGANIZACIJE RADA</a:t>
            </a:r>
          </a:p>
          <a:p>
            <a:pPr marL="850900" lvl="1" indent="-457200">
              <a:buFont typeface="Calibri" panose="020F0502020204030204" pitchFamily="34" charset="0"/>
              <a:buAutoNum type="arabicPeriod"/>
            </a:pPr>
            <a:r>
              <a:rPr lang="en-US" altLang="en-US" b="1">
                <a:solidFill>
                  <a:srgbClr val="FF0000"/>
                </a:solidFill>
              </a:rPr>
              <a:t>AKTI ORGANIZACIJE UJEDINJENIH NACIJA</a:t>
            </a:r>
          </a:p>
          <a:p>
            <a:pPr marL="850900" lvl="1" indent="-457200">
              <a:buFont typeface="Calibri" panose="020F0502020204030204" pitchFamily="34" charset="0"/>
              <a:buAutoNum type="arabicPeriod"/>
            </a:pPr>
            <a:r>
              <a:rPr lang="en-US" altLang="en-US" b="1">
                <a:solidFill>
                  <a:srgbClr val="FF0000"/>
                </a:solidFill>
              </a:rPr>
              <a:t>MEDJUDRŽAVNI SPORAZUMI</a:t>
            </a:r>
          </a:p>
          <a:p>
            <a:pPr marL="850900" lvl="1" indent="-457200">
              <a:buFont typeface="Calibri" panose="020F0502020204030204" pitchFamily="34" charset="0"/>
              <a:buAutoNum type="arabicPeriod"/>
            </a:pPr>
            <a:r>
              <a:rPr lang="en-US" altLang="en-US" b="1">
                <a:solidFill>
                  <a:srgbClr val="FF0000"/>
                </a:solidFill>
              </a:rPr>
              <a:t>AKTI SAVETA EVROPE </a:t>
            </a:r>
          </a:p>
          <a:p>
            <a:pPr marL="850900" lvl="1" indent="-457200">
              <a:buFont typeface="Calibri" panose="020F0502020204030204" pitchFamily="34" charset="0"/>
              <a:buAutoNum type="arabicPeriod"/>
            </a:pPr>
            <a:r>
              <a:rPr lang="en-US" altLang="en-US" b="1">
                <a:solidFill>
                  <a:srgbClr val="FF0000"/>
                </a:solidFill>
              </a:rPr>
              <a:t>AKTI EVROPSKE UNIJE</a:t>
            </a:r>
          </a:p>
          <a:p>
            <a:pPr marL="850900" lvl="1" indent="-457200">
              <a:buNone/>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FB38859-5EA7-4B3E-AB73-96B90173A9D9}"/>
              </a:ext>
            </a:extLst>
          </p:cNvPr>
          <p:cNvSpPr>
            <a:spLocks noGrp="1" noChangeArrowheads="1"/>
          </p:cNvSpPr>
          <p:nvPr>
            <p:ph type="ctrTitle"/>
          </p:nvPr>
        </p:nvSpPr>
        <p:spPr/>
        <p:txBody>
          <a:bodyPr>
            <a:normAutofit/>
          </a:bodyPr>
          <a:lstStyle/>
          <a:p>
            <a:pPr>
              <a:defRPr/>
            </a:pPr>
            <a:r>
              <a:rPr lang="sr-Latn-CS" dirty="0">
                <a:solidFill>
                  <a:schemeClr val="bg1"/>
                </a:solidFill>
              </a:rPr>
              <a:t>RADNO PRAVO</a:t>
            </a:r>
          </a:p>
        </p:txBody>
      </p:sp>
      <p:sp>
        <p:nvSpPr>
          <p:cNvPr id="10243" name="Rectangle 3">
            <a:extLst>
              <a:ext uri="{FF2B5EF4-FFF2-40B4-BE49-F238E27FC236}">
                <a16:creationId xmlns:a16="http://schemas.microsoft.com/office/drawing/2014/main" id="{70E40D44-4298-4D3E-B47C-725B0F620FB1}"/>
              </a:ext>
            </a:extLst>
          </p:cNvPr>
          <p:cNvSpPr>
            <a:spLocks noGrp="1" noChangeArrowheads="1"/>
          </p:cNvSpPr>
          <p:nvPr>
            <p:ph type="subTitle" idx="1"/>
          </p:nvPr>
        </p:nvSpPr>
        <p:spPr>
          <a:xfrm>
            <a:off x="3886200" y="6049963"/>
            <a:ext cx="6705600" cy="685800"/>
          </a:xfrm>
        </p:spPr>
        <p:txBody>
          <a:bodyPr/>
          <a:lstStyle/>
          <a:p>
            <a:pPr eaLnBrk="1" hangingPunct="1"/>
            <a:r>
              <a:rPr lang="en-US" altLang="en-US" b="1">
                <a:latin typeface="Calibri" panose="020F0502020204030204" pitchFamily="34" charset="0"/>
              </a:rPr>
              <a:t>IZVORI RADNOG PRAVA</a:t>
            </a:r>
            <a:endParaRPr lang="sr-Cyrl-CS" altLang="en-US" b="1"/>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172726A2-3F3B-4587-93B2-8DC075B3B445}"/>
              </a:ext>
            </a:extLst>
          </p:cNvPr>
          <p:cNvSpPr>
            <a:spLocks noGrp="1"/>
          </p:cNvSpPr>
          <p:nvPr>
            <p:ph type="title"/>
          </p:nvPr>
        </p:nvSpPr>
        <p:spPr>
          <a:xfrm>
            <a:off x="2136775" y="228600"/>
            <a:ext cx="8153400" cy="990600"/>
          </a:xfrm>
        </p:spPr>
        <p:txBody>
          <a:bodyPr>
            <a:normAutofit fontScale="90000"/>
          </a:bodyPr>
          <a:lstStyle/>
          <a:p>
            <a:pPr algn="ctr">
              <a:defRPr/>
            </a:pPr>
            <a:r>
              <a:rPr lang="en-US" sz="3600" b="1"/>
              <a:t>1. MEĐUNARODNA ORGANIZACIJA RADA</a:t>
            </a:r>
          </a:p>
        </p:txBody>
      </p:sp>
      <p:sp>
        <p:nvSpPr>
          <p:cNvPr id="3" name="Content Placeholder 2">
            <a:extLst>
              <a:ext uri="{FF2B5EF4-FFF2-40B4-BE49-F238E27FC236}">
                <a16:creationId xmlns:a16="http://schemas.microsoft.com/office/drawing/2014/main" id="{1F9716E2-5673-4056-956C-100B93EAB52D}"/>
              </a:ext>
            </a:extLst>
          </p:cNvPr>
          <p:cNvSpPr>
            <a:spLocks noGrp="1"/>
          </p:cNvSpPr>
          <p:nvPr>
            <p:ph idx="1"/>
          </p:nvPr>
        </p:nvSpPr>
        <p:spPr>
          <a:xfrm>
            <a:off x="2136775" y="1600200"/>
            <a:ext cx="8153400" cy="4495800"/>
          </a:xfrm>
        </p:spPr>
        <p:txBody>
          <a:bodyPr>
            <a:normAutofit fontScale="92500" lnSpcReduction="20000"/>
          </a:bodyPr>
          <a:lstStyle/>
          <a:p>
            <a:pPr marL="320040" indent="-320040">
              <a:buFont typeface="Wingdings"/>
              <a:buChar char=""/>
              <a:defRPr/>
            </a:pPr>
            <a:r>
              <a:rPr lang="sr-Latn-RS" sz="2400" dirty="0">
                <a:solidFill>
                  <a:schemeClr val="accent1">
                    <a:lumMod val="60000"/>
                    <a:lumOff val="40000"/>
                  </a:schemeClr>
                </a:solidFill>
              </a:rPr>
              <a:t>Osnovana 1919. godine  u Parizu sa ciljem učvršćivanja opšteg i trajnog mira po načelu socijalne pravde</a:t>
            </a:r>
          </a:p>
          <a:p>
            <a:pPr marL="320040" indent="-320040">
              <a:buFont typeface="Wingdings"/>
              <a:buChar char=""/>
              <a:defRPr/>
            </a:pPr>
            <a:r>
              <a:rPr lang="sr-Latn-RS" sz="2000" dirty="0"/>
              <a:t>Razlozi osnivanja:</a:t>
            </a:r>
          </a:p>
          <a:p>
            <a:pPr marL="640080" lvl="1" indent="-274320">
              <a:buFont typeface="Wingdings 2"/>
              <a:buChar char=""/>
              <a:defRPr/>
            </a:pPr>
            <a:r>
              <a:rPr lang="en-US" sz="2000" dirty="0"/>
              <a:t>J</a:t>
            </a:r>
            <a:r>
              <a:rPr lang="sr-Latn-RS" sz="2000" dirty="0"/>
              <a:t>ak radnički pokret</a:t>
            </a:r>
          </a:p>
          <a:p>
            <a:pPr marL="640080" lvl="1" indent="-274320">
              <a:buFont typeface="Wingdings 2"/>
              <a:buChar char=""/>
              <a:defRPr/>
            </a:pPr>
            <a:r>
              <a:rPr lang="en-US" sz="2000" dirty="0"/>
              <a:t>E</a:t>
            </a:r>
            <a:r>
              <a:rPr lang="sr-Latn-RS" sz="2000" dirty="0"/>
              <a:t>konomski razlozi</a:t>
            </a:r>
          </a:p>
          <a:p>
            <a:pPr marL="640080" lvl="1" indent="-274320">
              <a:buFont typeface="Wingdings 2"/>
              <a:buChar char=""/>
              <a:defRPr/>
            </a:pPr>
            <a:r>
              <a:rPr lang="sr-Latn-RS" sz="2000" dirty="0"/>
              <a:t>Politički razloti</a:t>
            </a:r>
          </a:p>
          <a:p>
            <a:pPr marL="320040" indent="-320040">
              <a:buFont typeface="Wingdings"/>
              <a:buChar char=""/>
              <a:defRPr/>
            </a:pPr>
            <a:r>
              <a:rPr lang="sr-Latn-RS" sz="2400" dirty="0">
                <a:solidFill>
                  <a:srgbClr val="C00000"/>
                </a:solidFill>
              </a:rPr>
              <a:t>1946. godine postaje sastavni deo Ujedinjenih nacija</a:t>
            </a:r>
          </a:p>
          <a:p>
            <a:pPr marL="320040" indent="-320040">
              <a:buFont typeface="Wingdings"/>
              <a:buChar char=""/>
              <a:defRPr/>
            </a:pPr>
            <a:r>
              <a:rPr lang="sr-Latn-RS" sz="2400" dirty="0">
                <a:solidFill>
                  <a:schemeClr val="accent1">
                    <a:lumMod val="60000"/>
                    <a:lumOff val="40000"/>
                  </a:schemeClr>
                </a:solidFill>
              </a:rPr>
              <a:t>Osnovne karakteristike MOR-a</a:t>
            </a:r>
          </a:p>
          <a:p>
            <a:pPr marL="640080" lvl="1" indent="-274320">
              <a:buFont typeface="Wingdings 2"/>
              <a:buChar char=""/>
              <a:defRPr/>
            </a:pPr>
            <a:r>
              <a:rPr lang="en-US" sz="2000" dirty="0"/>
              <a:t>S</a:t>
            </a:r>
            <a:r>
              <a:rPr lang="sr-Latn-RS" sz="2000" dirty="0"/>
              <a:t>talnost</a:t>
            </a:r>
          </a:p>
          <a:p>
            <a:pPr marL="640080" lvl="1" indent="-274320">
              <a:buFont typeface="Wingdings 2"/>
              <a:buChar char=""/>
              <a:defRPr/>
            </a:pPr>
            <a:r>
              <a:rPr lang="en-US" sz="2000" dirty="0"/>
              <a:t>N</a:t>
            </a:r>
            <a:r>
              <a:rPr lang="sr-Latn-RS" sz="2000" dirty="0"/>
              <a:t>eprekidnost delovanja</a:t>
            </a:r>
          </a:p>
          <a:p>
            <a:pPr marL="640080" lvl="1" indent="-274320">
              <a:buFont typeface="Wingdings 2"/>
              <a:buChar char=""/>
              <a:defRPr/>
            </a:pPr>
            <a:r>
              <a:rPr lang="sr-Latn-RS" sz="2000" dirty="0"/>
              <a:t>Univerzalnost</a:t>
            </a:r>
          </a:p>
          <a:p>
            <a:pPr marL="640080" lvl="1" indent="-274320">
              <a:buFont typeface="Wingdings 2"/>
              <a:buChar char=""/>
              <a:defRPr/>
            </a:pPr>
            <a:r>
              <a:rPr lang="sr-Latn-RS" sz="2000" dirty="0"/>
              <a:t>Tripartitnost</a:t>
            </a:r>
          </a:p>
          <a:p>
            <a:pPr marL="320040" indent="-320040">
              <a:buNone/>
              <a:defRPr/>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1D5C272D-D60E-4B75-84EC-9EB45307A20B}"/>
              </a:ext>
            </a:extLst>
          </p:cNvPr>
          <p:cNvSpPr>
            <a:spLocks noGrp="1"/>
          </p:cNvSpPr>
          <p:nvPr>
            <p:ph type="title"/>
          </p:nvPr>
        </p:nvSpPr>
        <p:spPr>
          <a:xfrm>
            <a:off x="1981200" y="-171450"/>
            <a:ext cx="8229600" cy="2019300"/>
          </a:xfrm>
        </p:spPr>
        <p:txBody>
          <a:bodyPr>
            <a:normAutofit fontScale="90000"/>
          </a:bodyPr>
          <a:lstStyle/>
          <a:p>
            <a:pPr algn="ctr">
              <a:defRPr/>
            </a:pPr>
            <a:br>
              <a:rPr lang="en-US" sz="5400" b="1"/>
            </a:br>
            <a:br>
              <a:rPr lang="en-US" sz="5400" b="1"/>
            </a:br>
            <a:br>
              <a:rPr lang="en-US" sz="5400" b="1"/>
            </a:br>
            <a:r>
              <a:rPr lang="en-US" sz="4000" b="1"/>
              <a:t>ORGANIZACIONA STRUKTURA MOR-a</a:t>
            </a:r>
            <a:br>
              <a:rPr lang="en-US" sz="4000" b="1"/>
            </a:br>
            <a:endParaRPr lang="en-US" sz="4000" b="1"/>
          </a:p>
        </p:txBody>
      </p:sp>
      <p:sp>
        <p:nvSpPr>
          <p:cNvPr id="29699" name="Content Placeholder 2">
            <a:extLst>
              <a:ext uri="{FF2B5EF4-FFF2-40B4-BE49-F238E27FC236}">
                <a16:creationId xmlns:a16="http://schemas.microsoft.com/office/drawing/2014/main" id="{735A6BE0-9E53-4858-80A1-CD5E581CA452}"/>
              </a:ext>
            </a:extLst>
          </p:cNvPr>
          <p:cNvSpPr>
            <a:spLocks noGrp="1"/>
          </p:cNvSpPr>
          <p:nvPr>
            <p:ph idx="1"/>
          </p:nvPr>
        </p:nvSpPr>
        <p:spPr>
          <a:xfrm>
            <a:off x="2136775" y="1600200"/>
            <a:ext cx="8153400" cy="4495800"/>
          </a:xfrm>
        </p:spPr>
        <p:txBody>
          <a:bodyPr/>
          <a:lstStyle/>
          <a:p>
            <a:pPr eaLnBrk="1" hangingPunct="1">
              <a:buFont typeface="Wingdings 2" panose="05020102010507070707" pitchFamily="18" charset="2"/>
              <a:buNone/>
            </a:pPr>
            <a:endParaRPr lang="en-US" altLang="en-US"/>
          </a:p>
        </p:txBody>
      </p:sp>
      <p:sp>
        <p:nvSpPr>
          <p:cNvPr id="4" name="Rounded Rectangle 3">
            <a:extLst>
              <a:ext uri="{FF2B5EF4-FFF2-40B4-BE49-F238E27FC236}">
                <a16:creationId xmlns:a16="http://schemas.microsoft.com/office/drawing/2014/main" id="{2183587B-460A-4048-9496-5FB9AA2C6332}"/>
              </a:ext>
            </a:extLst>
          </p:cNvPr>
          <p:cNvSpPr/>
          <p:nvPr/>
        </p:nvSpPr>
        <p:spPr>
          <a:xfrm>
            <a:off x="3432175" y="1989138"/>
            <a:ext cx="4319588" cy="914400"/>
          </a:xfrm>
          <a:prstGeom prst="roundRect">
            <a:avLst/>
          </a:prstGeom>
          <a:solidFill>
            <a:srgbClr val="F4F8CC"/>
          </a:solidFill>
          <a:ln w="63500" cmpd="sng">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ounded Rectangle 4">
            <a:extLst>
              <a:ext uri="{FF2B5EF4-FFF2-40B4-BE49-F238E27FC236}">
                <a16:creationId xmlns:a16="http://schemas.microsoft.com/office/drawing/2014/main" id="{B4D9C1B8-2361-43A1-A544-AADB9DF86870}"/>
              </a:ext>
            </a:extLst>
          </p:cNvPr>
          <p:cNvSpPr/>
          <p:nvPr/>
        </p:nvSpPr>
        <p:spPr>
          <a:xfrm>
            <a:off x="4151313" y="3141663"/>
            <a:ext cx="2881312" cy="914400"/>
          </a:xfrm>
          <a:prstGeom prst="roundRect">
            <a:avLst/>
          </a:prstGeom>
          <a:solidFill>
            <a:schemeClr val="accent3">
              <a:lumMod val="20000"/>
              <a:lumOff val="80000"/>
            </a:schemeClr>
          </a:solidFill>
          <a:ln w="63500" cmpd="sng">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ounded Rectangle 5">
            <a:extLst>
              <a:ext uri="{FF2B5EF4-FFF2-40B4-BE49-F238E27FC236}">
                <a16:creationId xmlns:a16="http://schemas.microsoft.com/office/drawing/2014/main" id="{1E866F23-2DAB-4BBC-9A4F-6411344D2346}"/>
              </a:ext>
            </a:extLst>
          </p:cNvPr>
          <p:cNvSpPr/>
          <p:nvPr/>
        </p:nvSpPr>
        <p:spPr>
          <a:xfrm>
            <a:off x="4440239" y="4292600"/>
            <a:ext cx="2376487" cy="914400"/>
          </a:xfrm>
          <a:prstGeom prst="roundRect">
            <a:avLst/>
          </a:prstGeom>
          <a:solidFill>
            <a:srgbClr val="CCCCFF"/>
          </a:solidFill>
          <a:ln w="63500" cmpd="sng">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Oval 6">
            <a:extLst>
              <a:ext uri="{FF2B5EF4-FFF2-40B4-BE49-F238E27FC236}">
                <a16:creationId xmlns:a16="http://schemas.microsoft.com/office/drawing/2014/main" id="{ED76A801-1DE9-4F82-8584-3CF6DAE7C10C}"/>
              </a:ext>
            </a:extLst>
          </p:cNvPr>
          <p:cNvSpPr/>
          <p:nvPr/>
        </p:nvSpPr>
        <p:spPr>
          <a:xfrm>
            <a:off x="7464426" y="4508500"/>
            <a:ext cx="2498725" cy="1657350"/>
          </a:xfrm>
          <a:prstGeom prst="ellipse">
            <a:avLst/>
          </a:prstGeom>
          <a:solidFill>
            <a:schemeClr val="accent5">
              <a:lumMod val="40000"/>
              <a:lumOff val="60000"/>
            </a:schemeClr>
          </a:solidFill>
          <a:ln w="63500" cmpd="sng">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TextBox 7">
            <a:extLst>
              <a:ext uri="{FF2B5EF4-FFF2-40B4-BE49-F238E27FC236}">
                <a16:creationId xmlns:a16="http://schemas.microsoft.com/office/drawing/2014/main" id="{72EB98A3-BB40-401E-8048-BF1C60B61409}"/>
              </a:ext>
            </a:extLst>
          </p:cNvPr>
          <p:cNvSpPr txBox="1"/>
          <p:nvPr/>
        </p:nvSpPr>
        <p:spPr>
          <a:xfrm>
            <a:off x="3648075" y="2133600"/>
            <a:ext cx="3887788" cy="400050"/>
          </a:xfrm>
          <a:prstGeom prst="rect">
            <a:avLst/>
          </a:prstGeom>
          <a:noFill/>
        </p:spPr>
        <p:txBody>
          <a:bodyPr>
            <a:spAutoFit/>
          </a:bodyPr>
          <a:lstStyle/>
          <a:p>
            <a:pPr>
              <a:defRPr/>
            </a:pPr>
            <a:r>
              <a:rPr lang="sr-Latn-RS" sz="2000" b="1" dirty="0">
                <a:solidFill>
                  <a:schemeClr val="accent1">
                    <a:lumMod val="50000"/>
                  </a:schemeClr>
                </a:solidFill>
                <a:latin typeface="Arial" charset="0"/>
              </a:rPr>
              <a:t>GENERALNA KONFERENCIJA</a:t>
            </a:r>
            <a:endParaRPr lang="en-US" sz="2000" b="1" dirty="0">
              <a:solidFill>
                <a:schemeClr val="accent1">
                  <a:lumMod val="50000"/>
                </a:schemeClr>
              </a:solidFill>
              <a:latin typeface="Arial" charset="0"/>
            </a:endParaRPr>
          </a:p>
        </p:txBody>
      </p:sp>
      <p:sp>
        <p:nvSpPr>
          <p:cNvPr id="9" name="TextBox 8">
            <a:extLst>
              <a:ext uri="{FF2B5EF4-FFF2-40B4-BE49-F238E27FC236}">
                <a16:creationId xmlns:a16="http://schemas.microsoft.com/office/drawing/2014/main" id="{4C9D92F6-8DC4-4F95-B5E3-42479129665F}"/>
              </a:ext>
            </a:extLst>
          </p:cNvPr>
          <p:cNvSpPr txBox="1"/>
          <p:nvPr/>
        </p:nvSpPr>
        <p:spPr>
          <a:xfrm>
            <a:off x="4367213" y="3284539"/>
            <a:ext cx="2520950" cy="708025"/>
          </a:xfrm>
          <a:prstGeom prst="rect">
            <a:avLst/>
          </a:prstGeom>
          <a:noFill/>
        </p:spPr>
        <p:txBody>
          <a:bodyPr>
            <a:spAutoFit/>
          </a:bodyPr>
          <a:lstStyle/>
          <a:p>
            <a:pPr algn="ctr">
              <a:defRPr/>
            </a:pPr>
            <a:r>
              <a:rPr lang="sr-Latn-RS" sz="2000" b="1" dirty="0">
                <a:solidFill>
                  <a:schemeClr val="accent1">
                    <a:lumMod val="50000"/>
                  </a:schemeClr>
                </a:solidFill>
                <a:latin typeface="Arial" charset="0"/>
              </a:rPr>
              <a:t>ADMINISTRATIVNI SAVET</a:t>
            </a:r>
            <a:endParaRPr lang="en-US" sz="2000" b="1" dirty="0">
              <a:solidFill>
                <a:schemeClr val="accent1">
                  <a:lumMod val="50000"/>
                </a:schemeClr>
              </a:solidFill>
              <a:latin typeface="Arial" charset="0"/>
            </a:endParaRPr>
          </a:p>
        </p:txBody>
      </p:sp>
      <p:sp>
        <p:nvSpPr>
          <p:cNvPr id="29706" name="TextBox 9">
            <a:extLst>
              <a:ext uri="{FF2B5EF4-FFF2-40B4-BE49-F238E27FC236}">
                <a16:creationId xmlns:a16="http://schemas.microsoft.com/office/drawing/2014/main" id="{46E7FCCC-568C-42ED-8A68-0F8E93A78A3A}"/>
              </a:ext>
            </a:extLst>
          </p:cNvPr>
          <p:cNvSpPr txBox="1">
            <a:spLocks noChangeArrowheads="1"/>
          </p:cNvSpPr>
          <p:nvPr/>
        </p:nvSpPr>
        <p:spPr bwMode="auto">
          <a:xfrm>
            <a:off x="4511675" y="4437064"/>
            <a:ext cx="21605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Arial" panose="020B0604020202020204" pitchFamily="34" charset="0"/>
              </a:defRPr>
            </a:lvl1pPr>
            <a:lvl2pPr marL="742950" indent="-285750" eaLnBrk="0" hangingPunct="0">
              <a:defRPr sz="3200">
                <a:solidFill>
                  <a:schemeClr val="tx1"/>
                </a:solidFill>
                <a:latin typeface="Arial" panose="020B0604020202020204" pitchFamily="34" charset="0"/>
              </a:defRPr>
            </a:lvl2pPr>
            <a:lvl3pPr marL="1143000" indent="-228600" eaLnBrk="0" hangingPunct="0">
              <a:defRPr sz="3200">
                <a:solidFill>
                  <a:schemeClr val="tx1"/>
                </a:solidFill>
                <a:latin typeface="Arial" panose="020B0604020202020204" pitchFamily="34" charset="0"/>
              </a:defRPr>
            </a:lvl3pPr>
            <a:lvl4pPr marL="1600200" indent="-228600" eaLnBrk="0" hangingPunct="0">
              <a:defRPr sz="3200">
                <a:solidFill>
                  <a:schemeClr val="tx1"/>
                </a:solidFill>
                <a:latin typeface="Arial" panose="020B0604020202020204" pitchFamily="34" charset="0"/>
              </a:defRPr>
            </a:lvl4pPr>
            <a:lvl5pPr marL="2057400" indent="-228600" eaLnBrk="0" hangingPunct="0">
              <a:defRPr sz="3200">
                <a:solidFill>
                  <a:schemeClr val="tx1"/>
                </a:solidFill>
                <a:latin typeface="Arial" panose="020B0604020202020204" pitchFamily="34" charset="0"/>
              </a:defRPr>
            </a:lvl5pPr>
            <a:lvl6pPr marL="2514600" indent="-228600" eaLnBrk="0" fontAlgn="base" hangingPunct="0">
              <a:spcBef>
                <a:spcPct val="0"/>
              </a:spcBef>
              <a:spcAft>
                <a:spcPct val="0"/>
              </a:spcAft>
              <a:defRPr sz="3200">
                <a:solidFill>
                  <a:schemeClr val="tx1"/>
                </a:solidFill>
                <a:latin typeface="Arial" panose="020B0604020202020204" pitchFamily="34" charset="0"/>
              </a:defRPr>
            </a:lvl6pPr>
            <a:lvl7pPr marL="2971800" indent="-228600" eaLnBrk="0" fontAlgn="base" hangingPunct="0">
              <a:spcBef>
                <a:spcPct val="0"/>
              </a:spcBef>
              <a:spcAft>
                <a:spcPct val="0"/>
              </a:spcAft>
              <a:defRPr sz="3200">
                <a:solidFill>
                  <a:schemeClr val="tx1"/>
                </a:solidFill>
                <a:latin typeface="Arial" panose="020B0604020202020204" pitchFamily="34" charset="0"/>
              </a:defRPr>
            </a:lvl7pPr>
            <a:lvl8pPr marL="3429000" indent="-228600" eaLnBrk="0" fontAlgn="base" hangingPunct="0">
              <a:spcBef>
                <a:spcPct val="0"/>
              </a:spcBef>
              <a:spcAft>
                <a:spcPct val="0"/>
              </a:spcAft>
              <a:defRPr sz="3200">
                <a:solidFill>
                  <a:schemeClr val="tx1"/>
                </a:solidFill>
                <a:latin typeface="Arial" panose="020B0604020202020204" pitchFamily="34" charset="0"/>
              </a:defRPr>
            </a:lvl8pPr>
            <a:lvl9pPr marL="3886200" indent="-228600" eaLnBrk="0" fontAlgn="base" hangingPunct="0">
              <a:spcBef>
                <a:spcPct val="0"/>
              </a:spcBef>
              <a:spcAft>
                <a:spcPct val="0"/>
              </a:spcAft>
              <a:defRPr sz="3200">
                <a:solidFill>
                  <a:schemeClr val="tx1"/>
                </a:solidFill>
                <a:latin typeface="Arial" panose="020B0604020202020204" pitchFamily="34" charset="0"/>
              </a:defRPr>
            </a:lvl9pPr>
          </a:lstStyle>
          <a:p>
            <a:pPr algn="ctr" eaLnBrk="1" hangingPunct="1"/>
            <a:r>
              <a:rPr lang="en-US" altLang="en-US" sz="2000" b="1">
                <a:solidFill>
                  <a:srgbClr val="083763"/>
                </a:solidFill>
              </a:rPr>
              <a:t>MEĐUNARODNI BIRO RADA</a:t>
            </a:r>
          </a:p>
        </p:txBody>
      </p:sp>
      <p:sp>
        <p:nvSpPr>
          <p:cNvPr id="11" name="TextBox 10">
            <a:extLst>
              <a:ext uri="{FF2B5EF4-FFF2-40B4-BE49-F238E27FC236}">
                <a16:creationId xmlns:a16="http://schemas.microsoft.com/office/drawing/2014/main" id="{F4FB0858-89CF-457C-A63C-BF65ED0F882D}"/>
              </a:ext>
            </a:extLst>
          </p:cNvPr>
          <p:cNvSpPr txBox="1"/>
          <p:nvPr/>
        </p:nvSpPr>
        <p:spPr>
          <a:xfrm>
            <a:off x="7896225" y="4941889"/>
            <a:ext cx="1620838" cy="706437"/>
          </a:xfrm>
          <a:prstGeom prst="rect">
            <a:avLst/>
          </a:prstGeom>
          <a:noFill/>
        </p:spPr>
        <p:txBody>
          <a:bodyPr>
            <a:spAutoFit/>
          </a:bodyPr>
          <a:lstStyle/>
          <a:p>
            <a:pPr algn="ctr">
              <a:defRPr/>
            </a:pPr>
            <a:r>
              <a:rPr lang="sr-Latn-RS" sz="2000" b="1" dirty="0">
                <a:solidFill>
                  <a:schemeClr val="accent1">
                    <a:lumMod val="50000"/>
                  </a:schemeClr>
                </a:solidFill>
                <a:latin typeface="Arial" charset="0"/>
              </a:rPr>
              <a:t>UPRAVNI SUD</a:t>
            </a:r>
            <a:endParaRPr lang="en-US" sz="2000" b="1" dirty="0">
              <a:solidFill>
                <a:schemeClr val="accent1">
                  <a:lumMod val="50000"/>
                </a:schemeClr>
              </a:solidFill>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D4C84233-4DAB-43E7-8466-35140DAB9811}"/>
              </a:ext>
            </a:extLst>
          </p:cNvPr>
          <p:cNvSpPr>
            <a:spLocks noGrp="1"/>
          </p:cNvSpPr>
          <p:nvPr>
            <p:ph type="title"/>
          </p:nvPr>
        </p:nvSpPr>
        <p:spPr>
          <a:xfrm>
            <a:off x="2136775" y="228600"/>
            <a:ext cx="8153400" cy="990600"/>
          </a:xfrm>
        </p:spPr>
        <p:txBody>
          <a:bodyPr>
            <a:normAutofit fontScale="90000"/>
          </a:bodyPr>
          <a:lstStyle/>
          <a:p>
            <a:pPr algn="ctr">
              <a:defRPr/>
            </a:pPr>
            <a:r>
              <a:rPr lang="en-US" sz="3600" b="1"/>
              <a:t>DONOŠENJE KONVENCIJA I PREPORUKA</a:t>
            </a:r>
          </a:p>
        </p:txBody>
      </p:sp>
      <p:sp>
        <p:nvSpPr>
          <p:cNvPr id="26627" name="Content Placeholder 2">
            <a:extLst>
              <a:ext uri="{FF2B5EF4-FFF2-40B4-BE49-F238E27FC236}">
                <a16:creationId xmlns:a16="http://schemas.microsoft.com/office/drawing/2014/main" id="{387BA348-AA83-4D3B-9A33-33239D42C244}"/>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en-US">
                <a:solidFill>
                  <a:srgbClr val="59AAF2"/>
                </a:solidFill>
              </a:rPr>
              <a:t>Predlog</a:t>
            </a:r>
            <a:r>
              <a:rPr lang="en-US"/>
              <a:t> Administrativnom savetu koji čine:</a:t>
            </a:r>
          </a:p>
          <a:p>
            <a:pPr lvl="2">
              <a:buFont typeface="Wingdings"/>
              <a:buChar char=""/>
              <a:defRPr/>
            </a:pPr>
            <a:r>
              <a:rPr lang="en-US"/>
              <a:t>Vlade država članica</a:t>
            </a:r>
          </a:p>
          <a:p>
            <a:pPr lvl="2">
              <a:buFont typeface="Wingdings"/>
              <a:buChar char=""/>
              <a:defRPr/>
            </a:pPr>
            <a:r>
              <a:rPr lang="en-US"/>
              <a:t>Nacionalne poslodavačke ili radničke organizacije</a:t>
            </a:r>
          </a:p>
          <a:p>
            <a:pPr lvl="2">
              <a:buFont typeface="Wingdings"/>
              <a:buChar char=""/>
              <a:defRPr/>
            </a:pPr>
            <a:r>
              <a:rPr lang="en-US"/>
              <a:t>Međunarodne organizacije</a:t>
            </a:r>
          </a:p>
          <a:p>
            <a:pPr marL="320040" indent="-320040">
              <a:buFont typeface="Wingdings"/>
              <a:buChar char=""/>
              <a:defRPr/>
            </a:pPr>
            <a:r>
              <a:rPr lang="en-US"/>
              <a:t>Administrativni savet sastavlja predlog </a:t>
            </a:r>
            <a:r>
              <a:rPr lang="en-US">
                <a:solidFill>
                  <a:srgbClr val="00B050"/>
                </a:solidFill>
              </a:rPr>
              <a:t>dnevnog reda </a:t>
            </a:r>
            <a:r>
              <a:rPr lang="en-US"/>
              <a:t>za Konferenciju</a:t>
            </a:r>
          </a:p>
          <a:p>
            <a:pPr marL="320040" indent="-320040">
              <a:buFont typeface="Wingdings"/>
              <a:buChar char=""/>
              <a:defRPr/>
            </a:pPr>
            <a:r>
              <a:rPr lang="en-US"/>
              <a:t>Nakon usvajanja dnevnog reda donosi se odluka o vrsti diskusije koja može biti jednoikratna ili dvokratna</a:t>
            </a:r>
          </a:p>
          <a:p>
            <a:pPr marL="320040" indent="-320040">
              <a:buFont typeface="Wingdings"/>
              <a:buChar char=""/>
              <a:defRPr/>
            </a:pPr>
            <a:r>
              <a:rPr lang="en-US">
                <a:solidFill>
                  <a:srgbClr val="C00000"/>
                </a:solidFill>
              </a:rPr>
              <a:t>Konvencije se usvajaju većinom od 2/3 prisutnih delegata na Konferenciji</a:t>
            </a:r>
          </a:p>
          <a:p>
            <a:pPr lvl="3">
              <a:buClr>
                <a:schemeClr val="accent3"/>
              </a:buClr>
              <a:buNone/>
              <a:defRPr/>
            </a:pPr>
            <a:endParaRPr lang="en-US"/>
          </a:p>
          <a:p>
            <a:pPr marL="320040" indent="-320040">
              <a:buFont typeface="Wingdings"/>
              <a:buChar char=""/>
              <a:defRPr/>
            </a:pPr>
            <a:endParaRPr lang="en-US"/>
          </a:p>
          <a:p>
            <a:pPr marL="320040" indent="-320040">
              <a:buFont typeface="Wingdings"/>
              <a:buChar char=""/>
              <a:defRPr/>
            </a:pP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36BC2C1B-3E8E-4BFF-B436-286EBAE17603}"/>
              </a:ext>
            </a:extLst>
          </p:cNvPr>
          <p:cNvSpPr>
            <a:spLocks noGrp="1"/>
          </p:cNvSpPr>
          <p:nvPr>
            <p:ph type="title"/>
          </p:nvPr>
        </p:nvSpPr>
        <p:spPr>
          <a:xfrm>
            <a:off x="2136775" y="228600"/>
            <a:ext cx="8153400" cy="990600"/>
          </a:xfrm>
        </p:spPr>
        <p:txBody>
          <a:bodyPr>
            <a:normAutofit fontScale="90000"/>
          </a:bodyPr>
          <a:lstStyle/>
          <a:p>
            <a:pPr algn="ctr">
              <a:defRPr/>
            </a:pPr>
            <a:r>
              <a:rPr lang="en-US" sz="3600" b="1"/>
              <a:t>RATIFIKACIJA, STUPANJE NA SNAGU I DEJSTVO KONVENCIJA</a:t>
            </a:r>
          </a:p>
        </p:txBody>
      </p:sp>
      <p:sp>
        <p:nvSpPr>
          <p:cNvPr id="27651" name="Content Placeholder 2">
            <a:extLst>
              <a:ext uri="{FF2B5EF4-FFF2-40B4-BE49-F238E27FC236}">
                <a16:creationId xmlns:a16="http://schemas.microsoft.com/office/drawing/2014/main" id="{F0C5FB8D-F737-4174-A6A0-AEBB887843AF}"/>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en-US">
                <a:solidFill>
                  <a:srgbClr val="59AAF2"/>
                </a:solidFill>
              </a:rPr>
              <a:t>Ratifikacija predstavlja jednostrani, formalni pravni akt kojim se potvrđuje ugovor i uspostavlja pravni režim formulisan ugovorom.</a:t>
            </a:r>
          </a:p>
          <a:p>
            <a:pPr marL="320040" indent="-320040">
              <a:buNone/>
              <a:defRPr/>
            </a:pPr>
            <a:endParaRPr lang="en-US">
              <a:solidFill>
                <a:srgbClr val="59AAF2"/>
              </a:solidFill>
            </a:endParaRPr>
          </a:p>
          <a:p>
            <a:pPr marL="320040" indent="-320040">
              <a:buFont typeface="Wingdings"/>
              <a:buChar char=""/>
              <a:defRPr/>
            </a:pPr>
            <a:r>
              <a:rPr lang="en-US">
                <a:solidFill>
                  <a:srgbClr val="FF0000"/>
                </a:solidFill>
              </a:rPr>
              <a:t>Uslovna ratifikacija</a:t>
            </a:r>
          </a:p>
          <a:p>
            <a:pPr marL="320040" indent="-320040">
              <a:buFont typeface="Wingdings"/>
              <a:buChar char=""/>
              <a:defRPr/>
            </a:pPr>
            <a:r>
              <a:rPr lang="en-US">
                <a:solidFill>
                  <a:srgbClr val="FF0000"/>
                </a:solidFill>
              </a:rPr>
              <a:t>Delimična ratifikacija</a:t>
            </a:r>
          </a:p>
          <a:p>
            <a:pPr marL="320040" indent="-320040">
              <a:buNone/>
              <a:defRPr/>
            </a:pPr>
            <a:endParaRPr lang="en-US">
              <a:solidFill>
                <a:srgbClr val="FF0000"/>
              </a:solidFill>
            </a:endParaRPr>
          </a:p>
          <a:p>
            <a:pPr marL="320040" indent="-320040">
              <a:buFont typeface="Wingdings"/>
              <a:buChar char=""/>
              <a:defRPr/>
            </a:pPr>
            <a:r>
              <a:rPr lang="en-US">
                <a:solidFill>
                  <a:srgbClr val="089CA3"/>
                </a:solidFill>
              </a:rPr>
              <a:t>Davanje ili uskraćivanje ratifikacije diskreciono je pravo svake države.</a:t>
            </a:r>
          </a:p>
          <a:p>
            <a:pPr marL="320040" indent="-320040">
              <a:buFont typeface="Wingdings"/>
              <a:buChar char=""/>
              <a:defRPr/>
            </a:pP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977BDF2-1DC8-43BF-9E9E-85F756AC4CE8}"/>
              </a:ext>
            </a:extLst>
          </p:cNvPr>
          <p:cNvSpPr>
            <a:spLocks noGrp="1"/>
          </p:cNvSpPr>
          <p:nvPr>
            <p:ph type="title"/>
          </p:nvPr>
        </p:nvSpPr>
        <p:spPr>
          <a:xfrm>
            <a:off x="2136775" y="228600"/>
            <a:ext cx="8153400" cy="990600"/>
          </a:xfrm>
        </p:spPr>
        <p:txBody>
          <a:bodyPr>
            <a:normAutofit fontScale="90000"/>
          </a:bodyPr>
          <a:lstStyle/>
          <a:p>
            <a:pPr algn="ctr">
              <a:defRPr/>
            </a:pPr>
            <a:r>
              <a:rPr lang="en-US" sz="3600" b="1"/>
              <a:t>STAVLJANJE REZERVI NA ODREDBE KONVENCIJE</a:t>
            </a:r>
          </a:p>
        </p:txBody>
      </p:sp>
      <p:sp>
        <p:nvSpPr>
          <p:cNvPr id="32771" name="Content Placeholder 2">
            <a:extLst>
              <a:ext uri="{FF2B5EF4-FFF2-40B4-BE49-F238E27FC236}">
                <a16:creationId xmlns:a16="http://schemas.microsoft.com/office/drawing/2014/main" id="{7ECC44AC-13DF-45F7-9B51-992106A9B5B0}"/>
              </a:ext>
            </a:extLst>
          </p:cNvPr>
          <p:cNvSpPr>
            <a:spLocks noGrp="1"/>
          </p:cNvSpPr>
          <p:nvPr>
            <p:ph idx="1"/>
          </p:nvPr>
        </p:nvSpPr>
        <p:spPr>
          <a:xfrm>
            <a:off x="2136775" y="1600200"/>
            <a:ext cx="8153400" cy="4495800"/>
          </a:xfrm>
        </p:spPr>
        <p:txBody>
          <a:bodyPr/>
          <a:lstStyle/>
          <a:p>
            <a:pPr eaLnBrk="1" hangingPunct="1"/>
            <a:r>
              <a:rPr lang="en-US" altLang="en-US"/>
              <a:t>Rezerve predstavljaju formalne jednostrane izjave volje kojima se jedna država ograđuje od izvesnih odredaba ugovora.</a:t>
            </a:r>
          </a:p>
          <a:p>
            <a:pPr eaLnBrk="1" hangingPunct="1"/>
            <a:endParaRPr lang="en-US" altLang="en-US"/>
          </a:p>
          <a:p>
            <a:pPr eaLnBrk="1" hangingPunct="1">
              <a:buFont typeface="Wingdings 2" panose="05020102010507070707" pitchFamily="18" charset="2"/>
              <a:buNone/>
            </a:pPr>
            <a:endParaRPr lang="en-US" altLang="en-US"/>
          </a:p>
          <a:p>
            <a:pPr eaLnBrk="1" hangingPunct="1"/>
            <a:r>
              <a:rPr lang="en-US" altLang="en-US"/>
              <a:t>U postupku ratifikacije mogu se učiniti samo ako su predviđene konvencijom.</a:t>
            </a:r>
          </a:p>
          <a:p>
            <a:pPr eaLnBrk="1" hangingPunct="1"/>
            <a:endParaRPr lang="en-US" altLang="en-US"/>
          </a:p>
          <a:p>
            <a:pPr eaLnBrk="1" hangingPunct="1">
              <a:buFont typeface="Wingdings 2" panose="05020102010507070707" pitchFamily="18" charset="2"/>
              <a:buNone/>
            </a:pPr>
            <a:endParaRPr lang="en-US"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23D19400-392C-4F5A-904F-92F547D7D870}"/>
              </a:ext>
            </a:extLst>
          </p:cNvPr>
          <p:cNvSpPr>
            <a:spLocks noGrp="1"/>
          </p:cNvSpPr>
          <p:nvPr>
            <p:ph type="title"/>
          </p:nvPr>
        </p:nvSpPr>
        <p:spPr>
          <a:xfrm>
            <a:off x="2136775" y="228600"/>
            <a:ext cx="8153400" cy="990600"/>
          </a:xfrm>
        </p:spPr>
        <p:txBody>
          <a:bodyPr/>
          <a:lstStyle/>
          <a:p>
            <a:pPr algn="ctr" eaLnBrk="1" hangingPunct="1"/>
            <a:r>
              <a:rPr lang="en-US" altLang="en-US" sz="3600" b="1"/>
              <a:t>STUPANJE NA SNAGU KONVENCIJA</a:t>
            </a:r>
          </a:p>
        </p:txBody>
      </p:sp>
      <p:sp>
        <p:nvSpPr>
          <p:cNvPr id="33795" name="Content Placeholder 2">
            <a:extLst>
              <a:ext uri="{FF2B5EF4-FFF2-40B4-BE49-F238E27FC236}">
                <a16:creationId xmlns:a16="http://schemas.microsoft.com/office/drawing/2014/main" id="{69015C42-E3E9-4A2A-9829-9D7E4898664D}"/>
              </a:ext>
            </a:extLst>
          </p:cNvPr>
          <p:cNvSpPr>
            <a:spLocks noGrp="1"/>
          </p:cNvSpPr>
          <p:nvPr>
            <p:ph idx="1"/>
          </p:nvPr>
        </p:nvSpPr>
        <p:spPr>
          <a:xfrm>
            <a:off x="2136775" y="1600200"/>
            <a:ext cx="8153400" cy="4495800"/>
          </a:xfrm>
        </p:spPr>
        <p:txBody>
          <a:bodyPr/>
          <a:lstStyle/>
          <a:p>
            <a:pPr eaLnBrk="1" hangingPunct="1"/>
            <a:r>
              <a:rPr lang="en-US" altLang="en-US"/>
              <a:t>Stupanjem na snagu ugovor postaje obavezan za strane ugovornice</a:t>
            </a:r>
          </a:p>
          <a:p>
            <a:pPr eaLnBrk="1" hangingPunct="1"/>
            <a:endParaRPr lang="en-US" altLang="en-US"/>
          </a:p>
          <a:p>
            <a:pPr eaLnBrk="1" hangingPunct="1"/>
            <a:r>
              <a:rPr lang="en-US" altLang="en-US"/>
              <a:t>Konvencije stupaju na snagu u roku od 12 meseci, od datuma registracije dva člana.</a:t>
            </a:r>
          </a:p>
          <a:p>
            <a:pPr eaLnBrk="1" hangingPunct="1">
              <a:buFont typeface="Wingdings 2" panose="05020102010507070707" pitchFamily="18" charset="2"/>
              <a:buNone/>
            </a:pPr>
            <a:endParaRPr lang="en-US" altLang="en-US"/>
          </a:p>
          <a:p>
            <a:pPr eaLnBrk="1" hangingPunct="1"/>
            <a:r>
              <a:rPr lang="en-US" altLang="en-US"/>
              <a:t>Konvencija stupa na pravnu snagu prema svakom članu posle isteka roka od 12 meseci nakon registracije.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B92CAE96-ACB5-4458-920A-3B9D7D7E39E8}"/>
              </a:ext>
            </a:extLst>
          </p:cNvPr>
          <p:cNvSpPr>
            <a:spLocks noGrp="1"/>
          </p:cNvSpPr>
          <p:nvPr>
            <p:ph type="title"/>
          </p:nvPr>
        </p:nvSpPr>
        <p:spPr>
          <a:xfrm>
            <a:off x="2136775" y="228600"/>
            <a:ext cx="8153400" cy="990600"/>
          </a:xfrm>
        </p:spPr>
        <p:txBody>
          <a:bodyPr/>
          <a:lstStyle/>
          <a:p>
            <a:pPr algn="ctr" eaLnBrk="1" hangingPunct="1"/>
            <a:r>
              <a:rPr lang="en-US" altLang="en-US" sz="3600" b="1"/>
              <a:t>OTKAZIVANJE KONVENCIJA</a:t>
            </a:r>
          </a:p>
        </p:txBody>
      </p:sp>
      <p:sp>
        <p:nvSpPr>
          <p:cNvPr id="3" name="Content Placeholder 2">
            <a:extLst>
              <a:ext uri="{FF2B5EF4-FFF2-40B4-BE49-F238E27FC236}">
                <a16:creationId xmlns:a16="http://schemas.microsoft.com/office/drawing/2014/main" id="{CC7E4B2D-EBC7-4B66-B994-6E52F9E58FD9}"/>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sr-Latn-RS" dirty="0"/>
              <a:t>Otkaz konvencija predstavlja pravo svake države članice da, uz uvažavanje pravnog režima otkaza sadržanog u pravo MOR-a, okonča svojstvo ugovorne strane.</a:t>
            </a:r>
          </a:p>
          <a:p>
            <a:pPr marL="320040" indent="-320040">
              <a:buFont typeface="Wingdings"/>
              <a:buChar char=""/>
              <a:defRPr/>
            </a:pPr>
            <a:r>
              <a:rPr lang="sr-Latn-RS" dirty="0">
                <a:solidFill>
                  <a:schemeClr val="accent4">
                    <a:lumMod val="60000"/>
                    <a:lumOff val="40000"/>
                  </a:schemeClr>
                </a:solidFill>
              </a:rPr>
              <a:t>Bečka konvencija</a:t>
            </a:r>
          </a:p>
          <a:p>
            <a:pPr marL="320040" indent="-320040">
              <a:buFont typeface="Wingdings"/>
              <a:buChar char=""/>
              <a:defRPr/>
            </a:pPr>
            <a:r>
              <a:rPr lang="sr-Latn-RS" dirty="0">
                <a:solidFill>
                  <a:schemeClr val="accent2">
                    <a:lumMod val="75000"/>
                  </a:schemeClr>
                </a:solidFill>
              </a:rPr>
              <a:t>Klauzule o otkazivanju konvencije</a:t>
            </a:r>
          </a:p>
          <a:p>
            <a:pPr lvl="2">
              <a:buFont typeface="Wingdings"/>
              <a:buChar char=""/>
              <a:defRPr/>
            </a:pPr>
            <a:r>
              <a:rPr lang="en-US" dirty="0" err="1"/>
              <a:t>Konvencije</a:t>
            </a:r>
            <a:r>
              <a:rPr lang="sr-Latn-RS" dirty="0"/>
              <a:t> do 1927. godine (nakon 10 godina)</a:t>
            </a:r>
          </a:p>
          <a:p>
            <a:pPr lvl="2">
              <a:buFont typeface="Wingdings"/>
              <a:buChar char=""/>
              <a:defRPr/>
            </a:pPr>
            <a:r>
              <a:rPr lang="sr-Latn-RS" dirty="0"/>
              <a:t>Konvencije od 1928. do danas (godinu dana nakon isteka roka od 10 godina)</a:t>
            </a:r>
          </a:p>
          <a:p>
            <a:pPr lvl="2">
              <a:buFont typeface="Wingdings"/>
              <a:buChar char=""/>
              <a:defRPr/>
            </a:pPr>
            <a:endParaRPr lang="sr-Latn-R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D7849A39-49E6-49FC-A338-4C06B0753D77}"/>
              </a:ext>
            </a:extLst>
          </p:cNvPr>
          <p:cNvSpPr>
            <a:spLocks noGrp="1"/>
          </p:cNvSpPr>
          <p:nvPr>
            <p:ph type="title"/>
          </p:nvPr>
        </p:nvSpPr>
        <p:spPr>
          <a:xfrm>
            <a:off x="2136775" y="228600"/>
            <a:ext cx="8153400" cy="990600"/>
          </a:xfrm>
        </p:spPr>
        <p:txBody>
          <a:bodyPr/>
          <a:lstStyle/>
          <a:p>
            <a:pPr algn="ctr" eaLnBrk="1" hangingPunct="1"/>
            <a:r>
              <a:rPr lang="en-US" altLang="en-US" sz="3200" b="1"/>
              <a:t>REVIZIJA KONVENCIJE</a:t>
            </a:r>
          </a:p>
        </p:txBody>
      </p:sp>
      <p:sp>
        <p:nvSpPr>
          <p:cNvPr id="35843" name="Content Placeholder 2">
            <a:extLst>
              <a:ext uri="{FF2B5EF4-FFF2-40B4-BE49-F238E27FC236}">
                <a16:creationId xmlns:a16="http://schemas.microsoft.com/office/drawing/2014/main" id="{E2371C1A-0E2C-49F7-A5D8-A71E02F02FF4}"/>
              </a:ext>
            </a:extLst>
          </p:cNvPr>
          <p:cNvSpPr>
            <a:spLocks noGrp="1"/>
          </p:cNvSpPr>
          <p:nvPr>
            <p:ph idx="1"/>
          </p:nvPr>
        </p:nvSpPr>
        <p:spPr>
          <a:xfrm>
            <a:off x="2136775" y="1600200"/>
            <a:ext cx="8153400" cy="4495800"/>
          </a:xfrm>
        </p:spPr>
        <p:txBody>
          <a:bodyPr/>
          <a:lstStyle/>
          <a:p>
            <a:pPr eaLnBrk="1" hangingPunct="1"/>
            <a:r>
              <a:rPr lang="en-US" altLang="en-US"/>
              <a:t>Revizija predstavlja postupak pomoću kojeg se strane potpisnice sporazuma saglašavaju da u njega unesu izvesne izmene i time ga usklade novima okolnostima.</a:t>
            </a:r>
          </a:p>
          <a:p>
            <a:pPr eaLnBrk="1" hangingPunct="1"/>
            <a:endParaRPr lang="en-US" altLang="en-US"/>
          </a:p>
          <a:p>
            <a:pPr eaLnBrk="1" hangingPunct="1"/>
            <a:r>
              <a:rPr lang="en-US" altLang="en-US"/>
              <a:t>Odredbe prethodne konvencije zamenjuju se novim odredbama, te ranija konvencija prestaje da bude otvorena za ratifikaciju.</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033931DC-8FA5-42B2-B138-D18E7104A6AA}"/>
              </a:ext>
            </a:extLst>
          </p:cNvPr>
          <p:cNvSpPr>
            <a:spLocks noGrp="1"/>
          </p:cNvSpPr>
          <p:nvPr>
            <p:ph type="title"/>
          </p:nvPr>
        </p:nvSpPr>
        <p:spPr/>
        <p:txBody>
          <a:bodyPr/>
          <a:lstStyle/>
          <a:p>
            <a:pPr algn="ctr" eaLnBrk="1" hangingPunct="1"/>
            <a:r>
              <a:rPr lang="en-US" altLang="en-US" sz="4000" b="1"/>
              <a:t>PRAVNA PRIRODA KONVENCIJA (1)</a:t>
            </a:r>
          </a:p>
        </p:txBody>
      </p:sp>
      <p:sp>
        <p:nvSpPr>
          <p:cNvPr id="36869" name="Text Placeholder 3">
            <a:extLst>
              <a:ext uri="{FF2B5EF4-FFF2-40B4-BE49-F238E27FC236}">
                <a16:creationId xmlns:a16="http://schemas.microsoft.com/office/drawing/2014/main" id="{FD543B69-20BC-497C-9B7D-3B882146ACA0}"/>
              </a:ext>
            </a:extLst>
          </p:cNvPr>
          <p:cNvSpPr>
            <a:spLocks noGrp="1"/>
          </p:cNvSpPr>
          <p:nvPr>
            <p:ph type="body" idx="1"/>
          </p:nvPr>
        </p:nvSpPr>
        <p:spPr>
          <a:xfrm>
            <a:off x="2133600" y="1752601"/>
            <a:ext cx="3886200" cy="639763"/>
          </a:xfrm>
        </p:spPr>
        <p:txBody>
          <a:bodyPr/>
          <a:lstStyle/>
          <a:p>
            <a:pPr algn="ctr" eaLnBrk="1" hangingPunct="1"/>
            <a:r>
              <a:rPr lang="en-US" altLang="en-US"/>
              <a:t>KONVENCIJE RADA</a:t>
            </a:r>
          </a:p>
        </p:txBody>
      </p:sp>
      <p:sp>
        <p:nvSpPr>
          <p:cNvPr id="32773" name="Content Placeholder 4">
            <a:extLst>
              <a:ext uri="{FF2B5EF4-FFF2-40B4-BE49-F238E27FC236}">
                <a16:creationId xmlns:a16="http://schemas.microsoft.com/office/drawing/2014/main" id="{557A1746-AD35-4F6F-944E-B8ACB0F6CE03}"/>
              </a:ext>
            </a:extLst>
          </p:cNvPr>
          <p:cNvSpPr>
            <a:spLocks noGrp="1"/>
          </p:cNvSpPr>
          <p:nvPr>
            <p:ph sz="half" idx="2"/>
          </p:nvPr>
        </p:nvSpPr>
        <p:spPr/>
        <p:txBody>
          <a:bodyPr>
            <a:normAutofit fontScale="92500" lnSpcReduction="20000"/>
          </a:bodyPr>
          <a:lstStyle/>
          <a:p>
            <a:pPr marL="320040" indent="-320040">
              <a:buFont typeface="Wingdings"/>
              <a:buChar char=""/>
              <a:defRPr/>
            </a:pPr>
            <a:r>
              <a:rPr lang="en-US"/>
              <a:t>1. </a:t>
            </a:r>
            <a:r>
              <a:rPr lang="en-US" sz="1800"/>
              <a:t>Usvaja ih Generalna konferencija </a:t>
            </a:r>
          </a:p>
          <a:p>
            <a:pPr marL="320040" indent="-320040">
              <a:buFont typeface="Wingdings"/>
              <a:buChar char=""/>
              <a:defRPr/>
            </a:pPr>
            <a:r>
              <a:rPr lang="en-US" sz="1800"/>
              <a:t>2. Ne predstavljaju rezultat diplomatskih pregovora</a:t>
            </a:r>
          </a:p>
          <a:p>
            <a:pPr marL="320040" indent="-320040">
              <a:buFont typeface="Wingdings"/>
              <a:buChar char=""/>
              <a:defRPr/>
            </a:pPr>
            <a:r>
              <a:rPr lang="en-US" sz="1800"/>
              <a:t>3. Nakon usvajanja formalno potpisivanje teksta nije potrebno</a:t>
            </a:r>
          </a:p>
          <a:p>
            <a:pPr marL="320040" indent="-320040">
              <a:buFont typeface="Wingdings"/>
              <a:buChar char=""/>
              <a:defRPr/>
            </a:pPr>
            <a:r>
              <a:rPr lang="en-US" sz="1800"/>
              <a:t>4. Izglasavanje konvencije stvara obavezu za predstavnike vlada da je u određenom roku podnesu na razmatranje</a:t>
            </a:r>
          </a:p>
          <a:p>
            <a:pPr marL="320040" indent="-320040">
              <a:buFont typeface="Wingdings"/>
              <a:buChar char=""/>
              <a:defRPr/>
            </a:pPr>
            <a:r>
              <a:rPr lang="en-US" sz="1800"/>
              <a:t>5. O reviziji ne odlučuju države koje su je ratifikovale</a:t>
            </a:r>
          </a:p>
          <a:p>
            <a:pPr marL="320040" indent="-320040">
              <a:buFont typeface="Wingdings"/>
              <a:buChar char=""/>
              <a:defRPr/>
            </a:pPr>
            <a:r>
              <a:rPr lang="en-US" sz="1800"/>
              <a:t>6. Ne suspenduju se u slučaju ratnog stanja	</a:t>
            </a:r>
          </a:p>
        </p:txBody>
      </p:sp>
      <p:sp>
        <p:nvSpPr>
          <p:cNvPr id="32772" name="Text Placeholder 5">
            <a:extLst>
              <a:ext uri="{FF2B5EF4-FFF2-40B4-BE49-F238E27FC236}">
                <a16:creationId xmlns:a16="http://schemas.microsoft.com/office/drawing/2014/main" id="{AC173183-B7A3-4C24-9EC3-3001B0FF2094}"/>
              </a:ext>
            </a:extLst>
          </p:cNvPr>
          <p:cNvSpPr>
            <a:spLocks noGrp="1"/>
          </p:cNvSpPr>
          <p:nvPr>
            <p:ph type="body" sz="quarter" idx="3"/>
          </p:nvPr>
        </p:nvSpPr>
        <p:spPr>
          <a:xfrm>
            <a:off x="6324600" y="1752601"/>
            <a:ext cx="3886200" cy="639763"/>
          </a:xfrm>
        </p:spPr>
        <p:txBody>
          <a:bodyPr>
            <a:normAutofit fontScale="92500"/>
          </a:bodyPr>
          <a:lstStyle/>
          <a:p>
            <a:pPr algn="ctr">
              <a:defRPr/>
            </a:pPr>
            <a:r>
              <a:rPr lang="en-US"/>
              <a:t>MEĐUNARODNI UGOVORI</a:t>
            </a:r>
          </a:p>
        </p:txBody>
      </p:sp>
      <p:sp>
        <p:nvSpPr>
          <p:cNvPr id="32774" name="Content Placeholder 6">
            <a:extLst>
              <a:ext uri="{FF2B5EF4-FFF2-40B4-BE49-F238E27FC236}">
                <a16:creationId xmlns:a16="http://schemas.microsoft.com/office/drawing/2014/main" id="{84F38A3C-5372-4B8E-893F-D80C98B2A16D}"/>
              </a:ext>
            </a:extLst>
          </p:cNvPr>
          <p:cNvSpPr>
            <a:spLocks noGrp="1"/>
          </p:cNvSpPr>
          <p:nvPr>
            <p:ph sz="quarter" idx="4"/>
          </p:nvPr>
        </p:nvSpPr>
        <p:spPr/>
        <p:txBody>
          <a:bodyPr>
            <a:normAutofit fontScale="92500" lnSpcReduction="20000"/>
          </a:bodyPr>
          <a:lstStyle/>
          <a:p>
            <a:pPr marL="320040" indent="-320040">
              <a:buFont typeface="Wingdings"/>
              <a:buChar char=""/>
              <a:defRPr/>
            </a:pPr>
            <a:r>
              <a:rPr lang="en-US" sz="1800"/>
              <a:t>Potpisuju ih države</a:t>
            </a:r>
          </a:p>
          <a:p>
            <a:pPr marL="320040" indent="-320040">
              <a:buFont typeface="Wingdings"/>
              <a:buChar char=""/>
              <a:defRPr/>
            </a:pPr>
            <a:r>
              <a:rPr lang="en-US" sz="1800"/>
              <a:t>Predstavljaju rezultat diplomatskih pregovora</a:t>
            </a:r>
          </a:p>
          <a:p>
            <a:pPr marL="320040" indent="-320040">
              <a:buFont typeface="Wingdings"/>
              <a:buChar char=""/>
              <a:defRPr/>
            </a:pPr>
            <a:r>
              <a:rPr lang="en-US" sz="1800"/>
              <a:t>Nakon usvajanja potrebno je potpisivanje teksta i razmena ratifikacionih instrumenata</a:t>
            </a:r>
          </a:p>
          <a:p>
            <a:pPr marL="320040" indent="-320040">
              <a:buFont typeface="Wingdings"/>
              <a:buChar char=""/>
              <a:defRPr/>
            </a:pPr>
            <a:r>
              <a:rPr lang="en-US" sz="1800"/>
              <a:t>Ako predstavnici države ne žele da potpišu sporazum, ne mogu se na to naterati</a:t>
            </a:r>
          </a:p>
          <a:p>
            <a:pPr marL="320040" indent="-320040">
              <a:buFont typeface="Wingdings"/>
              <a:buChar char=""/>
              <a:defRPr/>
            </a:pPr>
            <a:r>
              <a:rPr lang="en-US" sz="1800"/>
              <a:t>O reviziji odlučuju strane potpisnice</a:t>
            </a:r>
          </a:p>
          <a:p>
            <a:pPr marL="320040" indent="-320040">
              <a:buFont typeface="Wingdings"/>
              <a:buChar char=""/>
              <a:defRPr/>
            </a:pPr>
            <a:r>
              <a:rPr lang="en-US" sz="1800"/>
              <a:t>U slučaju rata dolazi do suspenzije međunaorndih ugovora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4009BF46-EAE8-4887-B87D-49B639A25C9C}"/>
              </a:ext>
            </a:extLst>
          </p:cNvPr>
          <p:cNvSpPr>
            <a:spLocks noGrp="1"/>
          </p:cNvSpPr>
          <p:nvPr>
            <p:ph type="title"/>
          </p:nvPr>
        </p:nvSpPr>
        <p:spPr>
          <a:xfrm>
            <a:off x="2136775" y="228600"/>
            <a:ext cx="8153400" cy="990600"/>
          </a:xfrm>
        </p:spPr>
        <p:txBody>
          <a:bodyPr/>
          <a:lstStyle/>
          <a:p>
            <a:pPr algn="ctr" eaLnBrk="1" hangingPunct="1"/>
            <a:r>
              <a:rPr lang="en-US" altLang="en-US" sz="4000" b="1"/>
              <a:t>PRAVNA PRIRODA KONVENCIJA (2)</a:t>
            </a:r>
            <a:endParaRPr lang="en-US" altLang="en-US" sz="4000"/>
          </a:p>
        </p:txBody>
      </p:sp>
      <p:sp>
        <p:nvSpPr>
          <p:cNvPr id="37891" name="Content Placeholder 2">
            <a:extLst>
              <a:ext uri="{FF2B5EF4-FFF2-40B4-BE49-F238E27FC236}">
                <a16:creationId xmlns:a16="http://schemas.microsoft.com/office/drawing/2014/main" id="{2A9B928B-326E-4C09-B550-01EAC1E151DB}"/>
              </a:ext>
            </a:extLst>
          </p:cNvPr>
          <p:cNvSpPr>
            <a:spLocks noGrp="1"/>
          </p:cNvSpPr>
          <p:nvPr>
            <p:ph idx="1"/>
          </p:nvPr>
        </p:nvSpPr>
        <p:spPr>
          <a:xfrm>
            <a:off x="2136775" y="1600200"/>
            <a:ext cx="8153400" cy="4495800"/>
          </a:xfrm>
        </p:spPr>
        <p:txBody>
          <a:bodyPr/>
          <a:lstStyle/>
          <a:p>
            <a:pPr eaLnBrk="1" hangingPunct="1"/>
            <a:r>
              <a:rPr lang="en-US" altLang="en-US"/>
              <a:t>Konvencije MOR-a predstavljaju međunarodne multilateralne akte </a:t>
            </a:r>
            <a:r>
              <a:rPr lang="en-US" altLang="en-US">
                <a:solidFill>
                  <a:srgbClr val="00B050"/>
                </a:solidFill>
              </a:rPr>
              <a:t>ugovornog</a:t>
            </a:r>
            <a:r>
              <a:rPr lang="en-US" altLang="en-US"/>
              <a:t> karaktera.</a:t>
            </a:r>
          </a:p>
          <a:p>
            <a:pPr eaLnBrk="1" hangingPunct="1"/>
            <a:r>
              <a:rPr lang="en-US" altLang="en-US"/>
              <a:t>One se nalaze u pravnom režimu između </a:t>
            </a:r>
            <a:r>
              <a:rPr lang="en-US" altLang="en-US">
                <a:solidFill>
                  <a:srgbClr val="20C9F8"/>
                </a:solidFill>
              </a:rPr>
              <a:t>ugovora-zakona</a:t>
            </a:r>
            <a:r>
              <a:rPr lang="en-US" altLang="en-US"/>
              <a:t> i </a:t>
            </a:r>
            <a:r>
              <a:rPr lang="en-US" altLang="en-US">
                <a:solidFill>
                  <a:srgbClr val="59AAF2"/>
                </a:solidFill>
              </a:rPr>
              <a:t>ugovora – pogodbi</a:t>
            </a:r>
            <a:r>
              <a:rPr lang="en-US" altLang="en-US"/>
              <a:t>.</a:t>
            </a:r>
          </a:p>
          <a:p>
            <a:pPr eaLnBrk="1" hangingPunct="1"/>
            <a:r>
              <a:rPr lang="en-US" altLang="en-US"/>
              <a:t>Konvencije imaju elemente i ugovora i zakona</a:t>
            </a:r>
          </a:p>
          <a:p>
            <a:pPr lvl="1" eaLnBrk="1" hangingPunct="1"/>
            <a:r>
              <a:rPr lang="en-US" altLang="en-US"/>
              <a:t>Zakonodavni elementi proizlaze iz samog postupka njihovog donošenja.</a:t>
            </a:r>
          </a:p>
          <a:p>
            <a:pPr lvl="1" eaLnBrk="1" hangingPunct="1"/>
            <a:r>
              <a:rPr lang="en-US" altLang="en-US"/>
              <a:t>Ugovorni elementi se vide u tome što one predstavljaju kompromis predstavnika suprotnih interesa.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1E2F116-2E10-4404-9F43-A66F8B23DEA6}"/>
              </a:ext>
            </a:extLst>
          </p:cNvPr>
          <p:cNvSpPr>
            <a:spLocks noGrp="1"/>
          </p:cNvSpPr>
          <p:nvPr>
            <p:ph type="title"/>
          </p:nvPr>
        </p:nvSpPr>
        <p:spPr>
          <a:xfrm>
            <a:off x="2136775" y="228600"/>
            <a:ext cx="8153400" cy="990600"/>
          </a:xfrm>
        </p:spPr>
        <p:txBody>
          <a:bodyPr/>
          <a:lstStyle/>
          <a:p>
            <a:pPr algn="ctr" eaLnBrk="1" hangingPunct="1"/>
            <a:r>
              <a:rPr lang="en-US" altLang="en-US" b="1"/>
              <a:t>ISTORIJSKI NASTANAK</a:t>
            </a:r>
          </a:p>
        </p:txBody>
      </p:sp>
      <p:sp>
        <p:nvSpPr>
          <p:cNvPr id="7171" name="Content Placeholder 2">
            <a:extLst>
              <a:ext uri="{FF2B5EF4-FFF2-40B4-BE49-F238E27FC236}">
                <a16:creationId xmlns:a16="http://schemas.microsoft.com/office/drawing/2014/main" id="{EC69561A-F092-4237-9F95-29ECF2359B1A}"/>
              </a:ext>
            </a:extLst>
          </p:cNvPr>
          <p:cNvSpPr>
            <a:spLocks noGrp="1"/>
          </p:cNvSpPr>
          <p:nvPr>
            <p:ph idx="1"/>
          </p:nvPr>
        </p:nvSpPr>
        <p:spPr>
          <a:xfrm>
            <a:off x="2136775" y="1600200"/>
            <a:ext cx="8153400" cy="4495800"/>
          </a:xfrm>
        </p:spPr>
        <p:txBody>
          <a:bodyPr>
            <a:normAutofit/>
          </a:bodyPr>
          <a:lstStyle/>
          <a:p>
            <a:pPr marL="320040" indent="-320040" algn="just">
              <a:buFont typeface="Wingdings"/>
              <a:buChar char=""/>
              <a:defRPr/>
            </a:pPr>
            <a:r>
              <a:rPr lang="en-US" b="1">
                <a:latin typeface="Times New Roman" pitchFamily="18" charset="0"/>
                <a:cs typeface="Times New Roman" pitchFamily="18" charset="0"/>
              </a:rPr>
              <a:t>Robovlasnički sistem</a:t>
            </a:r>
          </a:p>
          <a:p>
            <a:pPr marL="640080" lvl="1" indent="-274320" algn="just">
              <a:buFont typeface="Wingdings 2"/>
              <a:buChar char=""/>
              <a:defRPr/>
            </a:pPr>
            <a:r>
              <a:rPr lang="en-US" sz="2000" i="1">
                <a:latin typeface="Times New Roman" pitchFamily="18" charset="0"/>
                <a:cs typeface="Times New Roman" pitchFamily="18" charset="0"/>
              </a:rPr>
              <a:t>Locatio conductio operarum</a:t>
            </a:r>
          </a:p>
          <a:p>
            <a:pPr marL="640080" lvl="1" indent="-274320" algn="just">
              <a:buFont typeface="Wingdings 2"/>
              <a:buChar char=""/>
              <a:defRPr/>
            </a:pPr>
            <a:r>
              <a:rPr lang="en-US" sz="2000" i="1">
                <a:latin typeface="Times New Roman" pitchFamily="18" charset="0"/>
                <a:cs typeface="Times New Roman" pitchFamily="18" charset="0"/>
              </a:rPr>
              <a:t>Mandatum</a:t>
            </a:r>
            <a:r>
              <a:rPr lang="en-US" sz="2000">
                <a:latin typeface="Times New Roman" pitchFamily="18" charset="0"/>
                <a:cs typeface="Times New Roman" pitchFamily="18" charset="0"/>
              </a:rPr>
              <a:t> - nalog</a:t>
            </a:r>
          </a:p>
          <a:p>
            <a:pPr marL="320040" indent="-320040" algn="just">
              <a:buFont typeface="Wingdings"/>
              <a:buChar char=""/>
              <a:defRPr/>
            </a:pPr>
            <a:r>
              <a:rPr lang="en-US" b="1">
                <a:latin typeface="Times New Roman" pitchFamily="18" charset="0"/>
                <a:cs typeface="Times New Roman" pitchFamily="18" charset="0"/>
              </a:rPr>
              <a:t>Feudalni sistem</a:t>
            </a:r>
          </a:p>
          <a:p>
            <a:pPr marL="640080" lvl="1" indent="-274320" algn="just">
              <a:buFont typeface="Wingdings 2"/>
              <a:buChar char=""/>
              <a:defRPr/>
            </a:pPr>
            <a:r>
              <a:rPr lang="en-US" sz="2000">
                <a:latin typeface="Times New Roman" pitchFamily="18" charset="0"/>
                <a:cs typeface="Times New Roman" pitchFamily="18" charset="0"/>
              </a:rPr>
              <a:t>Feudum – (vazalsko-senioski odnos)</a:t>
            </a:r>
          </a:p>
          <a:p>
            <a:pPr marL="320040" indent="-320040" algn="just">
              <a:buFont typeface="Wingdings"/>
              <a:buChar char=""/>
              <a:defRPr/>
            </a:pPr>
            <a:r>
              <a:rPr lang="en-US" b="1">
                <a:latin typeface="Times New Roman" pitchFamily="18" charset="0"/>
                <a:cs typeface="Times New Roman" pitchFamily="18" charset="0"/>
              </a:rPr>
              <a:t>Zanati </a:t>
            </a:r>
          </a:p>
          <a:p>
            <a:pPr marL="640080" lvl="1" indent="-274320" algn="just">
              <a:buFont typeface="Wingdings 2"/>
              <a:buChar char=""/>
              <a:defRPr/>
            </a:pPr>
            <a:r>
              <a:rPr lang="en-US" sz="2000">
                <a:latin typeface="Times New Roman" pitchFamily="18" charset="0"/>
                <a:cs typeface="Times New Roman" pitchFamily="18" charset="0"/>
              </a:rPr>
              <a:t>Učenici i kalfe (statusno-staleški odnos), esnafi, cehovi</a:t>
            </a:r>
          </a:p>
          <a:p>
            <a:pPr marL="640080" lvl="1" indent="-274320" algn="just">
              <a:buNone/>
              <a:defRPr/>
            </a:pPr>
            <a:r>
              <a:rPr lang="en-US" sz="2000">
                <a:latin typeface="Times New Roman" pitchFamily="18" charset="0"/>
                <a:cs typeface="Times New Roman" pitchFamily="18" charset="0"/>
              </a:rPr>
              <a:t>	Najamni rad</a:t>
            </a:r>
          </a:p>
          <a:p>
            <a:pPr marL="320040" indent="-320040" algn="just">
              <a:buFont typeface="Wingdings"/>
              <a:buChar char=""/>
              <a:defRPr/>
            </a:pPr>
            <a:r>
              <a:rPr lang="en-US" b="1">
                <a:latin typeface="Times New Roman" pitchFamily="18" charset="0"/>
                <a:cs typeface="Times New Roman" pitchFamily="18" charset="0"/>
              </a:rPr>
              <a:t>Manufakture</a:t>
            </a:r>
          </a:p>
          <a:p>
            <a:pPr marL="320040" indent="-320040" algn="just">
              <a:buFont typeface="Wingdings"/>
              <a:buChar char=""/>
              <a:defRPr/>
            </a:pPr>
            <a:r>
              <a:rPr lang="en-US" b="1">
                <a:latin typeface="Times New Roman" pitchFamily="18" charset="0"/>
                <a:cs typeface="Times New Roman" pitchFamily="18" charset="0"/>
              </a:rPr>
              <a:t>XVIII vek i Šapelijeov zakon</a:t>
            </a:r>
          </a:p>
          <a:p>
            <a:pPr marL="640080" lvl="1" indent="-274320" algn="just">
              <a:buFont typeface="Wingdings 2"/>
              <a:buChar char=""/>
              <a:defRPr/>
            </a:pPr>
            <a:endParaRPr lang="en-US" b="1">
              <a:latin typeface="Times New Roman" pitchFamily="18" charset="0"/>
              <a:cs typeface="Times New Roman" pitchFamily="18" charset="0"/>
            </a:endParaRPr>
          </a:p>
          <a:p>
            <a:pPr marL="320040" indent="-320040">
              <a:buFont typeface="Wingdings"/>
              <a:buChar char=""/>
              <a:defRPr/>
            </a:pPr>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F6EA165A-4C1C-43FB-A445-032CE4E9AF63}"/>
              </a:ext>
            </a:extLst>
          </p:cNvPr>
          <p:cNvSpPr>
            <a:spLocks noGrp="1"/>
          </p:cNvSpPr>
          <p:nvPr>
            <p:ph type="title"/>
          </p:nvPr>
        </p:nvSpPr>
        <p:spPr>
          <a:xfrm>
            <a:off x="2136775" y="228600"/>
            <a:ext cx="8153400" cy="990600"/>
          </a:xfrm>
        </p:spPr>
        <p:txBody>
          <a:bodyPr>
            <a:normAutofit fontScale="90000"/>
          </a:bodyPr>
          <a:lstStyle/>
          <a:p>
            <a:pPr algn="ctr">
              <a:defRPr/>
            </a:pPr>
            <a:r>
              <a:rPr lang="en-US" sz="4000" b="1"/>
              <a:t>KONTROLA PRIMENA KONVENCIJA I PREPORUKA</a:t>
            </a:r>
          </a:p>
        </p:txBody>
      </p:sp>
      <p:sp>
        <p:nvSpPr>
          <p:cNvPr id="38915" name="Content Placeholder 2">
            <a:extLst>
              <a:ext uri="{FF2B5EF4-FFF2-40B4-BE49-F238E27FC236}">
                <a16:creationId xmlns:a16="http://schemas.microsoft.com/office/drawing/2014/main" id="{0E62CDBC-EA5E-4A41-9D89-945DA7AA59F6}"/>
              </a:ext>
            </a:extLst>
          </p:cNvPr>
          <p:cNvSpPr>
            <a:spLocks noGrp="1"/>
          </p:cNvSpPr>
          <p:nvPr>
            <p:ph idx="1"/>
          </p:nvPr>
        </p:nvSpPr>
        <p:spPr>
          <a:xfrm>
            <a:off x="2136775" y="1600200"/>
            <a:ext cx="8153400" cy="4495800"/>
          </a:xfrm>
        </p:spPr>
        <p:txBody>
          <a:bodyPr/>
          <a:lstStyle/>
          <a:p>
            <a:pPr eaLnBrk="1" hangingPunct="1"/>
            <a:r>
              <a:rPr lang="en-US" altLang="en-US"/>
              <a:t>Do 1946. godine Ustav MOR-a propisivao je mogućnost primene ekonomskih sankcija protiv država članice koje nisu ispunjavale svoje obaveze</a:t>
            </a:r>
          </a:p>
          <a:p>
            <a:pPr eaLnBrk="1" hangingPunct="1"/>
            <a:r>
              <a:rPr lang="en-US" altLang="en-US"/>
              <a:t>Od 1946. sankcije mogu biti moralne (crna lista) i pravne (žalba)</a:t>
            </a:r>
          </a:p>
          <a:p>
            <a:pPr lvl="1" eaLnBrk="1" hangingPunct="1"/>
            <a:r>
              <a:rPr lang="en-US" altLang="en-US">
                <a:solidFill>
                  <a:srgbClr val="20C9F8"/>
                </a:solidFill>
              </a:rPr>
              <a:t>Žalba se podnosi Administrativnom savetu</a:t>
            </a:r>
          </a:p>
          <a:p>
            <a:pPr lvl="1" eaLnBrk="1" hangingPunct="1"/>
            <a:r>
              <a:rPr lang="en-US" altLang="en-US">
                <a:solidFill>
                  <a:srgbClr val="20C9F8"/>
                </a:solidFill>
              </a:rPr>
              <a:t>Može je podneti država potpisnica Konvencije</a:t>
            </a:r>
          </a:p>
          <a:p>
            <a:pPr lvl="1" eaLnBrk="1" hangingPunct="1"/>
            <a:r>
              <a:rPr lang="en-US" altLang="en-US">
                <a:solidFill>
                  <a:srgbClr val="20C9F8"/>
                </a:solidFill>
              </a:rPr>
              <a:t>Administrativni savet može da formira anketnu komisiju</a:t>
            </a:r>
          </a:p>
          <a:p>
            <a:pPr lvl="1" eaLnBrk="1" hangingPunct="1"/>
            <a:r>
              <a:rPr lang="en-US" altLang="en-US">
                <a:solidFill>
                  <a:srgbClr val="20C9F8"/>
                </a:solidFill>
              </a:rPr>
              <a:t>O žalbi odlučuje Međunarodni sud pravde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904A919F-7A16-440D-AAEB-31F413FB1972}"/>
              </a:ext>
            </a:extLst>
          </p:cNvPr>
          <p:cNvSpPr>
            <a:spLocks noGrp="1"/>
          </p:cNvSpPr>
          <p:nvPr>
            <p:ph type="title"/>
          </p:nvPr>
        </p:nvSpPr>
        <p:spPr>
          <a:xfrm>
            <a:off x="2136775" y="228600"/>
            <a:ext cx="8153400" cy="990600"/>
          </a:xfrm>
        </p:spPr>
        <p:txBody>
          <a:bodyPr/>
          <a:lstStyle/>
          <a:p>
            <a:pPr algn="ctr" eaLnBrk="1" hangingPunct="1"/>
            <a:r>
              <a:rPr lang="en-US" altLang="en-US" sz="3600" b="1"/>
              <a:t>AKTI OUN</a:t>
            </a:r>
          </a:p>
        </p:txBody>
      </p:sp>
      <p:sp>
        <p:nvSpPr>
          <p:cNvPr id="35843" name="Content Placeholder 2">
            <a:extLst>
              <a:ext uri="{FF2B5EF4-FFF2-40B4-BE49-F238E27FC236}">
                <a16:creationId xmlns:a16="http://schemas.microsoft.com/office/drawing/2014/main" id="{8E53A352-D79A-4F95-9C91-4AC90A3F7E4D}"/>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en-US">
                <a:solidFill>
                  <a:srgbClr val="0B5395"/>
                </a:solidFill>
              </a:rPr>
              <a:t>Opšta deklaracija o pravima čoveka iz 1948. godine</a:t>
            </a:r>
          </a:p>
          <a:p>
            <a:pPr marL="640080" lvl="1" indent="-274320">
              <a:buFont typeface="Wingdings 2"/>
              <a:buChar char=""/>
              <a:defRPr/>
            </a:pPr>
            <a:r>
              <a:rPr lang="en-US">
                <a:solidFill>
                  <a:srgbClr val="0B5395"/>
                </a:solidFill>
              </a:rPr>
              <a:t>“</a:t>
            </a:r>
            <a:r>
              <a:rPr lang="en-US"/>
              <a:t>pravo na socijalno osiguranje, pravo na sindikalno organizovanje, pravo na posebnu zaštitu majki i deteta, pravo na odmor, pravo na (ne)ograničeno radno vreme </a:t>
            </a:r>
            <a:r>
              <a:rPr lang="en-US">
                <a:solidFill>
                  <a:srgbClr val="0B5395"/>
                </a:solidFill>
              </a:rPr>
              <a:t>”</a:t>
            </a:r>
          </a:p>
          <a:p>
            <a:pPr marL="320040" indent="-320040">
              <a:buFont typeface="Wingdings"/>
              <a:buChar char=""/>
              <a:defRPr/>
            </a:pPr>
            <a:r>
              <a:rPr lang="en-US">
                <a:solidFill>
                  <a:srgbClr val="0B5395"/>
                </a:solidFill>
              </a:rPr>
              <a:t>Međunarodni pakt o građanskim i političkim pravima</a:t>
            </a:r>
          </a:p>
          <a:p>
            <a:pPr marL="640080" lvl="1" indent="-274320">
              <a:buFont typeface="Wingdings 2"/>
              <a:buChar char=""/>
              <a:defRPr/>
            </a:pPr>
            <a:r>
              <a:rPr lang="en-US">
                <a:solidFill>
                  <a:srgbClr val="0B5395"/>
                </a:solidFill>
              </a:rPr>
              <a:t>“</a:t>
            </a:r>
            <a:r>
              <a:rPr lang="en-US"/>
              <a:t>pravo na osnivanje sindikata i učlanjenje u iste</a:t>
            </a:r>
            <a:r>
              <a:rPr lang="en-US">
                <a:solidFill>
                  <a:srgbClr val="0B5395"/>
                </a:solidFill>
              </a:rPr>
              <a:t>”</a:t>
            </a:r>
          </a:p>
          <a:p>
            <a:pPr marL="320040" indent="-320040">
              <a:buFont typeface="Wingdings"/>
              <a:buChar char=""/>
              <a:defRPr/>
            </a:pPr>
            <a:r>
              <a:rPr lang="en-US">
                <a:solidFill>
                  <a:srgbClr val="0B5395"/>
                </a:solidFill>
              </a:rPr>
              <a:t>Međunarodni pakt o ekonomskim, socijalnim i kulturnim pravima</a:t>
            </a:r>
          </a:p>
          <a:p>
            <a:pPr marL="640080" lvl="1" indent="-274320">
              <a:buFont typeface="Wingdings 2"/>
              <a:buChar char=""/>
              <a:defRPr/>
            </a:pPr>
            <a:r>
              <a:rPr lang="en-US">
                <a:solidFill>
                  <a:srgbClr val="0B5395"/>
                </a:solidFill>
              </a:rPr>
              <a:t>“</a:t>
            </a:r>
            <a:r>
              <a:rPr lang="en-US"/>
              <a:t>pravo na rad, pravo na pravičnu zaradu, pravo na odmor i plaćeno odsustvo, pravo na socijalno osiguranje..)</a:t>
            </a:r>
            <a:r>
              <a:rPr lang="en-US">
                <a:solidFill>
                  <a:srgbClr val="0B5395"/>
                </a:solidFill>
              </a:rPr>
              <a:t>”</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E0FA5EBA-6055-4F65-AC7D-1532CA489702}"/>
              </a:ext>
            </a:extLst>
          </p:cNvPr>
          <p:cNvSpPr>
            <a:spLocks noGrp="1"/>
          </p:cNvSpPr>
          <p:nvPr>
            <p:ph type="title"/>
          </p:nvPr>
        </p:nvSpPr>
        <p:spPr>
          <a:xfrm>
            <a:off x="2136775" y="228600"/>
            <a:ext cx="8153400" cy="990600"/>
          </a:xfrm>
        </p:spPr>
        <p:txBody>
          <a:bodyPr/>
          <a:lstStyle/>
          <a:p>
            <a:pPr algn="ctr" eaLnBrk="1" hangingPunct="1"/>
            <a:r>
              <a:rPr lang="en-US" altLang="en-US" sz="4000" b="1"/>
              <a:t>AKTI SAVETA EVROPE</a:t>
            </a:r>
          </a:p>
        </p:txBody>
      </p:sp>
      <p:sp>
        <p:nvSpPr>
          <p:cNvPr id="3" name="Content Placeholder 2">
            <a:extLst>
              <a:ext uri="{FF2B5EF4-FFF2-40B4-BE49-F238E27FC236}">
                <a16:creationId xmlns:a16="http://schemas.microsoft.com/office/drawing/2014/main" id="{878BDCF8-A698-4730-BF2F-59FFA2B11B91}"/>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sr-Latn-RS" dirty="0"/>
              <a:t>Drćava Srbija i Crna Gora članice od 2003. godine</a:t>
            </a:r>
          </a:p>
          <a:p>
            <a:pPr marL="640080" lvl="1" indent="-274320">
              <a:buFont typeface="Wingdings 2"/>
              <a:buChar char=""/>
              <a:defRPr/>
            </a:pPr>
            <a:r>
              <a:rPr lang="sr-Latn-RS" dirty="0">
                <a:solidFill>
                  <a:schemeClr val="accent3">
                    <a:lumMod val="60000"/>
                    <a:lumOff val="40000"/>
                  </a:schemeClr>
                </a:solidFill>
              </a:rPr>
              <a:t>Evropska konvencija za zaštitu ljudskih prava </a:t>
            </a:r>
            <a:r>
              <a:rPr lang="sr-Latn-RS" dirty="0"/>
              <a:t>(2003)</a:t>
            </a:r>
          </a:p>
          <a:p>
            <a:pPr marL="640080" lvl="1" indent="-274320">
              <a:buFont typeface="Wingdings 2"/>
              <a:buChar char=""/>
              <a:defRPr/>
            </a:pPr>
            <a:r>
              <a:rPr lang="sr-Latn-RS" dirty="0">
                <a:solidFill>
                  <a:schemeClr val="accent3">
                    <a:lumMod val="60000"/>
                    <a:lumOff val="40000"/>
                  </a:schemeClr>
                </a:solidFill>
              </a:rPr>
              <a:t>Evropska socijalna povelja </a:t>
            </a:r>
            <a:r>
              <a:rPr lang="sr-Latn-RS" dirty="0"/>
              <a:t>iz 1961 (Rev. 1996)  (2009)</a:t>
            </a:r>
          </a:p>
          <a:p>
            <a:pPr lvl="3">
              <a:buClr>
                <a:schemeClr val="accent3"/>
              </a:buClr>
              <a:buFont typeface="Wingdings"/>
              <a:buChar char=""/>
              <a:defRPr/>
            </a:pPr>
            <a:r>
              <a:rPr lang="sr-Latn-RS" dirty="0"/>
              <a:t>Svi zaposleni imaju pravo na jednake šanse i jednak postupak u vezi sa zapošljavanjem;</a:t>
            </a:r>
          </a:p>
          <a:p>
            <a:pPr lvl="3">
              <a:buClr>
                <a:schemeClr val="accent3"/>
              </a:buClr>
              <a:buFont typeface="Wingdings"/>
              <a:buChar char=""/>
              <a:defRPr/>
            </a:pPr>
            <a:r>
              <a:rPr lang="en-US" dirty="0"/>
              <a:t>P</a:t>
            </a:r>
            <a:r>
              <a:rPr lang="sr-Latn-RS" dirty="0"/>
              <a:t>ravo radnika da budu informisani i konsultovani u preduzeću;</a:t>
            </a:r>
          </a:p>
          <a:p>
            <a:pPr lvl="3">
              <a:buClr>
                <a:schemeClr val="accent3"/>
              </a:buClr>
              <a:buFont typeface="Wingdings"/>
              <a:buChar char=""/>
              <a:defRPr/>
            </a:pPr>
            <a:r>
              <a:rPr lang="sr-Latn-RS" dirty="0"/>
              <a:t>Pravo radnika da učestvuju u poboljšanju uslova rada;</a:t>
            </a:r>
          </a:p>
          <a:p>
            <a:pPr lvl="3">
              <a:buClr>
                <a:schemeClr val="accent3"/>
              </a:buClr>
              <a:buFont typeface="Wingdings"/>
              <a:buChar char=""/>
              <a:defRPr/>
            </a:pPr>
            <a:r>
              <a:rPr lang="sr-Latn-RS" dirty="0"/>
              <a:t>Pravo na zaštitu u slučaju prestanka zaposlenja;</a:t>
            </a:r>
          </a:p>
          <a:p>
            <a:pPr lvl="3">
              <a:buClr>
                <a:schemeClr val="accent3"/>
              </a:buClr>
              <a:buFont typeface="Wingdings"/>
              <a:buChar char=""/>
              <a:defRPr/>
            </a:pPr>
            <a:r>
              <a:rPr lang="sr-Latn-RS" dirty="0"/>
              <a:t>Pravo na dostojanstvo na poslu;</a:t>
            </a:r>
          </a:p>
          <a:p>
            <a:pPr lvl="3">
              <a:buClr>
                <a:schemeClr val="accent3"/>
              </a:buClr>
              <a:buFont typeface="Wingdings"/>
              <a:buChar char=""/>
              <a:defRPr/>
            </a:pPr>
            <a:r>
              <a:rPr lang="sr-Latn-RS" dirty="0"/>
              <a:t>Pravo na stan</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0A636328-9058-4370-ADE0-6423655565D4}"/>
              </a:ext>
            </a:extLst>
          </p:cNvPr>
          <p:cNvSpPr>
            <a:spLocks noGrp="1"/>
          </p:cNvSpPr>
          <p:nvPr>
            <p:ph type="title"/>
          </p:nvPr>
        </p:nvSpPr>
        <p:spPr>
          <a:xfrm>
            <a:off x="2136775" y="228600"/>
            <a:ext cx="8153400" cy="990600"/>
          </a:xfrm>
        </p:spPr>
        <p:txBody>
          <a:bodyPr/>
          <a:lstStyle/>
          <a:p>
            <a:pPr algn="ctr" eaLnBrk="1" hangingPunct="1"/>
            <a:r>
              <a:rPr lang="en-US" altLang="en-US" sz="4000" b="1"/>
              <a:t>FAKTIČKI RADNI ODNOS (1)</a:t>
            </a:r>
          </a:p>
        </p:txBody>
      </p:sp>
      <p:sp>
        <p:nvSpPr>
          <p:cNvPr id="3" name="Content Placeholder 2">
            <a:extLst>
              <a:ext uri="{FF2B5EF4-FFF2-40B4-BE49-F238E27FC236}">
                <a16:creationId xmlns:a16="http://schemas.microsoft.com/office/drawing/2014/main" id="{D194D070-F405-42F1-BC4B-85A7C61DFFA7}"/>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sr-Latn-RS" dirty="0"/>
              <a:t>1. Postojanje pravnog osnova</a:t>
            </a:r>
          </a:p>
          <a:p>
            <a:pPr marL="320040" indent="-320040">
              <a:buFont typeface="Wingdings"/>
              <a:buChar char=""/>
              <a:defRPr/>
            </a:pPr>
            <a:r>
              <a:rPr lang="sr-Latn-RS" dirty="0"/>
              <a:t>2. Stupanje na rad</a:t>
            </a:r>
          </a:p>
          <a:p>
            <a:pPr marL="320040" indent="-320040">
              <a:buFont typeface="Wingdings"/>
              <a:buChar char=""/>
              <a:defRPr/>
            </a:pPr>
            <a:endParaRPr lang="sr-Latn-RS" dirty="0"/>
          </a:p>
          <a:p>
            <a:pPr marL="0" indent="0">
              <a:buNone/>
              <a:defRPr/>
            </a:pPr>
            <a:r>
              <a:rPr lang="sr-Latn-RS" dirty="0"/>
              <a:t>Faktički rad je rad koji se ne može podvesti pod režim radnog odnosa, ali koji ne predstavlja nezakonit rad.</a:t>
            </a:r>
          </a:p>
          <a:p>
            <a:pPr marL="0" indent="0">
              <a:buNone/>
              <a:defRPr/>
            </a:pPr>
            <a:endParaRPr lang="sr-Latn-RS" dirty="0"/>
          </a:p>
          <a:p>
            <a:pPr marL="0" indent="0">
              <a:buNone/>
              <a:defRPr/>
            </a:pPr>
            <a:r>
              <a:rPr lang="sr-Latn-RS" dirty="0"/>
              <a:t>Nezakonit rad postoji kada poslodavac angažuje lice koje ne ispunjava uslove za zasnivanje radnog odnosa, ili kada je takav rad krivično sankcionisan.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290B1086-8A24-4F70-A7AD-C30C233047E1}"/>
              </a:ext>
            </a:extLst>
          </p:cNvPr>
          <p:cNvSpPr>
            <a:spLocks noGrp="1"/>
          </p:cNvSpPr>
          <p:nvPr>
            <p:ph type="title"/>
          </p:nvPr>
        </p:nvSpPr>
        <p:spPr>
          <a:xfrm>
            <a:off x="2136775" y="228600"/>
            <a:ext cx="8153400" cy="990600"/>
          </a:xfrm>
        </p:spPr>
        <p:txBody>
          <a:bodyPr/>
          <a:lstStyle/>
          <a:p>
            <a:pPr algn="ctr" eaLnBrk="1" hangingPunct="1"/>
            <a:r>
              <a:rPr lang="en-US" altLang="en-US" b="1"/>
              <a:t>FAKTIČKI RADNI ODNOS (2)</a:t>
            </a:r>
            <a:endParaRPr lang="en-US" altLang="en-US"/>
          </a:p>
        </p:txBody>
      </p:sp>
      <p:sp>
        <p:nvSpPr>
          <p:cNvPr id="3" name="Content Placeholder 2">
            <a:extLst>
              <a:ext uri="{FF2B5EF4-FFF2-40B4-BE49-F238E27FC236}">
                <a16:creationId xmlns:a16="http://schemas.microsoft.com/office/drawing/2014/main" id="{73CE3669-09CA-4EFF-A10C-1C4B5DE3AACD}"/>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sr-Latn-RS" dirty="0"/>
              <a:t>Prava po osnovu faktičkog rada:</a:t>
            </a:r>
          </a:p>
          <a:p>
            <a:pPr marL="640080" lvl="1" indent="-274320">
              <a:buFont typeface="Wingdings 2"/>
              <a:buChar char=""/>
              <a:defRPr/>
            </a:pPr>
            <a:r>
              <a:rPr lang="sr-Latn-RS" dirty="0"/>
              <a:t>Pravo na naknadu zarade</a:t>
            </a:r>
          </a:p>
          <a:p>
            <a:pPr marL="640080" lvl="1" indent="-274320">
              <a:buFont typeface="Wingdings 2"/>
              <a:buChar char=""/>
              <a:defRPr/>
            </a:pPr>
            <a:r>
              <a:rPr lang="sr-Latn-RS" dirty="0"/>
              <a:t>Pravo na bezbednost i zaštitu zdravlja na radu</a:t>
            </a:r>
          </a:p>
          <a:p>
            <a:pPr marL="640080" lvl="1" indent="-274320">
              <a:buFont typeface="Wingdings 2"/>
              <a:buChar char=""/>
              <a:defRPr/>
            </a:pPr>
            <a:r>
              <a:rPr lang="sr-Latn-RS" dirty="0"/>
              <a:t>Pravo po osnovu socijalnog osiguranja</a:t>
            </a:r>
          </a:p>
          <a:p>
            <a:pPr marL="640080" lvl="1" indent="-274320">
              <a:buFont typeface="Wingdings 2"/>
              <a:buChar char=""/>
              <a:defRPr/>
            </a:pPr>
            <a:endParaRPr lang="sr-Latn-RS" dirty="0"/>
          </a:p>
          <a:p>
            <a:pPr marL="393700" lvl="1" indent="0">
              <a:buNone/>
              <a:defRPr/>
            </a:pPr>
            <a:r>
              <a:rPr lang="sr-Latn-RS" dirty="0"/>
              <a:t>Načelo </a:t>
            </a:r>
            <a:r>
              <a:rPr lang="sr-Latn-RS" b="1" i="1" dirty="0"/>
              <a:t>utile per inutile non vitiatur</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077E4460-CBFD-4415-8065-7B0240A4E66A}"/>
              </a:ext>
            </a:extLst>
          </p:cNvPr>
          <p:cNvSpPr>
            <a:spLocks noGrp="1"/>
          </p:cNvSpPr>
          <p:nvPr>
            <p:ph type="title"/>
          </p:nvPr>
        </p:nvSpPr>
        <p:spPr>
          <a:xfrm>
            <a:off x="1981200" y="704851"/>
            <a:ext cx="8229600" cy="708025"/>
          </a:xfrm>
        </p:spPr>
        <p:txBody>
          <a:bodyPr/>
          <a:lstStyle/>
          <a:p>
            <a:pPr algn="ctr" eaLnBrk="1" hangingPunct="1"/>
            <a:r>
              <a:rPr lang="en-US" altLang="en-US" sz="4000" b="1"/>
              <a:t>VRSTE UGOVORA O RADU</a:t>
            </a:r>
          </a:p>
        </p:txBody>
      </p:sp>
      <p:sp>
        <p:nvSpPr>
          <p:cNvPr id="39939" name="Content Placeholder 2">
            <a:extLst>
              <a:ext uri="{FF2B5EF4-FFF2-40B4-BE49-F238E27FC236}">
                <a16:creationId xmlns:a16="http://schemas.microsoft.com/office/drawing/2014/main" id="{320C01AC-B68D-4655-A0D2-D8FE290A6DD3}"/>
              </a:ext>
            </a:extLst>
          </p:cNvPr>
          <p:cNvSpPr>
            <a:spLocks noGrp="1"/>
          </p:cNvSpPr>
          <p:nvPr>
            <p:ph idx="1"/>
          </p:nvPr>
        </p:nvSpPr>
        <p:spPr>
          <a:xfrm>
            <a:off x="1981200" y="1412876"/>
            <a:ext cx="8229600" cy="4911725"/>
          </a:xfrm>
        </p:spPr>
        <p:txBody>
          <a:bodyPr>
            <a:normAutofit fontScale="92500" lnSpcReduction="10000"/>
          </a:bodyPr>
          <a:lstStyle/>
          <a:p>
            <a:pPr marL="320040" indent="-320040">
              <a:buFont typeface="Wingdings"/>
              <a:buChar char=""/>
              <a:defRPr/>
            </a:pPr>
            <a:r>
              <a:rPr lang="en-US"/>
              <a:t>1. </a:t>
            </a:r>
            <a:r>
              <a:rPr lang="en-US" sz="2400">
                <a:solidFill>
                  <a:srgbClr val="21B2C9"/>
                </a:solidFill>
              </a:rPr>
              <a:t>Ugovori o radu s obzirom na trajanje</a:t>
            </a:r>
          </a:p>
          <a:p>
            <a:pPr lvl="2">
              <a:buFont typeface="Wingdings"/>
              <a:buChar char=""/>
              <a:defRPr/>
            </a:pPr>
            <a:r>
              <a:rPr lang="en-US"/>
              <a:t>Ugovor o radu na neodređeno vreme</a:t>
            </a:r>
          </a:p>
          <a:p>
            <a:pPr lvl="2">
              <a:buFont typeface="Wingdings"/>
              <a:buChar char=""/>
              <a:defRPr/>
            </a:pPr>
            <a:r>
              <a:rPr lang="en-US"/>
              <a:t>Ugovor o radu na određeno vreme</a:t>
            </a:r>
          </a:p>
          <a:p>
            <a:pPr marL="320040" indent="-320040">
              <a:buFont typeface="Wingdings"/>
              <a:buChar char=""/>
              <a:defRPr/>
            </a:pPr>
            <a:r>
              <a:rPr lang="en-US"/>
              <a:t>2. </a:t>
            </a:r>
            <a:r>
              <a:rPr lang="en-US" sz="2400">
                <a:solidFill>
                  <a:srgbClr val="55A839"/>
                </a:solidFill>
              </a:rPr>
              <a:t>Ugovori o radu s obzirom na radno vreme</a:t>
            </a:r>
          </a:p>
          <a:p>
            <a:pPr lvl="2">
              <a:buFont typeface="Wingdings"/>
              <a:buChar char=""/>
              <a:defRPr/>
            </a:pPr>
            <a:r>
              <a:rPr lang="en-US"/>
              <a:t>Ugovor o radu sa punim radnim vremenom</a:t>
            </a:r>
          </a:p>
          <a:p>
            <a:pPr lvl="2">
              <a:buFont typeface="Wingdings"/>
              <a:buChar char=""/>
              <a:defRPr/>
            </a:pPr>
            <a:r>
              <a:rPr lang="en-US"/>
              <a:t>Ugovor o radu sa nepunim radnim vremenom</a:t>
            </a:r>
          </a:p>
          <a:p>
            <a:pPr marL="320040" indent="-320040">
              <a:buFont typeface="Wingdings"/>
              <a:buChar char=""/>
              <a:defRPr/>
            </a:pPr>
            <a:r>
              <a:rPr lang="en-US"/>
              <a:t>3. </a:t>
            </a:r>
            <a:r>
              <a:rPr lang="en-US" sz="2400">
                <a:solidFill>
                  <a:srgbClr val="FFC000"/>
                </a:solidFill>
              </a:rPr>
              <a:t>Ugovori o radu pod raskidnim uslovom</a:t>
            </a:r>
          </a:p>
          <a:p>
            <a:pPr lvl="2">
              <a:buFont typeface="Wingdings"/>
              <a:buChar char=""/>
              <a:defRPr/>
            </a:pPr>
            <a:r>
              <a:rPr lang="en-US"/>
              <a:t>Probni rad, pripravnici, licencne profesije</a:t>
            </a:r>
          </a:p>
          <a:p>
            <a:pPr marL="320040" indent="-320040">
              <a:buFont typeface="Wingdings"/>
              <a:buChar char=""/>
              <a:defRPr/>
            </a:pPr>
            <a:r>
              <a:rPr lang="en-US"/>
              <a:t>4. </a:t>
            </a:r>
            <a:r>
              <a:rPr lang="en-US" sz="2400">
                <a:solidFill>
                  <a:srgbClr val="C00000"/>
                </a:solidFill>
              </a:rPr>
              <a:t>Ugovori o privremenom i povremenom radu</a:t>
            </a:r>
          </a:p>
          <a:p>
            <a:pPr lvl="2">
              <a:buFont typeface="Wingdings"/>
              <a:buChar char=""/>
              <a:defRPr/>
            </a:pPr>
            <a:r>
              <a:rPr lang="en-US"/>
              <a:t>Ugovor o privremenom i povremenom radu</a:t>
            </a:r>
          </a:p>
          <a:p>
            <a:pPr marL="320040" indent="-320040">
              <a:buFont typeface="Wingdings"/>
              <a:buChar char=""/>
              <a:defRPr/>
            </a:pPr>
            <a:r>
              <a:rPr lang="en-US"/>
              <a:t>5. </a:t>
            </a:r>
            <a:r>
              <a:rPr lang="en-US" sz="2400">
                <a:solidFill>
                  <a:srgbClr val="7030A0"/>
                </a:solidFill>
              </a:rPr>
              <a:t>Ugovori o radu s obzirom na mesto rada</a:t>
            </a:r>
          </a:p>
          <a:p>
            <a:pPr lvl="2">
              <a:buFont typeface="Wingdings"/>
              <a:buChar char=""/>
              <a:defRPr/>
            </a:pPr>
            <a:r>
              <a:rPr lang="en-US"/>
              <a:t>Ugovor o radu van prostorija poslodavca (rad kod kuće, na daljinu i sa kućnom poslugom)</a:t>
            </a:r>
          </a:p>
          <a:p>
            <a:pPr lvl="2">
              <a:buFont typeface="Wingdings"/>
              <a:buChar char=""/>
              <a:defRPr/>
            </a:pPr>
            <a:endParaRPr lang="en-US"/>
          </a:p>
          <a:p>
            <a:pPr marL="320040" indent="-320040">
              <a:buFont typeface="Wingdings"/>
              <a:buChar char=""/>
              <a:defRPr/>
            </a:pPr>
            <a:endParaRPr lang="en-US"/>
          </a:p>
          <a:p>
            <a:pPr marL="320040" indent="-320040">
              <a:buFont typeface="Wingdings"/>
              <a:buChar char=""/>
              <a:defRPr/>
            </a:pPr>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2D92EC34-39D5-483A-8FE5-A0F4085235E8}"/>
              </a:ext>
            </a:extLst>
          </p:cNvPr>
          <p:cNvSpPr>
            <a:spLocks noGrp="1"/>
          </p:cNvSpPr>
          <p:nvPr>
            <p:ph type="title"/>
          </p:nvPr>
        </p:nvSpPr>
        <p:spPr>
          <a:xfrm>
            <a:off x="2136775" y="228600"/>
            <a:ext cx="8153400" cy="990600"/>
          </a:xfrm>
        </p:spPr>
        <p:txBody>
          <a:bodyPr>
            <a:normAutofit fontScale="90000"/>
          </a:bodyPr>
          <a:lstStyle/>
          <a:p>
            <a:pPr algn="ctr">
              <a:defRPr/>
            </a:pPr>
            <a:r>
              <a:rPr lang="en-US" sz="4000" b="1"/>
              <a:t>UGOVORI O RADU NA ODREĐENO VREME</a:t>
            </a:r>
          </a:p>
        </p:txBody>
      </p:sp>
      <p:sp>
        <p:nvSpPr>
          <p:cNvPr id="45059" name="Content Placeholder 2">
            <a:extLst>
              <a:ext uri="{FF2B5EF4-FFF2-40B4-BE49-F238E27FC236}">
                <a16:creationId xmlns:a16="http://schemas.microsoft.com/office/drawing/2014/main" id="{A2CB0E4C-4AC8-41B3-8C8C-FE7C3486DDF6}"/>
              </a:ext>
            </a:extLst>
          </p:cNvPr>
          <p:cNvSpPr>
            <a:spLocks noGrp="1"/>
          </p:cNvSpPr>
          <p:nvPr>
            <p:ph idx="1"/>
          </p:nvPr>
        </p:nvSpPr>
        <p:spPr>
          <a:xfrm>
            <a:off x="2136775" y="1600200"/>
            <a:ext cx="8153400" cy="4495800"/>
          </a:xfrm>
        </p:spPr>
        <p:txBody>
          <a:bodyPr/>
          <a:lstStyle/>
          <a:p>
            <a:pPr eaLnBrk="1" hangingPunct="1"/>
            <a:r>
              <a:rPr lang="en-US" altLang="en-US" sz="2000"/>
              <a:t>„Ugovor o radu može da se zaključi na određeno vreme za zasnivanje radnog odnosa čije je trajanje unapred određeno objektivnim razlozima koji su opravdani rokom, ili izvršenjem određenog posla, ili nastupanjem određenog događaja, za vreme trajanja tih potreba“. (čl. 37. st. 1 ZOR)</a:t>
            </a:r>
            <a:endParaRPr lang="en-US" altLang="en-US"/>
          </a:p>
          <a:p>
            <a:pPr eaLnBrk="1" hangingPunct="1"/>
            <a:r>
              <a:rPr lang="en-US" altLang="en-US" sz="2000"/>
              <a:t>Ugovor o radu na određeno vreme može da se zaključi i ukoliko postoji:</a:t>
            </a:r>
          </a:p>
          <a:p>
            <a:pPr lvl="2" eaLnBrk="1" hangingPunct="1"/>
            <a:r>
              <a:rPr lang="en-US" altLang="en-US"/>
              <a:t>Privremena potreba za radom</a:t>
            </a:r>
          </a:p>
          <a:p>
            <a:pPr lvl="2" eaLnBrk="1" hangingPunct="1"/>
            <a:r>
              <a:rPr lang="en-US" altLang="en-US"/>
              <a:t>Rad na projektu čije je vreme unapred određeno</a:t>
            </a:r>
          </a:p>
          <a:p>
            <a:pPr lvl="2" eaLnBrk="1" hangingPunct="1"/>
            <a:r>
              <a:rPr lang="en-US" altLang="en-US"/>
              <a:t>Potreba za rad sa stranim državljaninom dok traje dozvola za rad</a:t>
            </a:r>
          </a:p>
          <a:p>
            <a:pPr lvl="2" eaLnBrk="1" hangingPunct="1"/>
            <a:r>
              <a:rPr lang="en-US" altLang="en-US"/>
              <a:t>Rad na poslovima kod novoosnovanog poslodavca</a:t>
            </a:r>
          </a:p>
          <a:p>
            <a:pPr lvl="2" eaLnBrk="1" hangingPunct="1"/>
            <a:r>
              <a:rPr lang="en-US" altLang="en-US"/>
              <a:t>Rad sa nezaposlenim licem kome do ispunjenja uslova za penziju nedostaje do 5 godina.</a:t>
            </a:r>
          </a:p>
          <a:p>
            <a:pPr lvl="2" eaLnBrk="1" hangingPunct="1"/>
            <a:endParaRPr lang="en-US" altLang="en-US"/>
          </a:p>
          <a:p>
            <a:pPr lvl="2" eaLnBrk="1" hangingPunct="1"/>
            <a:endParaRPr lang="en-US"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3342FC26-EBA1-4559-80A3-CDB4662B2F72}"/>
              </a:ext>
            </a:extLst>
          </p:cNvPr>
          <p:cNvSpPr>
            <a:spLocks noGrp="1"/>
          </p:cNvSpPr>
          <p:nvPr>
            <p:ph type="title"/>
          </p:nvPr>
        </p:nvSpPr>
        <p:spPr>
          <a:xfrm>
            <a:off x="2136775" y="228600"/>
            <a:ext cx="8153400" cy="990600"/>
          </a:xfrm>
        </p:spPr>
        <p:txBody>
          <a:bodyPr>
            <a:normAutofit fontScale="90000"/>
          </a:bodyPr>
          <a:lstStyle/>
          <a:p>
            <a:pPr algn="ctr">
              <a:defRPr/>
            </a:pPr>
            <a:r>
              <a:rPr lang="en-US" sz="3600" b="1"/>
              <a:t>UGOVORI KOJIMA SE NE ZASNIVA RADNI ODNOS</a:t>
            </a:r>
          </a:p>
        </p:txBody>
      </p:sp>
      <p:sp>
        <p:nvSpPr>
          <p:cNvPr id="46083" name="Content Placeholder 2">
            <a:extLst>
              <a:ext uri="{FF2B5EF4-FFF2-40B4-BE49-F238E27FC236}">
                <a16:creationId xmlns:a16="http://schemas.microsoft.com/office/drawing/2014/main" id="{6562EE4D-F5B2-4503-A62F-82DB129C276D}"/>
              </a:ext>
            </a:extLst>
          </p:cNvPr>
          <p:cNvSpPr>
            <a:spLocks noGrp="1"/>
          </p:cNvSpPr>
          <p:nvPr>
            <p:ph idx="1"/>
          </p:nvPr>
        </p:nvSpPr>
        <p:spPr>
          <a:xfrm>
            <a:off x="2136775" y="1600200"/>
            <a:ext cx="8153400" cy="4495800"/>
          </a:xfrm>
        </p:spPr>
        <p:txBody>
          <a:bodyPr/>
          <a:lstStyle/>
          <a:p>
            <a:pPr eaLnBrk="1" hangingPunct="1"/>
            <a:r>
              <a:rPr lang="en-US" altLang="en-US"/>
              <a:t>Ugovor o delu</a:t>
            </a:r>
          </a:p>
          <a:p>
            <a:pPr eaLnBrk="1" hangingPunct="1"/>
            <a:r>
              <a:rPr lang="en-US" altLang="en-US"/>
              <a:t>Ugovor o mandatu</a:t>
            </a:r>
          </a:p>
          <a:p>
            <a:pPr eaLnBrk="1" hangingPunct="1"/>
            <a:r>
              <a:rPr lang="en-US" altLang="en-US"/>
              <a:t>Ugovor o pristupu</a:t>
            </a:r>
          </a:p>
          <a:p>
            <a:pPr eaLnBrk="1" hangingPunct="1"/>
            <a:r>
              <a:rPr lang="en-US" altLang="en-US"/>
              <a:t>Ugovor o pronalazaštvu ili tehničkom unapređenju</a:t>
            </a:r>
          </a:p>
          <a:p>
            <a:pPr eaLnBrk="1" hangingPunct="1"/>
            <a:r>
              <a:rPr lang="en-US" altLang="en-US"/>
              <a:t>Ugovor o zastupanju</a:t>
            </a:r>
          </a:p>
          <a:p>
            <a:pPr eaLnBrk="1" hangingPunct="1"/>
            <a:r>
              <a:rPr lang="en-US" altLang="en-US"/>
              <a:t>Ugovor o posredovanju</a:t>
            </a:r>
          </a:p>
          <a:p>
            <a:pPr eaLnBrk="1" hangingPunct="1"/>
            <a:r>
              <a:rPr lang="en-US" altLang="en-US"/>
              <a:t>Ugovor o dopunskom radu</a:t>
            </a:r>
          </a:p>
          <a:p>
            <a:pPr eaLnBrk="1" hangingPunct="1"/>
            <a:r>
              <a:rPr lang="en-US" altLang="en-US"/>
              <a:t>Ugovor o stručnom osposobljavanju i usavršavanju</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4">
            <a:extLst>
              <a:ext uri="{FF2B5EF4-FFF2-40B4-BE49-F238E27FC236}">
                <a16:creationId xmlns:a16="http://schemas.microsoft.com/office/drawing/2014/main" id="{E10706EA-9705-4209-B4BD-AF537EBE4694}"/>
              </a:ext>
            </a:extLst>
          </p:cNvPr>
          <p:cNvSpPr>
            <a:spLocks noGrp="1" noChangeArrowheads="1"/>
          </p:cNvSpPr>
          <p:nvPr>
            <p:ph type="ctrTitle"/>
          </p:nvPr>
        </p:nvSpPr>
        <p:spPr>
          <a:xfrm>
            <a:off x="2057400" y="1371600"/>
            <a:ext cx="8502650" cy="1828800"/>
          </a:xfrm>
        </p:spPr>
        <p:txBody>
          <a:bodyPr>
            <a:normAutofit/>
          </a:bodyPr>
          <a:lstStyle/>
          <a:p>
            <a:pPr>
              <a:defRPr/>
            </a:pPr>
            <a:r>
              <a:rPr lang="sr-Latn-CS" dirty="0">
                <a:solidFill>
                  <a:schemeClr val="bg1"/>
                </a:solidFill>
              </a:rPr>
              <a:t>   ZAKON O RADU</a:t>
            </a:r>
            <a:endParaRPr lang="en-US" dirty="0">
              <a:solidFill>
                <a:schemeClr val="bg1"/>
              </a:solidFill>
            </a:endParaRPr>
          </a:p>
        </p:txBody>
      </p:sp>
      <p:sp>
        <p:nvSpPr>
          <p:cNvPr id="47107" name="Rectangle 5">
            <a:extLst>
              <a:ext uri="{FF2B5EF4-FFF2-40B4-BE49-F238E27FC236}">
                <a16:creationId xmlns:a16="http://schemas.microsoft.com/office/drawing/2014/main" id="{12417C94-0628-4BA6-AC59-A5158570346F}"/>
              </a:ext>
            </a:extLst>
          </p:cNvPr>
          <p:cNvSpPr>
            <a:spLocks noGrp="1" noChangeArrowheads="1"/>
          </p:cNvSpPr>
          <p:nvPr>
            <p:ph type="subTitle" idx="1"/>
          </p:nvPr>
        </p:nvSpPr>
        <p:spPr>
          <a:xfrm>
            <a:off x="5159376" y="3141664"/>
            <a:ext cx="5508625" cy="1608137"/>
          </a:xfrm>
        </p:spPr>
        <p:txBody>
          <a:bodyPr/>
          <a:lstStyle/>
          <a:p>
            <a:pPr eaLnBrk="1" hangingPunct="1"/>
            <a:r>
              <a:rPr lang="sr-Latn-CS" altLang="en-US"/>
              <a:t>SLUŽBENI GLASNIK RS, BR. 24/05</a:t>
            </a:r>
            <a:endParaRPr lang="en-US"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a:extLst>
              <a:ext uri="{FF2B5EF4-FFF2-40B4-BE49-F238E27FC236}">
                <a16:creationId xmlns:a16="http://schemas.microsoft.com/office/drawing/2014/main" id="{9E605CA0-825D-49A4-9AD6-12AF3321EE16}"/>
              </a:ext>
            </a:extLst>
          </p:cNvPr>
          <p:cNvSpPr>
            <a:spLocks noGrp="1" noChangeArrowheads="1"/>
          </p:cNvSpPr>
          <p:nvPr>
            <p:ph type="title"/>
          </p:nvPr>
        </p:nvSpPr>
        <p:spPr>
          <a:xfrm>
            <a:off x="2136775" y="228600"/>
            <a:ext cx="8153400" cy="990600"/>
          </a:xfrm>
        </p:spPr>
        <p:txBody>
          <a:bodyPr/>
          <a:lstStyle/>
          <a:p>
            <a:pPr algn="ctr" eaLnBrk="1" hangingPunct="1"/>
            <a:r>
              <a:rPr lang="sr-Latn-CS" altLang="en-US" b="1"/>
              <a:t>PRIMENA ZAKONA O RADU</a:t>
            </a:r>
            <a:endParaRPr lang="en-US" altLang="en-US" b="1"/>
          </a:p>
        </p:txBody>
      </p:sp>
      <p:sp>
        <p:nvSpPr>
          <p:cNvPr id="48131" name="Rectangle 3">
            <a:extLst>
              <a:ext uri="{FF2B5EF4-FFF2-40B4-BE49-F238E27FC236}">
                <a16:creationId xmlns:a16="http://schemas.microsoft.com/office/drawing/2014/main" id="{5E938E71-2B1C-4E74-A824-FC8CBB8C4FE4}"/>
              </a:ext>
            </a:extLst>
          </p:cNvPr>
          <p:cNvSpPr>
            <a:spLocks noGrp="1" noChangeArrowheads="1"/>
          </p:cNvSpPr>
          <p:nvPr>
            <p:ph idx="1"/>
          </p:nvPr>
        </p:nvSpPr>
        <p:spPr>
          <a:xfrm>
            <a:off x="2136775" y="1600200"/>
            <a:ext cx="8153400" cy="4495800"/>
          </a:xfrm>
        </p:spPr>
        <p:txBody>
          <a:bodyPr/>
          <a:lstStyle/>
          <a:p>
            <a:pPr algn="just" eaLnBrk="1" hangingPunct="1">
              <a:buFont typeface="Wingdings" panose="05000000000000000000" pitchFamily="2" charset="2"/>
              <a:buNone/>
            </a:pPr>
            <a:r>
              <a:rPr lang="sr-Latn-CS" altLang="en-US" sz="2400" b="1" i="1" u="sng"/>
              <a:t>Odredbe ovog zakona primenjuju se na zaposlene:</a:t>
            </a:r>
          </a:p>
          <a:p>
            <a:pPr algn="just" eaLnBrk="1" hangingPunct="1">
              <a:buFont typeface="Wingdings" panose="05000000000000000000" pitchFamily="2" charset="2"/>
              <a:buChar char="Ø"/>
            </a:pPr>
            <a:r>
              <a:rPr lang="sr-Latn-CS" altLang="en-US" sz="2200"/>
              <a:t>koji rade na teritoriji Republike Srbije, kod domaćeg ili stranog pravnog, odnosno fizičkog lica ;</a:t>
            </a:r>
          </a:p>
          <a:p>
            <a:pPr algn="just" eaLnBrk="1" hangingPunct="1">
              <a:buFont typeface="Wingdings" panose="05000000000000000000" pitchFamily="2" charset="2"/>
              <a:buChar char="Ø"/>
            </a:pPr>
            <a:r>
              <a:rPr lang="sr-Latn-CS" altLang="en-US" sz="2200"/>
              <a:t>koji su upućeni na rad u inostranstvo od strane poslodavca ;</a:t>
            </a:r>
          </a:p>
          <a:p>
            <a:pPr algn="just" eaLnBrk="1" hangingPunct="1">
              <a:buFont typeface="Wingdings" panose="05000000000000000000" pitchFamily="2" charset="2"/>
              <a:buChar char="Ø"/>
            </a:pPr>
            <a:r>
              <a:rPr lang="sr-Latn-CS" altLang="en-US" sz="2200"/>
              <a:t>u državnim organima, organima teritorijalne autonomije i lokalne samouprave i javnim službama ;</a:t>
            </a:r>
          </a:p>
          <a:p>
            <a:pPr algn="just" eaLnBrk="1" hangingPunct="1">
              <a:buFont typeface="Wingdings" panose="05000000000000000000" pitchFamily="2" charset="2"/>
              <a:buChar char="Ø"/>
            </a:pPr>
            <a:r>
              <a:rPr lang="sr-Latn-CS" altLang="en-US" sz="2200"/>
              <a:t>strane državljane i lica bez državljanstva koji rade kod poslodavca na teritoriji Republike Srbije.</a:t>
            </a:r>
            <a:endParaRPr lang="en-US" altLang="en-US" sz="2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161201E5-D977-4508-91D0-F3CB6384467A}"/>
              </a:ext>
            </a:extLst>
          </p:cNvPr>
          <p:cNvSpPr>
            <a:spLocks noGrp="1"/>
          </p:cNvSpPr>
          <p:nvPr>
            <p:ph type="title"/>
          </p:nvPr>
        </p:nvSpPr>
        <p:spPr>
          <a:xfrm>
            <a:off x="2136775" y="228600"/>
            <a:ext cx="8153400" cy="990600"/>
          </a:xfrm>
        </p:spPr>
        <p:txBody>
          <a:bodyPr>
            <a:normAutofit fontScale="90000"/>
          </a:bodyPr>
          <a:lstStyle/>
          <a:p>
            <a:pPr algn="ctr">
              <a:defRPr/>
            </a:pPr>
            <a:r>
              <a:rPr lang="en-US" sz="4000" b="1"/>
              <a:t>FILOZOFIJA I PREDMET RADNOG PRAVA</a:t>
            </a:r>
          </a:p>
        </p:txBody>
      </p:sp>
      <p:sp>
        <p:nvSpPr>
          <p:cNvPr id="12291" name="Content Placeholder 2">
            <a:extLst>
              <a:ext uri="{FF2B5EF4-FFF2-40B4-BE49-F238E27FC236}">
                <a16:creationId xmlns:a16="http://schemas.microsoft.com/office/drawing/2014/main" id="{2F46847B-B117-46B6-995F-2B5CF88CC10F}"/>
              </a:ext>
            </a:extLst>
          </p:cNvPr>
          <p:cNvSpPr>
            <a:spLocks noGrp="1"/>
          </p:cNvSpPr>
          <p:nvPr>
            <p:ph idx="1"/>
          </p:nvPr>
        </p:nvSpPr>
        <p:spPr>
          <a:xfrm>
            <a:off x="2136775" y="1600200"/>
            <a:ext cx="8153400" cy="4495800"/>
          </a:xfrm>
        </p:spPr>
        <p:txBody>
          <a:bodyPr/>
          <a:lstStyle/>
          <a:p>
            <a:pPr eaLnBrk="1" hangingPunct="1"/>
            <a:r>
              <a:rPr lang="en-US" altLang="en-US"/>
              <a:t>Predmet radnog prava čini </a:t>
            </a:r>
            <a:r>
              <a:rPr lang="en-US" altLang="en-US">
                <a:solidFill>
                  <a:srgbClr val="00B050"/>
                </a:solidFill>
              </a:rPr>
              <a:t>nesamostalan</a:t>
            </a:r>
            <a:r>
              <a:rPr lang="en-US" altLang="en-US"/>
              <a:t>, </a:t>
            </a:r>
            <a:r>
              <a:rPr lang="en-US" altLang="en-US">
                <a:solidFill>
                  <a:srgbClr val="00B0F0"/>
                </a:solidFill>
              </a:rPr>
              <a:t>slobodno uspostavljen</a:t>
            </a:r>
            <a:r>
              <a:rPr lang="en-US" altLang="en-US"/>
              <a:t>, </a:t>
            </a:r>
            <a:r>
              <a:rPr lang="en-US" altLang="en-US">
                <a:solidFill>
                  <a:srgbClr val="7030A0"/>
                </a:solidFill>
              </a:rPr>
              <a:t>podređen rad</a:t>
            </a:r>
            <a:r>
              <a:rPr lang="en-US" altLang="en-US"/>
              <a:t>.</a:t>
            </a:r>
          </a:p>
          <a:p>
            <a:pPr eaLnBrk="1" hangingPunct="1"/>
            <a:r>
              <a:rPr lang="en-US" altLang="en-US"/>
              <a:t>Pravo na rad i sloboda rada: “</a:t>
            </a:r>
            <a:r>
              <a:rPr lang="en-US" altLang="en-US" u="sng"/>
              <a:t>Sva ljudska bića se rađaju slobodna i jednaka u dostojanstvu i pravima</a:t>
            </a:r>
            <a:r>
              <a:rPr lang="en-US" altLang="en-US"/>
              <a:t>”</a:t>
            </a:r>
          </a:p>
          <a:p>
            <a:pPr eaLnBrk="1" hangingPunct="1"/>
            <a:r>
              <a:rPr lang="en-US" altLang="en-US"/>
              <a:t>Državni intervencionizam – XIX vek</a:t>
            </a:r>
          </a:p>
          <a:p>
            <a:pPr lvl="1" eaLnBrk="1" hangingPunct="1"/>
            <a:r>
              <a:rPr lang="en-US" altLang="en-US"/>
              <a:t>Širene kruga pitanja koje radno pravo regiliše </a:t>
            </a:r>
          </a:p>
          <a:p>
            <a:pPr lvl="1" eaLnBrk="1" hangingPunct="1"/>
            <a:r>
              <a:rPr lang="en-US" altLang="en-US"/>
              <a:t>Širenje kruga lica na koja se radnopravne norme primenjuju</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a:extLst>
              <a:ext uri="{FF2B5EF4-FFF2-40B4-BE49-F238E27FC236}">
                <a16:creationId xmlns:a16="http://schemas.microsoft.com/office/drawing/2014/main" id="{BD41C0C0-D769-40A3-96C2-04A1A75F30EE}"/>
              </a:ext>
            </a:extLst>
          </p:cNvPr>
          <p:cNvSpPr>
            <a:spLocks noGrp="1" noChangeArrowheads="1"/>
          </p:cNvSpPr>
          <p:nvPr>
            <p:ph type="title"/>
          </p:nvPr>
        </p:nvSpPr>
        <p:spPr>
          <a:xfrm>
            <a:off x="2136775" y="228600"/>
            <a:ext cx="8153400" cy="990600"/>
          </a:xfrm>
        </p:spPr>
        <p:txBody>
          <a:bodyPr>
            <a:normAutofit fontScale="90000"/>
          </a:bodyPr>
          <a:lstStyle/>
          <a:p>
            <a:pPr algn="ctr">
              <a:defRPr/>
            </a:pPr>
            <a:r>
              <a:rPr lang="sr-Latn-CS" sz="4000" b="1"/>
              <a:t>MEĐUSOBNI ODNOS ZAKONA, OPŠTIH AKATA I UGOVORA O RADU</a:t>
            </a:r>
            <a:endParaRPr lang="en-US" sz="4000" b="1"/>
          </a:p>
        </p:txBody>
      </p:sp>
      <p:sp>
        <p:nvSpPr>
          <p:cNvPr id="78851" name="Rectangle 3">
            <a:extLst>
              <a:ext uri="{FF2B5EF4-FFF2-40B4-BE49-F238E27FC236}">
                <a16:creationId xmlns:a16="http://schemas.microsoft.com/office/drawing/2014/main" id="{DFE99FC5-C5E4-4227-B0D3-1788769FC74C}"/>
              </a:ext>
            </a:extLst>
          </p:cNvPr>
          <p:cNvSpPr>
            <a:spLocks noGrp="1" noChangeArrowheads="1"/>
          </p:cNvSpPr>
          <p:nvPr>
            <p:ph idx="1"/>
          </p:nvPr>
        </p:nvSpPr>
        <p:spPr>
          <a:xfrm>
            <a:off x="2136775" y="1600200"/>
            <a:ext cx="8153400" cy="4495800"/>
          </a:xfrm>
        </p:spPr>
        <p:txBody>
          <a:bodyPr>
            <a:normAutofit/>
          </a:bodyPr>
          <a:lstStyle/>
          <a:p>
            <a:pPr marL="533400" indent="-533400" algn="ctr">
              <a:buNone/>
              <a:defRPr/>
            </a:pPr>
            <a:r>
              <a:rPr lang="sr-Latn-CS" b="1" u="sng"/>
              <a:t>HIJERARHIJA :</a:t>
            </a:r>
          </a:p>
          <a:p>
            <a:pPr marL="533400" indent="-533400">
              <a:buFont typeface="Wingdings" panose="05000000000000000000" pitchFamily="2" charset="2"/>
              <a:buAutoNum type="arabicPeriod"/>
              <a:defRPr/>
            </a:pPr>
            <a:r>
              <a:rPr lang="sr-Latn-CS" sz="2000">
                <a:effectLst>
                  <a:outerShdw blurRad="38100" dist="38100" dir="2700000" algn="tl">
                    <a:srgbClr val="C0C0C0"/>
                  </a:outerShdw>
                </a:effectLst>
              </a:rPr>
              <a:t>ZAKON</a:t>
            </a:r>
          </a:p>
          <a:p>
            <a:pPr marL="533400" indent="-533400">
              <a:buFont typeface="Wingdings" panose="05000000000000000000" pitchFamily="2" charset="2"/>
              <a:buAutoNum type="arabicPeriod"/>
              <a:defRPr/>
            </a:pPr>
            <a:r>
              <a:rPr lang="sr-Latn-CS" sz="2000">
                <a:effectLst>
                  <a:outerShdw blurRad="38100" dist="38100" dir="2700000" algn="tl">
                    <a:srgbClr val="C0C0C0"/>
                  </a:outerShdw>
                </a:effectLst>
              </a:rPr>
              <a:t>OPŠTI AKT (KOLEKTIVNI UGOVOR I PRAVILNIK O RADU)</a:t>
            </a:r>
          </a:p>
          <a:p>
            <a:pPr marL="533400" indent="-533400">
              <a:buFont typeface="Wingdings" panose="05000000000000000000" pitchFamily="2" charset="2"/>
              <a:buAutoNum type="arabicPeriod"/>
              <a:defRPr/>
            </a:pPr>
            <a:r>
              <a:rPr lang="sr-Latn-CS" sz="2000">
                <a:effectLst>
                  <a:outerShdw blurRad="38100" dist="38100" dir="2700000" algn="tl">
                    <a:srgbClr val="C0C0C0"/>
                  </a:outerShdw>
                </a:effectLst>
              </a:rPr>
              <a:t>UGOVOR O RADU</a:t>
            </a:r>
          </a:p>
          <a:p>
            <a:pPr marL="533400" indent="-533400">
              <a:buNone/>
              <a:defRPr/>
            </a:pPr>
            <a:endParaRPr lang="sr-Latn-CS" sz="2000">
              <a:effectLst>
                <a:outerShdw blurRad="38100" dist="38100" dir="2700000" algn="tl">
                  <a:srgbClr val="C0C0C0"/>
                </a:outerShdw>
              </a:effectLst>
            </a:endParaRPr>
          </a:p>
          <a:p>
            <a:pPr marL="533400" indent="-533400" algn="just">
              <a:buNone/>
              <a:defRPr/>
            </a:pPr>
            <a:r>
              <a:rPr lang="sr-Latn-CS" sz="2000">
                <a:effectLst>
                  <a:outerShdw blurRad="38100" dist="38100" dir="2700000" algn="tl">
                    <a:srgbClr val="C0C0C0"/>
                  </a:outerShdw>
                </a:effectLst>
              </a:rPr>
              <a:t>*    Opštim aktom i ugovorom o radu mogu da se utvrde samo veća prava i povoljniji uslovi rada od prava i uslova utvrđenih zakonom, kao i druga prava koja nisu utvrđena zakonom, osim ako zakonom nije drugačije određeno. ( čl. 8 st. 2 ZOR )</a:t>
            </a:r>
            <a:endParaRPr lang="en-US" sz="2000">
              <a:effectLst>
                <a:outerShdw blurRad="38100" dist="38100" dir="2700000" algn="tl">
                  <a:srgbClr val="C0C0C0"/>
                </a:outerShdw>
              </a:effectLst>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a:extLst>
              <a:ext uri="{FF2B5EF4-FFF2-40B4-BE49-F238E27FC236}">
                <a16:creationId xmlns:a16="http://schemas.microsoft.com/office/drawing/2014/main" id="{FD46672B-A24E-4F0D-8B4B-C9055C7FE524}"/>
              </a:ext>
            </a:extLst>
          </p:cNvPr>
          <p:cNvSpPr>
            <a:spLocks noGrp="1" noChangeArrowheads="1"/>
          </p:cNvSpPr>
          <p:nvPr>
            <p:ph type="title"/>
          </p:nvPr>
        </p:nvSpPr>
        <p:spPr>
          <a:xfrm>
            <a:off x="2136775" y="228600"/>
            <a:ext cx="8153400" cy="990600"/>
          </a:xfrm>
        </p:spPr>
        <p:txBody>
          <a:bodyPr/>
          <a:lstStyle/>
          <a:p>
            <a:pPr algn="ctr" eaLnBrk="1" hangingPunct="1"/>
            <a:r>
              <a:rPr lang="sr-Latn-CS" altLang="en-US" sz="4800" b="1"/>
              <a:t>ZABRANA DISKRIMINACIJE</a:t>
            </a:r>
            <a:endParaRPr lang="en-US" altLang="en-US" sz="4800" b="1"/>
          </a:p>
        </p:txBody>
      </p:sp>
      <p:sp>
        <p:nvSpPr>
          <p:cNvPr id="50179" name="Rectangle 3">
            <a:extLst>
              <a:ext uri="{FF2B5EF4-FFF2-40B4-BE49-F238E27FC236}">
                <a16:creationId xmlns:a16="http://schemas.microsoft.com/office/drawing/2014/main" id="{CB9FD224-62AB-4CE9-9399-E2BA8C5CF4B4}"/>
              </a:ext>
            </a:extLst>
          </p:cNvPr>
          <p:cNvSpPr>
            <a:spLocks noGrp="1" noChangeArrowheads="1"/>
          </p:cNvSpPr>
          <p:nvPr>
            <p:ph idx="1"/>
          </p:nvPr>
        </p:nvSpPr>
        <p:spPr>
          <a:xfrm>
            <a:off x="2136775" y="1600200"/>
            <a:ext cx="8153400" cy="4495800"/>
          </a:xfrm>
        </p:spPr>
        <p:txBody>
          <a:bodyPr/>
          <a:lstStyle/>
          <a:p>
            <a:pPr eaLnBrk="1" hangingPunct="1"/>
            <a:endParaRPr lang="sr-Latn-CS" altLang="en-US" b="1"/>
          </a:p>
          <a:p>
            <a:pPr eaLnBrk="1" hangingPunct="1"/>
            <a:r>
              <a:rPr lang="sr-Latn-CS" altLang="en-US" b="1"/>
              <a:t>NEPOSREDNA DISKRIMINACIJA</a:t>
            </a:r>
          </a:p>
          <a:p>
            <a:pPr eaLnBrk="1" hangingPunct="1">
              <a:buFont typeface="Wingdings" panose="05000000000000000000" pitchFamily="2" charset="2"/>
              <a:buNone/>
            </a:pPr>
            <a:endParaRPr lang="sr-Latn-CS" altLang="en-US" b="1"/>
          </a:p>
          <a:p>
            <a:pPr eaLnBrk="1" hangingPunct="1"/>
            <a:r>
              <a:rPr lang="sr-Latn-CS" altLang="en-US" b="1"/>
              <a:t>POSREDNA DISKRIMINACIJA</a:t>
            </a:r>
          </a:p>
          <a:p>
            <a:pPr eaLnBrk="1" hangingPunct="1">
              <a:buFont typeface="Wingdings" panose="05000000000000000000" pitchFamily="2" charset="2"/>
              <a:buNone/>
            </a:pPr>
            <a:endParaRPr lang="sr-Latn-CS" altLang="en-US" b="1"/>
          </a:p>
          <a:p>
            <a:pPr eaLnBrk="1" hangingPunct="1"/>
            <a:r>
              <a:rPr lang="sr-Latn-CS" altLang="en-US" b="1"/>
              <a:t>POZITIVNA DISKRIMINACIJA</a:t>
            </a:r>
            <a:endParaRPr lang="en-US" altLang="en-US" b="1"/>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a:extLst>
              <a:ext uri="{FF2B5EF4-FFF2-40B4-BE49-F238E27FC236}">
                <a16:creationId xmlns:a16="http://schemas.microsoft.com/office/drawing/2014/main" id="{ED4BBEB0-3C00-45BF-A4A6-B3A7B069EDEE}"/>
              </a:ext>
            </a:extLst>
          </p:cNvPr>
          <p:cNvSpPr>
            <a:spLocks noGrp="1" noChangeArrowheads="1"/>
          </p:cNvSpPr>
          <p:nvPr>
            <p:ph type="title"/>
          </p:nvPr>
        </p:nvSpPr>
        <p:spPr>
          <a:xfrm>
            <a:off x="2136775" y="228600"/>
            <a:ext cx="8153400" cy="990600"/>
          </a:xfrm>
        </p:spPr>
        <p:txBody>
          <a:bodyPr>
            <a:normAutofit fontScale="90000"/>
          </a:bodyPr>
          <a:lstStyle/>
          <a:p>
            <a:pPr algn="ctr">
              <a:defRPr/>
            </a:pPr>
            <a:r>
              <a:rPr lang="sr-Latn-CS" sz="4800" b="1"/>
              <a:t>ZASNIVANJE RADNOG ODNOSA</a:t>
            </a:r>
            <a:endParaRPr lang="en-US" sz="4800" b="1"/>
          </a:p>
        </p:txBody>
      </p:sp>
      <p:sp>
        <p:nvSpPr>
          <p:cNvPr id="51203" name="Rectangle 3">
            <a:extLst>
              <a:ext uri="{FF2B5EF4-FFF2-40B4-BE49-F238E27FC236}">
                <a16:creationId xmlns:a16="http://schemas.microsoft.com/office/drawing/2014/main" id="{98929236-D62E-45F7-ABDD-CF1285733FF8}"/>
              </a:ext>
            </a:extLst>
          </p:cNvPr>
          <p:cNvSpPr>
            <a:spLocks noGrp="1" noChangeArrowheads="1"/>
          </p:cNvSpPr>
          <p:nvPr>
            <p:ph idx="1"/>
          </p:nvPr>
        </p:nvSpPr>
        <p:spPr>
          <a:xfrm>
            <a:off x="2136775" y="1600200"/>
            <a:ext cx="8153400" cy="4495800"/>
          </a:xfrm>
        </p:spPr>
        <p:txBody>
          <a:bodyPr/>
          <a:lstStyle/>
          <a:p>
            <a:pPr eaLnBrk="1" hangingPunct="1"/>
            <a:r>
              <a:rPr lang="sr-Latn-CS" altLang="en-US" sz="2200" b="1"/>
              <a:t>USLOVI ZA ZASNIVANJE RADNOG ODNOSA</a:t>
            </a:r>
          </a:p>
          <a:p>
            <a:pPr eaLnBrk="1" hangingPunct="1"/>
            <a:r>
              <a:rPr lang="sr-Latn-CS" altLang="en-US" sz="2200" b="1"/>
              <a:t>PRAVNI OSNOV RADNOG ODNOSA (UGOVOR O RADU )</a:t>
            </a:r>
          </a:p>
          <a:p>
            <a:pPr eaLnBrk="1" hangingPunct="1"/>
            <a:r>
              <a:rPr lang="sr-Latn-CS" altLang="en-US" sz="2200" b="1"/>
              <a:t>FAKTIČKI RADNI ODNOS</a:t>
            </a:r>
          </a:p>
          <a:p>
            <a:pPr eaLnBrk="1" hangingPunct="1"/>
            <a:r>
              <a:rPr lang="sr-Latn-CS" altLang="en-US" sz="2200" b="1"/>
              <a:t>PROBNI RAD</a:t>
            </a:r>
          </a:p>
          <a:p>
            <a:pPr eaLnBrk="1" hangingPunct="1"/>
            <a:r>
              <a:rPr lang="sr-Latn-CS" altLang="en-US" sz="2200" b="1"/>
              <a:t>VRSTE RADNOG ODNOSA</a:t>
            </a:r>
          </a:p>
          <a:p>
            <a:pPr eaLnBrk="1" hangingPunct="1"/>
            <a:r>
              <a:rPr lang="sr-Latn-CS" altLang="en-US" sz="2200" b="1"/>
              <a:t>UGOVOR O PRAVIMA I OBAVEZAMA DIREKTORA</a:t>
            </a:r>
          </a:p>
          <a:p>
            <a:pPr eaLnBrk="1" hangingPunct="1"/>
            <a:r>
              <a:rPr lang="sr-Latn-CS" altLang="en-US" sz="2200" b="1"/>
              <a:t>OBRAZOVANJE, STRUČNO OSPOSOBLJAVANJE I USAVRŠAVANJE</a:t>
            </a:r>
            <a:endParaRPr lang="en-US" altLang="en-US" sz="2200" b="1"/>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a:extLst>
              <a:ext uri="{FF2B5EF4-FFF2-40B4-BE49-F238E27FC236}">
                <a16:creationId xmlns:a16="http://schemas.microsoft.com/office/drawing/2014/main" id="{1E9C9546-35C9-4161-8275-D26BAA9C8543}"/>
              </a:ext>
            </a:extLst>
          </p:cNvPr>
          <p:cNvSpPr>
            <a:spLocks noGrp="1" noChangeArrowheads="1"/>
          </p:cNvSpPr>
          <p:nvPr>
            <p:ph type="title"/>
          </p:nvPr>
        </p:nvSpPr>
        <p:spPr>
          <a:xfrm>
            <a:off x="2136775" y="228600"/>
            <a:ext cx="8153400" cy="990600"/>
          </a:xfrm>
        </p:spPr>
        <p:txBody>
          <a:bodyPr>
            <a:normAutofit fontScale="90000"/>
          </a:bodyPr>
          <a:lstStyle/>
          <a:p>
            <a:pPr algn="ctr">
              <a:defRPr/>
            </a:pPr>
            <a:r>
              <a:rPr lang="sr-Latn-CS" sz="3600" b="1"/>
              <a:t>USLOVI ZA ZASNIVANJE RADNOG ODNOSA</a:t>
            </a:r>
            <a:endParaRPr lang="en-US" sz="3600" b="1"/>
          </a:p>
        </p:txBody>
      </p:sp>
      <p:sp>
        <p:nvSpPr>
          <p:cNvPr id="52227" name="Rectangle 3">
            <a:extLst>
              <a:ext uri="{FF2B5EF4-FFF2-40B4-BE49-F238E27FC236}">
                <a16:creationId xmlns:a16="http://schemas.microsoft.com/office/drawing/2014/main" id="{0F20CF66-2261-4F37-9338-3188423E8C9D}"/>
              </a:ext>
            </a:extLst>
          </p:cNvPr>
          <p:cNvSpPr>
            <a:spLocks noGrp="1" noChangeArrowheads="1"/>
          </p:cNvSpPr>
          <p:nvPr>
            <p:ph idx="1"/>
          </p:nvPr>
        </p:nvSpPr>
        <p:spPr>
          <a:xfrm>
            <a:off x="2136775" y="1600200"/>
            <a:ext cx="8153400" cy="4495800"/>
          </a:xfrm>
        </p:spPr>
        <p:txBody>
          <a:bodyPr/>
          <a:lstStyle/>
          <a:p>
            <a:pPr algn="just" eaLnBrk="1" hangingPunct="1"/>
            <a:endParaRPr lang="sr-Latn-CS" altLang="en-US" sz="2200" b="1"/>
          </a:p>
          <a:p>
            <a:pPr algn="just" eaLnBrk="1" hangingPunct="1"/>
            <a:r>
              <a:rPr lang="sr-Latn-CS" altLang="en-US" sz="2200" b="1"/>
              <a:t>15 GODINA ŽIVOTA UZ PISMENU SAGLASNOST RODITELJA I NALAZA NADLEŽNOG ZDRAVSTVENOG ORGANA KOJIM SE UTVRĐUJE DA JE SPOSOBAN ZA OBAVLJANJE POSLOVA</a:t>
            </a:r>
          </a:p>
          <a:p>
            <a:pPr algn="just" eaLnBrk="1" hangingPunct="1">
              <a:buFont typeface="Wingdings" panose="05000000000000000000" pitchFamily="2" charset="2"/>
              <a:buNone/>
            </a:pPr>
            <a:endParaRPr lang="sr-Latn-CS" altLang="en-US" sz="2200" b="1"/>
          </a:p>
          <a:p>
            <a:pPr algn="just" eaLnBrk="1" hangingPunct="1"/>
            <a:r>
              <a:rPr lang="sr-Latn-CS" altLang="en-US" sz="2200" b="1"/>
              <a:t>ISPUNJAVANJE USLOVA PREDVIĐENIH ZAKONOM, ODNOSNO PRAVILNIKOM O ORGANIZACIJI I SISTEMATIZACIJI POSLOVA</a:t>
            </a:r>
            <a:endParaRPr lang="en-US" altLang="en-US" sz="2200" b="1"/>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a:extLst>
              <a:ext uri="{FF2B5EF4-FFF2-40B4-BE49-F238E27FC236}">
                <a16:creationId xmlns:a16="http://schemas.microsoft.com/office/drawing/2014/main" id="{D38399FF-F452-4AA3-9CDA-C34CD3F7B09D}"/>
              </a:ext>
            </a:extLst>
          </p:cNvPr>
          <p:cNvSpPr>
            <a:spLocks noGrp="1" noChangeArrowheads="1"/>
          </p:cNvSpPr>
          <p:nvPr>
            <p:ph type="title"/>
          </p:nvPr>
        </p:nvSpPr>
        <p:spPr>
          <a:xfrm>
            <a:off x="2136775" y="228600"/>
            <a:ext cx="8153400" cy="990600"/>
          </a:xfrm>
        </p:spPr>
        <p:txBody>
          <a:bodyPr/>
          <a:lstStyle/>
          <a:p>
            <a:pPr algn="ctr" eaLnBrk="1" hangingPunct="1"/>
            <a:r>
              <a:rPr lang="sr-Latn-CS" altLang="en-US" sz="3200"/>
              <a:t>UGOVOR O RADU</a:t>
            </a:r>
            <a:endParaRPr lang="en-US" altLang="en-US" sz="3200"/>
          </a:p>
        </p:txBody>
      </p:sp>
      <p:sp>
        <p:nvSpPr>
          <p:cNvPr id="53251" name="Rectangle 5">
            <a:extLst>
              <a:ext uri="{FF2B5EF4-FFF2-40B4-BE49-F238E27FC236}">
                <a16:creationId xmlns:a16="http://schemas.microsoft.com/office/drawing/2014/main" id="{23BB54B6-9812-4D4F-8E1C-0EED3F5C52E3}"/>
              </a:ext>
            </a:extLst>
          </p:cNvPr>
          <p:cNvSpPr>
            <a:spLocks noGrp="1" noChangeArrowheads="1"/>
          </p:cNvSpPr>
          <p:nvPr>
            <p:ph idx="1"/>
          </p:nvPr>
        </p:nvSpPr>
        <p:spPr>
          <a:xfrm>
            <a:off x="2136775" y="1600200"/>
            <a:ext cx="8153400" cy="4495800"/>
          </a:xfrm>
        </p:spPr>
        <p:txBody>
          <a:bodyPr/>
          <a:lstStyle/>
          <a:p>
            <a:pPr eaLnBrk="1" hangingPunct="1"/>
            <a:r>
              <a:rPr lang="sr-Latn-CS" altLang="en-US" sz="2000" b="1"/>
              <a:t>FORMA UGOVORA O RADU </a:t>
            </a:r>
          </a:p>
          <a:p>
            <a:pPr eaLnBrk="1" hangingPunct="1"/>
            <a:r>
              <a:rPr lang="sr-Latn-CS" altLang="en-US" sz="2000" b="1"/>
              <a:t>SADRŽINA UGOVORA O RADU</a:t>
            </a:r>
          </a:p>
          <a:p>
            <a:pPr eaLnBrk="1" hangingPunct="1"/>
            <a:r>
              <a:rPr lang="sr-Latn-CS" altLang="en-US" sz="2000" b="1"/>
              <a:t>ODNOS UGOVORA O RADU I STUPANJA NA RAD</a:t>
            </a:r>
          </a:p>
          <a:p>
            <a:pPr eaLnBrk="1" hangingPunct="1">
              <a:buFont typeface="Wingdings" panose="05000000000000000000" pitchFamily="2" charset="2"/>
              <a:buNone/>
            </a:pPr>
            <a:endParaRPr lang="sr-Latn-CS" altLang="en-US" sz="2000" b="1"/>
          </a:p>
          <a:p>
            <a:pPr algn="just" eaLnBrk="1" hangingPunct="1">
              <a:buFont typeface="Wingdings" panose="05000000000000000000" pitchFamily="2" charset="2"/>
              <a:buNone/>
            </a:pPr>
            <a:r>
              <a:rPr lang="sr-Latn-CS" altLang="en-US" sz="2400"/>
              <a:t>*  </a:t>
            </a:r>
            <a:r>
              <a:rPr lang="sr-Latn-CS" altLang="en-US" sz="2000"/>
              <a:t>Ako zaposleni ne stupi na rad danom utvrđenim ugovorom o radu, smatra se da nije zasnovao radni odnos, osim ako je sprečen da stupi na rad iz opravdanih razloga ili ako se poslodavac i zaposleni drugačije dogovore ( čl. 34 st. 2. ZOR )</a:t>
            </a:r>
            <a:endParaRPr lang="en-US" altLang="en-US" sz="2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a:extLst>
              <a:ext uri="{FF2B5EF4-FFF2-40B4-BE49-F238E27FC236}">
                <a16:creationId xmlns:a16="http://schemas.microsoft.com/office/drawing/2014/main" id="{B79A4DF9-7A49-443A-A8E5-E8F412E461A9}"/>
              </a:ext>
            </a:extLst>
          </p:cNvPr>
          <p:cNvSpPr>
            <a:spLocks noGrp="1" noChangeArrowheads="1"/>
          </p:cNvSpPr>
          <p:nvPr>
            <p:ph type="title"/>
          </p:nvPr>
        </p:nvSpPr>
        <p:spPr>
          <a:xfrm>
            <a:off x="2136775" y="228600"/>
            <a:ext cx="8153400" cy="990600"/>
          </a:xfrm>
        </p:spPr>
        <p:txBody>
          <a:bodyPr/>
          <a:lstStyle/>
          <a:p>
            <a:pPr algn="ctr" eaLnBrk="1" hangingPunct="1"/>
            <a:r>
              <a:rPr lang="sr-Latn-CS" altLang="en-US" sz="4800" b="1"/>
              <a:t>FAKTIČKI RADNI ODNOS</a:t>
            </a:r>
            <a:endParaRPr lang="en-US" altLang="en-US" sz="4800" b="1"/>
          </a:p>
        </p:txBody>
      </p:sp>
      <p:sp>
        <p:nvSpPr>
          <p:cNvPr id="54275" name="Rectangle 3">
            <a:extLst>
              <a:ext uri="{FF2B5EF4-FFF2-40B4-BE49-F238E27FC236}">
                <a16:creationId xmlns:a16="http://schemas.microsoft.com/office/drawing/2014/main" id="{A24AD5C9-8523-4CEC-A1BF-D61FCC217C44}"/>
              </a:ext>
            </a:extLst>
          </p:cNvPr>
          <p:cNvSpPr>
            <a:spLocks noGrp="1" noChangeArrowheads="1"/>
          </p:cNvSpPr>
          <p:nvPr>
            <p:ph idx="1"/>
          </p:nvPr>
        </p:nvSpPr>
        <p:spPr>
          <a:xfrm>
            <a:off x="2136775" y="1600200"/>
            <a:ext cx="8153400" cy="4495800"/>
          </a:xfrm>
        </p:spPr>
        <p:txBody>
          <a:bodyPr/>
          <a:lstStyle/>
          <a:p>
            <a:pPr marL="533400" indent="-533400"/>
            <a:r>
              <a:rPr lang="sr-Latn-CS" altLang="en-US" sz="2200" b="1"/>
              <a:t>FAKTIČKI RADNI ODNOS JE RADNI ODNOS BEZ PRAVNOG OSNOVA, ODNOSNO UGOVORA O RADU</a:t>
            </a:r>
          </a:p>
          <a:p>
            <a:pPr marL="533400" indent="-533400"/>
            <a:endParaRPr lang="sr-Latn-CS" altLang="en-US" sz="2200" b="1"/>
          </a:p>
          <a:p>
            <a:pPr marL="533400" indent="-533400"/>
            <a:r>
              <a:rPr lang="sr-Latn-CS" altLang="en-US" sz="2200" b="1"/>
              <a:t>MOŽE NASTATI IZ DVA RAZLOGA:</a:t>
            </a:r>
          </a:p>
          <a:p>
            <a:pPr marL="533400" indent="-533400">
              <a:buNone/>
            </a:pPr>
            <a:endParaRPr lang="sr-Latn-CS" altLang="en-US" sz="2200" b="1"/>
          </a:p>
          <a:p>
            <a:pPr marL="533400" indent="-533400">
              <a:buFont typeface="Wingdings" panose="05000000000000000000" pitchFamily="2" charset="2"/>
              <a:buAutoNum type="alphaLcParenR"/>
            </a:pPr>
            <a:r>
              <a:rPr lang="sr-Latn-CS" altLang="en-US" sz="1800"/>
              <a:t>ZATO ŠTO PRAVNI OSNOV NIJE NI POSTOJAO I</a:t>
            </a:r>
          </a:p>
          <a:p>
            <a:pPr marL="533400" indent="-533400">
              <a:buFont typeface="Wingdings" panose="05000000000000000000" pitchFamily="2" charset="2"/>
              <a:buAutoNum type="alphaLcParenR"/>
            </a:pPr>
            <a:r>
              <a:rPr lang="sr-Latn-CS" altLang="en-US" sz="1800"/>
              <a:t>ZATO ŠTO JE PRAVNI OSNOV POSTOJAO U POCETKU, ALI JE KASNIJE PRESTAO DA POSTOJI  ( ISTEKOM ROKA )</a:t>
            </a:r>
            <a:r>
              <a:rPr lang="sr-Latn-CS" altLang="en-US" b="1"/>
              <a:t> </a:t>
            </a:r>
            <a:endParaRPr lang="en-US" altLang="en-US" b="1"/>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a:extLst>
              <a:ext uri="{FF2B5EF4-FFF2-40B4-BE49-F238E27FC236}">
                <a16:creationId xmlns:a16="http://schemas.microsoft.com/office/drawing/2014/main" id="{36E70493-FCD1-43E0-AF80-6FC9646E240D}"/>
              </a:ext>
            </a:extLst>
          </p:cNvPr>
          <p:cNvSpPr>
            <a:spLocks noGrp="1" noChangeArrowheads="1"/>
          </p:cNvSpPr>
          <p:nvPr>
            <p:ph type="title"/>
          </p:nvPr>
        </p:nvSpPr>
        <p:spPr>
          <a:xfrm>
            <a:off x="2136775" y="228600"/>
            <a:ext cx="8153400" cy="990600"/>
          </a:xfrm>
        </p:spPr>
        <p:txBody>
          <a:bodyPr/>
          <a:lstStyle/>
          <a:p>
            <a:pPr algn="ctr" eaLnBrk="1" hangingPunct="1"/>
            <a:r>
              <a:rPr lang="sr-Latn-CS" altLang="en-US" sz="4800" b="1"/>
              <a:t>PROBNI RAD</a:t>
            </a:r>
            <a:endParaRPr lang="en-US" altLang="en-US" sz="4800" b="1"/>
          </a:p>
        </p:txBody>
      </p:sp>
      <p:sp>
        <p:nvSpPr>
          <p:cNvPr id="55299" name="Rectangle 3">
            <a:extLst>
              <a:ext uri="{FF2B5EF4-FFF2-40B4-BE49-F238E27FC236}">
                <a16:creationId xmlns:a16="http://schemas.microsoft.com/office/drawing/2014/main" id="{D7CF190B-BB09-402B-8290-A98745389232}"/>
              </a:ext>
            </a:extLst>
          </p:cNvPr>
          <p:cNvSpPr>
            <a:spLocks noGrp="1" noChangeArrowheads="1"/>
          </p:cNvSpPr>
          <p:nvPr>
            <p:ph idx="1"/>
          </p:nvPr>
        </p:nvSpPr>
        <p:spPr>
          <a:xfrm>
            <a:off x="2136775" y="1600200"/>
            <a:ext cx="8153400" cy="4495800"/>
          </a:xfrm>
        </p:spPr>
        <p:txBody>
          <a:bodyPr/>
          <a:lstStyle/>
          <a:p>
            <a:pPr algn="just" eaLnBrk="1" hangingPunct="1"/>
            <a:endParaRPr lang="sr-Latn-CS" altLang="en-US" sz="2200" b="1"/>
          </a:p>
          <a:p>
            <a:pPr algn="just" eaLnBrk="1" hangingPunct="1"/>
            <a:r>
              <a:rPr lang="sr-Latn-CS" altLang="en-US" sz="2200" b="1"/>
              <a:t>PROBNI RAD JE NAČIN PROVERE RADNIH SPOSOBNOSTI ZAPOSLENOG NAKON ZASNIVANJA RADNOG ODNOSA, ODNOSNO RADI SE O ZASNIVANJU RADNOG ODNOSA POD RASKIDNIM USLOVOM</a:t>
            </a:r>
          </a:p>
          <a:p>
            <a:pPr algn="just" eaLnBrk="1" hangingPunct="1">
              <a:buFont typeface="Wingdings" panose="05000000000000000000" pitchFamily="2" charset="2"/>
              <a:buNone/>
            </a:pPr>
            <a:endParaRPr lang="sr-Latn-CS" altLang="en-US" sz="2200" b="1"/>
          </a:p>
          <a:p>
            <a:pPr algn="just" eaLnBrk="1" hangingPunct="1"/>
            <a:r>
              <a:rPr lang="sr-Latn-CS" altLang="en-US" sz="2200" b="1"/>
              <a:t>PROBNI RAD MOŽE DA TRAJE NAJDUŽE ŠEST MESECI</a:t>
            </a:r>
            <a:endParaRPr lang="en-US" altLang="en-US" sz="2200" b="1"/>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a:extLst>
              <a:ext uri="{FF2B5EF4-FFF2-40B4-BE49-F238E27FC236}">
                <a16:creationId xmlns:a16="http://schemas.microsoft.com/office/drawing/2014/main" id="{3DEE0C58-042D-49DC-914F-285FB3EDC362}"/>
              </a:ext>
            </a:extLst>
          </p:cNvPr>
          <p:cNvSpPr>
            <a:spLocks noGrp="1" noChangeArrowheads="1"/>
          </p:cNvSpPr>
          <p:nvPr>
            <p:ph type="title"/>
          </p:nvPr>
        </p:nvSpPr>
        <p:spPr>
          <a:xfrm>
            <a:off x="2136775" y="228600"/>
            <a:ext cx="8153400" cy="990600"/>
          </a:xfrm>
        </p:spPr>
        <p:txBody>
          <a:bodyPr/>
          <a:lstStyle/>
          <a:p>
            <a:pPr algn="ctr" eaLnBrk="1" hangingPunct="1"/>
            <a:r>
              <a:rPr lang="sr-Latn-CS" altLang="en-US" sz="4800" b="1"/>
              <a:t>VRSTE RADNOG ODNOSA</a:t>
            </a:r>
            <a:endParaRPr lang="en-US" altLang="en-US" sz="4800" b="1"/>
          </a:p>
        </p:txBody>
      </p:sp>
      <p:sp>
        <p:nvSpPr>
          <p:cNvPr id="56323" name="Rectangle 3">
            <a:extLst>
              <a:ext uri="{FF2B5EF4-FFF2-40B4-BE49-F238E27FC236}">
                <a16:creationId xmlns:a16="http://schemas.microsoft.com/office/drawing/2014/main" id="{0880F653-62E4-431C-8878-FEB8B57899FF}"/>
              </a:ext>
            </a:extLst>
          </p:cNvPr>
          <p:cNvSpPr>
            <a:spLocks noGrp="1" noChangeArrowheads="1"/>
          </p:cNvSpPr>
          <p:nvPr>
            <p:ph idx="1"/>
          </p:nvPr>
        </p:nvSpPr>
        <p:spPr>
          <a:xfrm>
            <a:off x="2136775" y="1600200"/>
            <a:ext cx="8153400" cy="4495800"/>
          </a:xfrm>
        </p:spPr>
        <p:txBody>
          <a:bodyPr/>
          <a:lstStyle/>
          <a:p>
            <a:pPr eaLnBrk="1" hangingPunct="1"/>
            <a:r>
              <a:rPr lang="sr-Latn-CS" altLang="en-US" sz="2000" b="1"/>
              <a:t>RADNI ODNOS NA NEODREĐENO VREME</a:t>
            </a:r>
          </a:p>
          <a:p>
            <a:pPr eaLnBrk="1" hangingPunct="1"/>
            <a:r>
              <a:rPr lang="sr-Latn-CS" altLang="en-US" sz="2000" b="1"/>
              <a:t>RADNI ODNOS NA ODREĐENO VREME</a:t>
            </a:r>
          </a:p>
          <a:p>
            <a:pPr eaLnBrk="1" hangingPunct="1"/>
            <a:r>
              <a:rPr lang="sr-Latn-CS" altLang="en-US" sz="2000" b="1"/>
              <a:t>RADNI ODNOS ZA OBAVLJANJE POSLOVA SA POVEĆANIM RIZIKOM</a:t>
            </a:r>
          </a:p>
          <a:p>
            <a:pPr eaLnBrk="1" hangingPunct="1"/>
            <a:r>
              <a:rPr lang="sr-Latn-CS" altLang="en-US" sz="2000" b="1"/>
              <a:t>RADNI ODNOS SA NEPUNIM RADNIM VREMENOM</a:t>
            </a:r>
          </a:p>
          <a:p>
            <a:pPr eaLnBrk="1" hangingPunct="1"/>
            <a:r>
              <a:rPr lang="sr-Latn-CS" altLang="en-US" sz="2000" b="1"/>
              <a:t>RADNI ODNOS ZA OBAVLJANJE POSLOVA VAN PROSTORIJA POSLODAVCA</a:t>
            </a:r>
          </a:p>
          <a:p>
            <a:pPr eaLnBrk="1" hangingPunct="1"/>
            <a:r>
              <a:rPr lang="sr-Latn-CS" altLang="en-US" sz="2000" b="1"/>
              <a:t>RADNI ODNOS SA KUĆNIM POMOĆNIM OSOBLJEM</a:t>
            </a:r>
          </a:p>
          <a:p>
            <a:pPr eaLnBrk="1" hangingPunct="1"/>
            <a:r>
              <a:rPr lang="sr-Latn-CS" altLang="en-US" sz="2000" b="1"/>
              <a:t>PRIPRAVNICI</a:t>
            </a:r>
          </a:p>
          <a:p>
            <a:pPr eaLnBrk="1" hangingPunct="1">
              <a:buFont typeface="Wingdings" panose="05000000000000000000" pitchFamily="2" charset="2"/>
              <a:buNone/>
            </a:pPr>
            <a:endParaRPr lang="en-US" altLang="en-US" sz="2000" b="1"/>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a:extLst>
              <a:ext uri="{FF2B5EF4-FFF2-40B4-BE49-F238E27FC236}">
                <a16:creationId xmlns:a16="http://schemas.microsoft.com/office/drawing/2014/main" id="{764E74EF-92BB-430E-89DD-72C20EC2BB3A}"/>
              </a:ext>
            </a:extLst>
          </p:cNvPr>
          <p:cNvSpPr>
            <a:spLocks noGrp="1" noChangeArrowheads="1"/>
          </p:cNvSpPr>
          <p:nvPr>
            <p:ph type="title"/>
          </p:nvPr>
        </p:nvSpPr>
        <p:spPr>
          <a:xfrm>
            <a:off x="2136775" y="228600"/>
            <a:ext cx="8153400" cy="990600"/>
          </a:xfrm>
        </p:spPr>
        <p:txBody>
          <a:bodyPr>
            <a:normAutofit fontScale="90000"/>
          </a:bodyPr>
          <a:lstStyle/>
          <a:p>
            <a:pPr algn="ctr">
              <a:defRPr/>
            </a:pPr>
            <a:r>
              <a:rPr lang="sr-Latn-CS" sz="3200" b="1"/>
              <a:t>UGOVOR O PRAVIMA I OBAVEZAMA DIREKTORA </a:t>
            </a:r>
            <a:endParaRPr lang="en-US" sz="3200" b="1"/>
          </a:p>
        </p:txBody>
      </p:sp>
      <p:sp>
        <p:nvSpPr>
          <p:cNvPr id="57347" name="Rectangle 3">
            <a:extLst>
              <a:ext uri="{FF2B5EF4-FFF2-40B4-BE49-F238E27FC236}">
                <a16:creationId xmlns:a16="http://schemas.microsoft.com/office/drawing/2014/main" id="{3BB5B910-2464-4A78-857F-F188C6CD5405}"/>
              </a:ext>
            </a:extLst>
          </p:cNvPr>
          <p:cNvSpPr>
            <a:spLocks noGrp="1" noChangeArrowheads="1"/>
          </p:cNvSpPr>
          <p:nvPr>
            <p:ph idx="1"/>
          </p:nvPr>
        </p:nvSpPr>
        <p:spPr>
          <a:xfrm>
            <a:off x="2136775" y="1600200"/>
            <a:ext cx="8153400" cy="4495800"/>
          </a:xfrm>
        </p:spPr>
        <p:txBody>
          <a:bodyPr/>
          <a:lstStyle/>
          <a:p>
            <a:pPr algn="just" eaLnBrk="1" hangingPunct="1">
              <a:lnSpc>
                <a:spcPct val="90000"/>
              </a:lnSpc>
            </a:pPr>
            <a:endParaRPr lang="sr-Latn-CS" altLang="en-US" sz="2200" b="1"/>
          </a:p>
          <a:p>
            <a:pPr algn="just" eaLnBrk="1" hangingPunct="1">
              <a:lnSpc>
                <a:spcPct val="90000"/>
              </a:lnSpc>
            </a:pPr>
            <a:r>
              <a:rPr lang="sr-Latn-CS" altLang="en-US" sz="2200" b="1"/>
              <a:t>DIREKTOR MOŽE DA ZASNUJE RADNI ODNOS NA NEODREĐENO ILI ODREĐENO VREME PUTEM UGOVORA O RADU</a:t>
            </a:r>
          </a:p>
          <a:p>
            <a:pPr algn="just" eaLnBrk="1" hangingPunct="1">
              <a:lnSpc>
                <a:spcPct val="90000"/>
              </a:lnSpc>
              <a:buFont typeface="Wingdings" panose="05000000000000000000" pitchFamily="2" charset="2"/>
              <a:buNone/>
            </a:pPr>
            <a:endParaRPr lang="sr-Latn-CS" altLang="en-US" sz="2200" b="1"/>
          </a:p>
          <a:p>
            <a:pPr algn="just" eaLnBrk="1" hangingPunct="1">
              <a:lnSpc>
                <a:spcPct val="90000"/>
              </a:lnSpc>
            </a:pPr>
            <a:r>
              <a:rPr lang="sr-Latn-CS" altLang="en-US" sz="2200" b="1"/>
              <a:t>DIREKTOR KOJI NIJE ZASNOVAO RADNI ODNOS UREĐUJE POSEBNIM UGOVOROM SA POSLODAVCEM MEĐUSOBNA PRAVA, OBAVEZE I ODGOVORNOSTI</a:t>
            </a:r>
            <a:endParaRPr lang="en-US" altLang="en-US" sz="2200" b="1"/>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a:extLst>
              <a:ext uri="{FF2B5EF4-FFF2-40B4-BE49-F238E27FC236}">
                <a16:creationId xmlns:a16="http://schemas.microsoft.com/office/drawing/2014/main" id="{A5955EA7-C893-4EA7-881D-2F4BA6560F3D}"/>
              </a:ext>
            </a:extLst>
          </p:cNvPr>
          <p:cNvSpPr>
            <a:spLocks noGrp="1" noChangeArrowheads="1"/>
          </p:cNvSpPr>
          <p:nvPr>
            <p:ph type="title"/>
          </p:nvPr>
        </p:nvSpPr>
        <p:spPr>
          <a:xfrm>
            <a:off x="2136775" y="228600"/>
            <a:ext cx="8153400" cy="990600"/>
          </a:xfrm>
        </p:spPr>
        <p:txBody>
          <a:bodyPr>
            <a:normAutofit fontScale="90000"/>
          </a:bodyPr>
          <a:lstStyle/>
          <a:p>
            <a:pPr algn="ctr">
              <a:defRPr/>
            </a:pPr>
            <a:r>
              <a:rPr lang="sr-Latn-CS" sz="4000" b="1"/>
              <a:t>OBRAZOVANJE, STRUČNO OSPOSOBLJAVANJE I USAVRŠAVANJE</a:t>
            </a:r>
            <a:endParaRPr lang="en-US" sz="4000" b="1"/>
          </a:p>
        </p:txBody>
      </p:sp>
      <p:sp>
        <p:nvSpPr>
          <p:cNvPr id="54275" name="Rectangle 3">
            <a:extLst>
              <a:ext uri="{FF2B5EF4-FFF2-40B4-BE49-F238E27FC236}">
                <a16:creationId xmlns:a16="http://schemas.microsoft.com/office/drawing/2014/main" id="{B3B8D349-F0E5-4EB5-B6DA-4CA5D9C62604}"/>
              </a:ext>
            </a:extLst>
          </p:cNvPr>
          <p:cNvSpPr>
            <a:spLocks noGrp="1" noChangeArrowheads="1"/>
          </p:cNvSpPr>
          <p:nvPr>
            <p:ph idx="1"/>
          </p:nvPr>
        </p:nvSpPr>
        <p:spPr>
          <a:xfrm>
            <a:off x="2136775" y="1600200"/>
            <a:ext cx="8153400" cy="4495800"/>
          </a:xfrm>
        </p:spPr>
        <p:txBody>
          <a:bodyPr>
            <a:normAutofit/>
          </a:bodyPr>
          <a:lstStyle/>
          <a:p>
            <a:pPr marL="320040" indent="-320040" algn="just">
              <a:buFont typeface="Wingdings"/>
              <a:buChar char=""/>
              <a:defRPr/>
            </a:pPr>
            <a:r>
              <a:rPr lang="sr-Latn-CS" sz="2200" dirty="0"/>
              <a:t>Stručno osposobljavanje predstavlja plansku aktivnost poslodavca usmerenu na poboljšanje sposobnosti i veština zaposlenih na njihovom radnom mestu.</a:t>
            </a:r>
          </a:p>
          <a:p>
            <a:pPr marL="320040" indent="-320040" algn="just">
              <a:buFont typeface="Wingdings"/>
              <a:buChar char=""/>
              <a:defRPr/>
            </a:pPr>
            <a:r>
              <a:rPr lang="sr-Latn-CS" sz="2200" dirty="0"/>
              <a:t>Stručno usavršavanje predstavlja sticanje novih znanja i sposobnosti neophodnih za rad na drugom radnom mestu kod istog poslodavca. (</a:t>
            </a:r>
            <a:r>
              <a:rPr lang="sr-Latn-CS" sz="2200" dirty="0">
                <a:solidFill>
                  <a:schemeClr val="accent3">
                    <a:lumMod val="75000"/>
                  </a:schemeClr>
                </a:solidFill>
              </a:rPr>
              <a:t>razvoj karijere</a:t>
            </a:r>
            <a:r>
              <a:rPr lang="sr-Latn-CS" sz="2200" dirty="0"/>
              <a:t>)</a:t>
            </a:r>
          </a:p>
          <a:p>
            <a:pPr marL="640080" lvl="1" indent="-274320" algn="just">
              <a:buFont typeface="Wingdings 2"/>
              <a:buChar char=""/>
              <a:defRPr/>
            </a:pPr>
            <a:r>
              <a:rPr lang="sr-Latn-CS" sz="2000" dirty="0"/>
              <a:t>Koncept doživotnog učenja – Preporuka MOR-a br. 195 o doživotnom učenju</a:t>
            </a:r>
          </a:p>
          <a:p>
            <a:pPr marL="640080" lvl="1" indent="-274320" algn="just">
              <a:buFont typeface="Wingdings 2"/>
              <a:buChar char=""/>
              <a:defRPr/>
            </a:pPr>
            <a:endParaRPr lang="sr-Latn-CS" sz="2000" dirty="0"/>
          </a:p>
          <a:p>
            <a:pPr marL="640080" lvl="1" indent="-274320" algn="just">
              <a:buFont typeface="Wingdings 2"/>
              <a:buChar char=""/>
              <a:defRPr/>
            </a:pPr>
            <a:r>
              <a:rPr lang="sr-Latn-CS" sz="2000" dirty="0"/>
              <a:t>LICENCNA ZANIMANJA I PRIPRAVNICI</a:t>
            </a:r>
          </a:p>
          <a:p>
            <a:pPr marL="320040" indent="-320040" algn="just">
              <a:buNone/>
              <a:defRPr/>
            </a:pPr>
            <a:endParaRPr lang="sr-Latn-CS" sz="22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B9B10544-C71A-4E33-A574-847496106DB3}"/>
              </a:ext>
            </a:extLst>
          </p:cNvPr>
          <p:cNvSpPr>
            <a:spLocks noGrp="1"/>
          </p:cNvSpPr>
          <p:nvPr>
            <p:ph type="title"/>
          </p:nvPr>
        </p:nvSpPr>
        <p:spPr>
          <a:xfrm>
            <a:off x="2136775" y="228600"/>
            <a:ext cx="8153400" cy="990600"/>
          </a:xfrm>
        </p:spPr>
        <p:txBody>
          <a:bodyPr/>
          <a:lstStyle/>
          <a:p>
            <a:pPr algn="ctr" eaLnBrk="1" hangingPunct="1"/>
            <a:r>
              <a:rPr lang="en-US" altLang="en-US" b="1"/>
              <a:t>ZNAČAJ RADNOG PRAVA</a:t>
            </a:r>
          </a:p>
        </p:txBody>
      </p:sp>
      <p:sp>
        <p:nvSpPr>
          <p:cNvPr id="3" name="Content Placeholder 2">
            <a:extLst>
              <a:ext uri="{FF2B5EF4-FFF2-40B4-BE49-F238E27FC236}">
                <a16:creationId xmlns:a16="http://schemas.microsoft.com/office/drawing/2014/main" id="{F1E5F3F1-56DE-4252-84DB-2DE09B00B1F1}"/>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sr-Latn-RS" sz="3200" dirty="0">
                <a:solidFill>
                  <a:schemeClr val="accent1">
                    <a:lumMod val="60000"/>
                    <a:lumOff val="40000"/>
                  </a:schemeClr>
                </a:solidFill>
              </a:rPr>
              <a:t>SOCIJALNA PRAVDA</a:t>
            </a:r>
          </a:p>
          <a:p>
            <a:pPr marL="320040" indent="-320040">
              <a:buFont typeface="Wingdings"/>
              <a:buChar char=""/>
              <a:defRPr/>
            </a:pPr>
            <a:r>
              <a:rPr lang="sr-Latn-RS" dirty="0"/>
              <a:t>“Ako želiš da živiš u miru pozivaj se na pravdu”</a:t>
            </a:r>
          </a:p>
          <a:p>
            <a:pPr marL="320040" indent="-320040">
              <a:buFont typeface="Wingdings"/>
              <a:buChar char=""/>
              <a:defRPr/>
            </a:pPr>
            <a:r>
              <a:rPr lang="sr-Latn-RS" dirty="0"/>
              <a:t>“Pravedan je onaj čovek koj stoji baš na pravom mestu i vrši ono što najbolje može da vrši i punom i jednakom merom vraća za ono što dobija”</a:t>
            </a:r>
          </a:p>
          <a:p>
            <a:pPr marL="320040" indent="-320040">
              <a:buFont typeface="Wingdings"/>
              <a:buChar char=""/>
              <a:defRPr/>
            </a:pPr>
            <a:r>
              <a:rPr lang="en-US" dirty="0"/>
              <a:t>Ideal</a:t>
            </a:r>
            <a:r>
              <a:rPr lang="sr-Latn-RS" dirty="0"/>
              <a:t> komutativne pravde nalazi se u nizu načela radnog prava</a:t>
            </a:r>
          </a:p>
          <a:p>
            <a:pPr marL="320040" indent="-320040">
              <a:buFont typeface="Wingdings"/>
              <a:buChar char=""/>
              <a:defRPr/>
            </a:pPr>
            <a:r>
              <a:rPr lang="sr-Latn-RS" sz="3200" dirty="0">
                <a:solidFill>
                  <a:schemeClr val="accent5">
                    <a:lumMod val="75000"/>
                  </a:schemeClr>
                </a:solidFill>
              </a:rPr>
              <a:t>SOCIJALNI MIR</a:t>
            </a:r>
          </a:p>
          <a:p>
            <a:pPr marL="640080" lvl="1" indent="-274320">
              <a:buFont typeface="Wingdings 2"/>
              <a:buChar char=""/>
              <a:defRPr/>
            </a:pPr>
            <a:r>
              <a:rPr lang="sr-Latn-RS" sz="2200" dirty="0">
                <a:solidFill>
                  <a:srgbClr val="FF0000"/>
                </a:solidFill>
              </a:rPr>
              <a:t>Zaštita interesa radnika uz očivanje legitimnih interesa poslodavca</a:t>
            </a:r>
          </a:p>
          <a:p>
            <a:pPr marL="320040" indent="-320040">
              <a:buNone/>
              <a:defRPr/>
            </a:pP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a:extLst>
              <a:ext uri="{FF2B5EF4-FFF2-40B4-BE49-F238E27FC236}">
                <a16:creationId xmlns:a16="http://schemas.microsoft.com/office/drawing/2014/main" id="{E694B0B8-895C-49AC-A2B1-48F8CC22ACF3}"/>
              </a:ext>
            </a:extLst>
          </p:cNvPr>
          <p:cNvSpPr>
            <a:spLocks noGrp="1" noChangeArrowheads="1"/>
          </p:cNvSpPr>
          <p:nvPr>
            <p:ph type="title"/>
          </p:nvPr>
        </p:nvSpPr>
        <p:spPr>
          <a:xfrm>
            <a:off x="2136775" y="228600"/>
            <a:ext cx="8153400" cy="990600"/>
          </a:xfrm>
        </p:spPr>
        <p:txBody>
          <a:bodyPr/>
          <a:lstStyle/>
          <a:p>
            <a:pPr algn="ctr" eaLnBrk="1" hangingPunct="1"/>
            <a:r>
              <a:rPr lang="sr-Latn-CS" altLang="en-US" b="1"/>
              <a:t>RADNO VREME (1)</a:t>
            </a:r>
            <a:endParaRPr lang="en-US" altLang="en-US" b="1"/>
          </a:p>
        </p:txBody>
      </p:sp>
      <p:sp>
        <p:nvSpPr>
          <p:cNvPr id="55299" name="Rectangle 3">
            <a:extLst>
              <a:ext uri="{FF2B5EF4-FFF2-40B4-BE49-F238E27FC236}">
                <a16:creationId xmlns:a16="http://schemas.microsoft.com/office/drawing/2014/main" id="{5FAAB744-D5BA-4E65-AC20-75A7936F1748}"/>
              </a:ext>
            </a:extLst>
          </p:cNvPr>
          <p:cNvSpPr>
            <a:spLocks noGrp="1" noChangeArrowheads="1"/>
          </p:cNvSpPr>
          <p:nvPr>
            <p:ph idx="1"/>
          </p:nvPr>
        </p:nvSpPr>
        <p:spPr>
          <a:xfrm>
            <a:off x="2136775" y="1600200"/>
            <a:ext cx="8153400" cy="4495800"/>
          </a:xfrm>
        </p:spPr>
        <p:txBody>
          <a:bodyPr>
            <a:normAutofit fontScale="92500" lnSpcReduction="20000"/>
          </a:bodyPr>
          <a:lstStyle/>
          <a:p>
            <a:pPr marL="320040" indent="-320040">
              <a:buFont typeface="Wingdings"/>
              <a:buChar char=""/>
              <a:defRPr/>
            </a:pPr>
            <a:r>
              <a:rPr lang="sr-Latn-CS" sz="2200" dirty="0">
                <a:solidFill>
                  <a:schemeClr val="accent4">
                    <a:lumMod val="75000"/>
                  </a:schemeClr>
                </a:solidFill>
              </a:rPr>
              <a:t>Radno vreme je vremenski period u kome je zaposleni dužan, odnosno raspoloživ da obavlja poslove prema nalazima poslodavca, na mestu gde se poslovi obavljaju, u skladu sa zakonom.</a:t>
            </a:r>
          </a:p>
          <a:p>
            <a:pPr marL="320040" indent="-320040">
              <a:buFont typeface="Wingdings"/>
              <a:buChar char=""/>
              <a:defRPr/>
            </a:pPr>
            <a:r>
              <a:rPr lang="sr-Latn-CS" sz="2200" dirty="0">
                <a:solidFill>
                  <a:schemeClr val="accent4">
                    <a:lumMod val="75000"/>
                  </a:schemeClr>
                </a:solidFill>
              </a:rPr>
              <a:t>Radnim vremenom ne smatra se vreme u kome je zaposleni </a:t>
            </a:r>
            <a:r>
              <a:rPr lang="sr-Latn-CS" sz="2200" b="1" dirty="0">
                <a:solidFill>
                  <a:schemeClr val="accent4">
                    <a:lumMod val="75000"/>
                  </a:schemeClr>
                </a:solidFill>
              </a:rPr>
              <a:t>pripravan</a:t>
            </a:r>
            <a:r>
              <a:rPr lang="sr-Latn-CS" sz="2200" dirty="0">
                <a:solidFill>
                  <a:schemeClr val="accent4">
                    <a:lumMod val="75000"/>
                  </a:schemeClr>
                </a:solidFill>
              </a:rPr>
              <a:t> da se odazove na poziv poslodavca da obavlja poslove ako se ukaže takva potreba.</a:t>
            </a:r>
          </a:p>
          <a:p>
            <a:pPr marL="320040" indent="-320040">
              <a:buFont typeface="Wingdings"/>
              <a:buChar char=""/>
              <a:defRPr/>
            </a:pPr>
            <a:r>
              <a:rPr lang="sr-Latn-CS" sz="2200" dirty="0">
                <a:solidFill>
                  <a:schemeClr val="accent4">
                    <a:lumMod val="75000"/>
                  </a:schemeClr>
                </a:solidFill>
              </a:rPr>
              <a:t>Pripravnosat predstavlja stanje pogonske spremnosti i zaposleni za to vreme, iako ono ne spada u radno vreme, prima naknadu zarade utvrđenu opštim aktom.</a:t>
            </a:r>
          </a:p>
          <a:p>
            <a:pPr marL="320040" indent="-320040">
              <a:buNone/>
              <a:defRPr/>
            </a:pPr>
            <a:endParaRPr lang="sr-Latn-CS" sz="2200" dirty="0"/>
          </a:p>
          <a:p>
            <a:pPr marL="457200" indent="-457200">
              <a:buFont typeface="+mj-lt"/>
              <a:buAutoNum type="arabicPeriod"/>
              <a:defRPr/>
            </a:pPr>
            <a:r>
              <a:rPr lang="sr-Latn-CS" sz="2200" dirty="0">
                <a:solidFill>
                  <a:srgbClr val="7030A0"/>
                </a:solidFill>
              </a:rPr>
              <a:t>Radno vreme iz ugla zaposlenih</a:t>
            </a:r>
          </a:p>
          <a:p>
            <a:pPr marL="457200" indent="-457200">
              <a:buFont typeface="+mj-lt"/>
              <a:buAutoNum type="arabicPeriod"/>
              <a:defRPr/>
            </a:pPr>
            <a:r>
              <a:rPr lang="sr-Latn-CS" sz="2200" dirty="0">
                <a:solidFill>
                  <a:srgbClr val="7030A0"/>
                </a:solidFill>
              </a:rPr>
              <a:t>Radno vreme iz ugla poslodavca</a:t>
            </a:r>
          </a:p>
          <a:p>
            <a:pPr marL="457200" indent="-457200">
              <a:buFont typeface="+mj-lt"/>
              <a:buAutoNum type="arabicPeriod"/>
              <a:defRPr/>
            </a:pPr>
            <a:r>
              <a:rPr lang="sr-Latn-CS" sz="2200" dirty="0">
                <a:solidFill>
                  <a:srgbClr val="7030A0"/>
                </a:solidFill>
              </a:rPr>
              <a:t>Radno vreme iz ugla države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a:extLst>
              <a:ext uri="{FF2B5EF4-FFF2-40B4-BE49-F238E27FC236}">
                <a16:creationId xmlns:a16="http://schemas.microsoft.com/office/drawing/2014/main" id="{1A3493B9-835E-458A-9FB0-042C4EDEE331}"/>
              </a:ext>
            </a:extLst>
          </p:cNvPr>
          <p:cNvSpPr>
            <a:spLocks noGrp="1"/>
          </p:cNvSpPr>
          <p:nvPr>
            <p:ph type="title"/>
          </p:nvPr>
        </p:nvSpPr>
        <p:spPr>
          <a:xfrm>
            <a:off x="2136775" y="228600"/>
            <a:ext cx="8153400" cy="990600"/>
          </a:xfrm>
        </p:spPr>
        <p:txBody>
          <a:bodyPr/>
          <a:lstStyle/>
          <a:p>
            <a:pPr algn="ctr" eaLnBrk="1" hangingPunct="1"/>
            <a:r>
              <a:rPr lang="sr-Latn-CS" altLang="en-US" b="1"/>
              <a:t>RADNO VREME (2)</a:t>
            </a:r>
            <a:endParaRPr lang="en-US" altLang="en-US"/>
          </a:p>
        </p:txBody>
      </p:sp>
      <p:sp>
        <p:nvSpPr>
          <p:cNvPr id="60419" name="Content Placeholder 2">
            <a:extLst>
              <a:ext uri="{FF2B5EF4-FFF2-40B4-BE49-F238E27FC236}">
                <a16:creationId xmlns:a16="http://schemas.microsoft.com/office/drawing/2014/main" id="{5DF7E0A5-F111-442E-8960-E650F0580E12}"/>
              </a:ext>
            </a:extLst>
          </p:cNvPr>
          <p:cNvSpPr>
            <a:spLocks noGrp="1"/>
          </p:cNvSpPr>
          <p:nvPr>
            <p:ph idx="1"/>
          </p:nvPr>
        </p:nvSpPr>
        <p:spPr>
          <a:xfrm>
            <a:off x="2136775" y="1600200"/>
            <a:ext cx="8153400" cy="4495800"/>
          </a:xfrm>
        </p:spPr>
        <p:txBody>
          <a:bodyPr>
            <a:normAutofit fontScale="92500"/>
          </a:bodyPr>
          <a:lstStyle/>
          <a:p>
            <a:pPr eaLnBrk="1" hangingPunct="1"/>
            <a:r>
              <a:rPr lang="en-US" altLang="en-US" sz="2400" b="1">
                <a:solidFill>
                  <a:srgbClr val="00B050"/>
                </a:solidFill>
              </a:rPr>
              <a:t>Puno radno vreme</a:t>
            </a:r>
            <a:r>
              <a:rPr lang="sr-Latn-RS" altLang="en-US" sz="2400" b="1">
                <a:solidFill>
                  <a:srgbClr val="00B050"/>
                </a:solidFill>
              </a:rPr>
              <a:t> 40 ili 36 časova redukovano radno vreme</a:t>
            </a:r>
            <a:endParaRPr lang="en-US" altLang="en-US" sz="2400" b="1">
              <a:solidFill>
                <a:srgbClr val="00B050"/>
              </a:solidFill>
            </a:endParaRPr>
          </a:p>
          <a:p>
            <a:pPr eaLnBrk="1" hangingPunct="1"/>
            <a:r>
              <a:rPr lang="en-US" altLang="en-US" sz="2400" b="1">
                <a:solidFill>
                  <a:srgbClr val="00B050"/>
                </a:solidFill>
              </a:rPr>
              <a:t>Nepuno radno vreme</a:t>
            </a:r>
            <a:r>
              <a:rPr lang="sr-Latn-RS" altLang="en-US" sz="2400" b="1">
                <a:solidFill>
                  <a:srgbClr val="00B050"/>
                </a:solidFill>
              </a:rPr>
              <a:t> – smanjuje se obim deljivih prava</a:t>
            </a:r>
            <a:endParaRPr lang="en-US" altLang="en-US" sz="2400" b="1">
              <a:solidFill>
                <a:srgbClr val="00B050"/>
              </a:solidFill>
            </a:endParaRPr>
          </a:p>
          <a:p>
            <a:pPr lvl="2" eaLnBrk="1" hangingPunct="1"/>
            <a:r>
              <a:rPr lang="en-US" altLang="en-US" sz="1800"/>
              <a:t>Rad sa polovinom punog radnog vremena radi posebne nege deteta</a:t>
            </a:r>
          </a:p>
          <a:p>
            <a:pPr lvl="2" eaLnBrk="1" hangingPunct="1"/>
            <a:r>
              <a:rPr lang="en-US" altLang="en-US" sz="1800"/>
              <a:t>Rad sa nepunim radnim vremenom radi staranja o obolelom licu</a:t>
            </a:r>
            <a:endParaRPr lang="en-US" altLang="en-US"/>
          </a:p>
          <a:p>
            <a:pPr eaLnBrk="1" hangingPunct="1"/>
            <a:r>
              <a:rPr lang="en-US" altLang="en-US" sz="2400" b="1">
                <a:solidFill>
                  <a:srgbClr val="00B050"/>
                </a:solidFill>
              </a:rPr>
              <a:t>Skraćeno radno vreme</a:t>
            </a:r>
            <a:r>
              <a:rPr lang="sr-Latn-RS" altLang="en-US" sz="2400" b="1">
                <a:solidFill>
                  <a:srgbClr val="00B050"/>
                </a:solidFill>
              </a:rPr>
              <a:t> – skraćenje 10 časova nedeljno</a:t>
            </a:r>
            <a:endParaRPr lang="en-US" altLang="en-US" sz="2400" b="1">
              <a:solidFill>
                <a:srgbClr val="00B050"/>
              </a:solidFill>
            </a:endParaRPr>
          </a:p>
          <a:p>
            <a:pPr lvl="2" eaLnBrk="1" hangingPunct="1"/>
            <a:r>
              <a:rPr lang="en-US" altLang="en-US" sz="1800"/>
              <a:t>Staž sa uvećanim trajanjem i poseban staž</a:t>
            </a:r>
          </a:p>
          <a:p>
            <a:pPr lvl="2" eaLnBrk="1" hangingPunct="1"/>
            <a:r>
              <a:rPr lang="en-US" altLang="en-US" sz="1800"/>
              <a:t>Obavezno skraćeno radno vreme</a:t>
            </a:r>
          </a:p>
          <a:p>
            <a:pPr lvl="4" eaLnBrk="1" hangingPunct="1"/>
            <a:r>
              <a:rPr lang="en-US" altLang="en-US" sz="1600"/>
              <a:t>Radna mesta sa povećanim rizikom</a:t>
            </a:r>
          </a:p>
          <a:p>
            <a:pPr lvl="4" eaLnBrk="1" hangingPunct="1"/>
            <a:r>
              <a:rPr lang="en-US" altLang="en-US" sz="1600"/>
              <a:t>Radno vreme omladine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a:extLst>
              <a:ext uri="{FF2B5EF4-FFF2-40B4-BE49-F238E27FC236}">
                <a16:creationId xmlns:a16="http://schemas.microsoft.com/office/drawing/2014/main" id="{5FEE9756-A3D9-457D-BC24-6AF9B8356182}"/>
              </a:ext>
            </a:extLst>
          </p:cNvPr>
          <p:cNvSpPr>
            <a:spLocks noGrp="1"/>
          </p:cNvSpPr>
          <p:nvPr>
            <p:ph type="title"/>
          </p:nvPr>
        </p:nvSpPr>
        <p:spPr>
          <a:xfrm>
            <a:off x="2136775" y="228600"/>
            <a:ext cx="8153400" cy="990600"/>
          </a:xfrm>
        </p:spPr>
        <p:txBody>
          <a:bodyPr/>
          <a:lstStyle/>
          <a:p>
            <a:pPr algn="ctr" eaLnBrk="1" hangingPunct="1"/>
            <a:r>
              <a:rPr lang="en-US" altLang="en-US" b="1"/>
              <a:t>PREKOVREMENI RAD</a:t>
            </a:r>
          </a:p>
        </p:txBody>
      </p:sp>
      <p:sp>
        <p:nvSpPr>
          <p:cNvPr id="3" name="Content Placeholder 2">
            <a:extLst>
              <a:ext uri="{FF2B5EF4-FFF2-40B4-BE49-F238E27FC236}">
                <a16:creationId xmlns:a16="http://schemas.microsoft.com/office/drawing/2014/main" id="{8793D0BC-6668-44FE-A541-72CEEB233665}"/>
              </a:ext>
            </a:extLst>
          </p:cNvPr>
          <p:cNvSpPr>
            <a:spLocks noGrp="1"/>
          </p:cNvSpPr>
          <p:nvPr>
            <p:ph idx="1"/>
          </p:nvPr>
        </p:nvSpPr>
        <p:spPr>
          <a:xfrm>
            <a:off x="2136775" y="1600200"/>
            <a:ext cx="8153400" cy="4495800"/>
          </a:xfrm>
        </p:spPr>
        <p:txBody>
          <a:bodyPr>
            <a:normAutofit fontScale="92500" lnSpcReduction="20000"/>
          </a:bodyPr>
          <a:lstStyle/>
          <a:p>
            <a:pPr marL="320040" indent="-320040">
              <a:buFont typeface="Wingdings"/>
              <a:buChar char=""/>
              <a:defRPr/>
            </a:pPr>
            <a:r>
              <a:rPr lang="sr-Latn-RS" sz="2000" dirty="0"/>
              <a:t>Prekovremeni rad predstavlja efektivni rad koji prevazilazi raspored zakonskog ili kolektivnim ugovorom definisanog punog radnog vremena.</a:t>
            </a:r>
          </a:p>
          <a:p>
            <a:pPr marL="320040" indent="-320040">
              <a:buNone/>
              <a:defRPr/>
            </a:pPr>
            <a:endParaRPr lang="sr-Latn-RS" sz="2000" dirty="0"/>
          </a:p>
          <a:p>
            <a:pPr marL="320040" indent="-320040">
              <a:buFont typeface="Wingdings"/>
              <a:buChar char=""/>
              <a:defRPr/>
            </a:pPr>
            <a:r>
              <a:rPr lang="vi-VN" sz="2000" dirty="0">
                <a:latin typeface="Constantia" pitchFamily="18" charset="0"/>
              </a:rPr>
              <a:t>Na </a:t>
            </a:r>
            <a:r>
              <a:rPr lang="vi-VN" sz="2000" b="1" dirty="0">
                <a:latin typeface="Constantia" pitchFamily="18" charset="0"/>
              </a:rPr>
              <a:t>zahtev</a:t>
            </a:r>
            <a:r>
              <a:rPr lang="vi-VN" sz="2000" dirty="0">
                <a:latin typeface="Constantia" pitchFamily="18" charset="0"/>
              </a:rPr>
              <a:t> poslodavca, zaposleni je dužan da radi duže od punog radnog vremena u slučaju </a:t>
            </a:r>
            <a:r>
              <a:rPr lang="vi-VN" sz="2000" dirty="0">
                <a:solidFill>
                  <a:srgbClr val="C00000"/>
                </a:solidFill>
                <a:latin typeface="Constantia" pitchFamily="18" charset="0"/>
              </a:rPr>
              <a:t>više sile, iznenadnog povećanja obima posla i u drugim slučajevima kada je neophodno da se u određenom roku završi posao koji nije planiran</a:t>
            </a:r>
            <a:r>
              <a:rPr lang="sr-Latn-RS" sz="2000" dirty="0">
                <a:solidFill>
                  <a:srgbClr val="C00000"/>
                </a:solidFill>
              </a:rPr>
              <a:t>.</a:t>
            </a:r>
          </a:p>
          <a:p>
            <a:pPr marL="320040" indent="-320040">
              <a:buNone/>
              <a:defRPr/>
            </a:pPr>
            <a:endParaRPr lang="sr-Latn-RS" sz="2000" dirty="0">
              <a:solidFill>
                <a:srgbClr val="C00000"/>
              </a:solidFill>
            </a:endParaRPr>
          </a:p>
          <a:p>
            <a:pPr marL="320040" indent="-320040">
              <a:buFont typeface="Wingdings"/>
              <a:buChar char=""/>
              <a:defRPr/>
            </a:pPr>
            <a:r>
              <a:rPr lang="sr-Latn-RS" sz="2000" dirty="0">
                <a:solidFill>
                  <a:srgbClr val="C00000"/>
                </a:solidFill>
              </a:rPr>
              <a:t>Ne može da traje duže od 8 časova nedeljno, odnosno 12 časova dnevno.</a:t>
            </a:r>
          </a:p>
          <a:p>
            <a:pPr marL="320040" indent="-320040">
              <a:buNone/>
              <a:defRPr/>
            </a:pPr>
            <a:endParaRPr lang="sr-Latn-RS" sz="2000" dirty="0">
              <a:solidFill>
                <a:srgbClr val="C00000"/>
              </a:solidFill>
            </a:endParaRPr>
          </a:p>
          <a:p>
            <a:pPr marL="320040" indent="-320040">
              <a:buFont typeface="Wingdings"/>
              <a:buChar char=""/>
              <a:defRPr/>
            </a:pPr>
            <a:r>
              <a:rPr lang="sr-Latn-RS" sz="2400" dirty="0">
                <a:solidFill>
                  <a:schemeClr val="accent1">
                    <a:lumMod val="60000"/>
                    <a:lumOff val="40000"/>
                  </a:schemeClr>
                </a:solidFill>
                <a:latin typeface="Constantia" pitchFamily="18" charset="0"/>
              </a:rPr>
              <a:t>Dežurstvo u zdravstvenim ustanovama – neprekidna bolnička i vanbolnička zaštita.</a:t>
            </a:r>
            <a:r>
              <a:rPr lang="vi-VN" sz="2400" dirty="0">
                <a:solidFill>
                  <a:schemeClr val="accent1">
                    <a:lumMod val="60000"/>
                    <a:lumOff val="40000"/>
                  </a:schemeClr>
                </a:solidFill>
                <a:latin typeface="Constantia" pitchFamily="18" charset="0"/>
              </a:rPr>
              <a:t> </a:t>
            </a:r>
            <a:endParaRPr lang="sr-Latn-RS" sz="2400" dirty="0">
              <a:solidFill>
                <a:schemeClr val="accent1">
                  <a:lumMod val="60000"/>
                  <a:lumOff val="40000"/>
                </a:schemeClr>
              </a:solidFill>
            </a:endParaRPr>
          </a:p>
          <a:p>
            <a:pPr marL="320040" indent="-320040">
              <a:buNone/>
              <a:defRPr/>
            </a:pPr>
            <a:endParaRPr lang="sr-Latn-RS" sz="2400" dirty="0">
              <a:solidFill>
                <a:schemeClr val="accent1">
                  <a:lumMod val="60000"/>
                  <a:lumOff val="40000"/>
                </a:schemeClr>
              </a:solidFill>
            </a:endParaRPr>
          </a:p>
          <a:p>
            <a:pPr marL="320040" indent="-320040">
              <a:buFont typeface="Wingdings"/>
              <a:buChar char=""/>
              <a:defRPr/>
            </a:pPr>
            <a:endParaRPr lang="en-US" sz="2400" dirty="0">
              <a:solidFill>
                <a:srgbClr val="C00000"/>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a:extLst>
              <a:ext uri="{FF2B5EF4-FFF2-40B4-BE49-F238E27FC236}">
                <a16:creationId xmlns:a16="http://schemas.microsoft.com/office/drawing/2014/main" id="{6FBF5FC7-7216-4257-8E93-8529C03A813E}"/>
              </a:ext>
            </a:extLst>
          </p:cNvPr>
          <p:cNvSpPr>
            <a:spLocks noGrp="1"/>
          </p:cNvSpPr>
          <p:nvPr>
            <p:ph type="title"/>
          </p:nvPr>
        </p:nvSpPr>
        <p:spPr>
          <a:xfrm>
            <a:off x="2136775" y="228600"/>
            <a:ext cx="8153400" cy="990600"/>
          </a:xfrm>
        </p:spPr>
        <p:txBody>
          <a:bodyPr/>
          <a:lstStyle/>
          <a:p>
            <a:pPr algn="ctr" eaLnBrk="1" hangingPunct="1"/>
            <a:r>
              <a:rPr lang="en-US" altLang="en-US" sz="4000"/>
              <a:t>PRERASPODELA RADNOG VREMENA</a:t>
            </a:r>
          </a:p>
        </p:txBody>
      </p:sp>
      <p:sp>
        <p:nvSpPr>
          <p:cNvPr id="62467" name="Content Placeholder 2">
            <a:extLst>
              <a:ext uri="{FF2B5EF4-FFF2-40B4-BE49-F238E27FC236}">
                <a16:creationId xmlns:a16="http://schemas.microsoft.com/office/drawing/2014/main" id="{C354F947-6C13-4A5C-89E9-C4E70FF41146}"/>
              </a:ext>
            </a:extLst>
          </p:cNvPr>
          <p:cNvSpPr>
            <a:spLocks noGrp="1"/>
          </p:cNvSpPr>
          <p:nvPr>
            <p:ph idx="1"/>
          </p:nvPr>
        </p:nvSpPr>
        <p:spPr>
          <a:xfrm>
            <a:off x="2136775" y="1600200"/>
            <a:ext cx="8153400" cy="4495800"/>
          </a:xfrm>
        </p:spPr>
        <p:txBody>
          <a:bodyPr>
            <a:normAutofit lnSpcReduction="10000"/>
          </a:bodyPr>
          <a:lstStyle/>
          <a:p>
            <a:pPr eaLnBrk="1" hangingPunct="1"/>
            <a:r>
              <a:rPr lang="vi-VN" altLang="en-US" sz="2000"/>
              <a:t>Poslodavac može da izvrši preraspodelu radnog vremena kada to zahteva priroda delatnosti, organizacija rada, bolje korišćenje sredstava rada, racionalnije korišćenje radnog vremena i izvršenje određenog posla u utvrđenim rokovima.</a:t>
            </a:r>
            <a:endParaRPr lang="sr-Latn-RS" altLang="en-US" sz="2000"/>
          </a:p>
          <a:p>
            <a:pPr eaLnBrk="1" hangingPunct="1"/>
            <a:endParaRPr lang="sr-Latn-RS" altLang="en-US" sz="2000"/>
          </a:p>
          <a:p>
            <a:pPr eaLnBrk="1" hangingPunct="1"/>
            <a:r>
              <a:rPr lang="sr-Latn-RS" altLang="en-US" sz="2000"/>
              <a:t>Šestodnevna radna nedelja 5x7 + 5x1</a:t>
            </a:r>
            <a:endParaRPr lang="en-US" altLang="en-US" sz="2000"/>
          </a:p>
          <a:p>
            <a:pPr eaLnBrk="1" hangingPunct="1">
              <a:buFont typeface="Wingdings 2" panose="05020102010507070707" pitchFamily="18" charset="2"/>
              <a:buNone/>
            </a:pPr>
            <a:endParaRPr lang="vi-VN" altLang="en-US" sz="2000"/>
          </a:p>
          <a:p>
            <a:pPr eaLnBrk="1" hangingPunct="1"/>
            <a:r>
              <a:rPr lang="vi-VN" altLang="en-US" sz="2000"/>
              <a:t>Preraspodela radnog vremena vrši se tako da ukupno radno vreme zaposlenog u periodu od šest meseci u toku kalendarske godine u proseku ne bude duže od ugovorenog radnog vremena zaposlenog.</a:t>
            </a:r>
          </a:p>
          <a:p>
            <a:pPr eaLnBrk="1" hangingPunct="1"/>
            <a:endParaRPr lang="en-US" altLang="en-US" sz="2000"/>
          </a:p>
          <a:p>
            <a:pPr eaLnBrk="1" hangingPunct="1"/>
            <a:r>
              <a:rPr lang="vi-VN" altLang="en-US" sz="2000"/>
              <a:t>U slučaju preraspodele radnog vremena, radno vreme ne može da traje duže od 60 časova nedeljno.</a:t>
            </a:r>
          </a:p>
          <a:p>
            <a:pPr eaLnBrk="1" hangingPunct="1"/>
            <a:endParaRPr lang="en-US"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a:extLst>
              <a:ext uri="{FF2B5EF4-FFF2-40B4-BE49-F238E27FC236}">
                <a16:creationId xmlns:a16="http://schemas.microsoft.com/office/drawing/2014/main" id="{1347DBB3-B618-4F1B-97C3-6B3394CE4A96}"/>
              </a:ext>
            </a:extLst>
          </p:cNvPr>
          <p:cNvSpPr>
            <a:spLocks noGrp="1"/>
          </p:cNvSpPr>
          <p:nvPr>
            <p:ph type="title"/>
          </p:nvPr>
        </p:nvSpPr>
        <p:spPr>
          <a:xfrm>
            <a:off x="2136775" y="228600"/>
            <a:ext cx="8153400" cy="990600"/>
          </a:xfrm>
        </p:spPr>
        <p:txBody>
          <a:bodyPr/>
          <a:lstStyle/>
          <a:p>
            <a:pPr algn="ctr"/>
            <a:r>
              <a:rPr lang="sr-Latn-RS" altLang="en-US" sz="3600"/>
              <a:t>NOĆNI RAD I RAD U SMENAMA</a:t>
            </a:r>
            <a:endParaRPr lang="en-US" altLang="en-US" sz="3600"/>
          </a:p>
        </p:txBody>
      </p:sp>
      <p:sp>
        <p:nvSpPr>
          <p:cNvPr id="63491" name="Content Placeholder 2">
            <a:extLst>
              <a:ext uri="{FF2B5EF4-FFF2-40B4-BE49-F238E27FC236}">
                <a16:creationId xmlns:a16="http://schemas.microsoft.com/office/drawing/2014/main" id="{ABDEFA14-CDBD-41EB-9DE9-162E2BCE1ED9}"/>
              </a:ext>
            </a:extLst>
          </p:cNvPr>
          <p:cNvSpPr>
            <a:spLocks noGrp="1"/>
          </p:cNvSpPr>
          <p:nvPr>
            <p:ph idx="1"/>
          </p:nvPr>
        </p:nvSpPr>
        <p:spPr>
          <a:xfrm>
            <a:off x="2136775" y="1600200"/>
            <a:ext cx="8153400" cy="4495800"/>
          </a:xfrm>
        </p:spPr>
        <p:txBody>
          <a:bodyPr>
            <a:normAutofit fontScale="92500"/>
          </a:bodyPr>
          <a:lstStyle/>
          <a:p>
            <a:r>
              <a:rPr lang="sr-Latn-RS" altLang="en-US" sz="2400"/>
              <a:t>Noćni rad – 22-06 kao poseban uslov rada</a:t>
            </a:r>
          </a:p>
          <a:p>
            <a:r>
              <a:rPr lang="sr-Latn-RS" altLang="en-US" sz="2400"/>
              <a:t>Zaposleni koji radi noću najmanje tri časa svakog radnog dana, ili trećinu punog radnog vremena u toku jedne nedelje, poslodavac mu mora obezbediti obavljanje poslova u toku dana</a:t>
            </a:r>
          </a:p>
          <a:p>
            <a:r>
              <a:rPr lang="sr-Latn-RS" altLang="en-US" sz="2400"/>
              <a:t>Neophodno je mišljenje sindikata koje nije obavezujuće</a:t>
            </a:r>
          </a:p>
          <a:p>
            <a:r>
              <a:rPr lang="sr-Latn-RS" altLang="en-US" sz="2400"/>
              <a:t>Rad u smenama je takav rad kod koga se zaposleni na istim poslovima smenjuju po utvrđenom rasporedu.</a:t>
            </a:r>
          </a:p>
          <a:p>
            <a:r>
              <a:rPr lang="sr-Latn-RS" altLang="en-US" sz="2400"/>
              <a:t>Zaposleni može da radi u noćnoj smeni duće od jedne radne nedelje samo uz njegovu pisanu saglasnost.</a:t>
            </a:r>
          </a:p>
          <a:p>
            <a:endParaRPr lang="en-US"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a:extLst>
              <a:ext uri="{FF2B5EF4-FFF2-40B4-BE49-F238E27FC236}">
                <a16:creationId xmlns:a16="http://schemas.microsoft.com/office/drawing/2014/main" id="{835236AE-E864-4E82-BFCD-1A9AE12474D8}"/>
              </a:ext>
            </a:extLst>
          </p:cNvPr>
          <p:cNvSpPr>
            <a:spLocks noGrp="1" noChangeArrowheads="1"/>
          </p:cNvSpPr>
          <p:nvPr>
            <p:ph type="title"/>
          </p:nvPr>
        </p:nvSpPr>
        <p:spPr>
          <a:xfrm>
            <a:off x="2136775" y="228600"/>
            <a:ext cx="8153400" cy="990600"/>
          </a:xfrm>
        </p:spPr>
        <p:txBody>
          <a:bodyPr/>
          <a:lstStyle/>
          <a:p>
            <a:pPr algn="ctr" eaLnBrk="1" hangingPunct="1"/>
            <a:r>
              <a:rPr lang="sr-Latn-CS" altLang="en-US" b="1"/>
              <a:t>ODMORI </a:t>
            </a:r>
            <a:endParaRPr lang="en-US" altLang="en-US" b="1"/>
          </a:p>
        </p:txBody>
      </p:sp>
      <p:sp>
        <p:nvSpPr>
          <p:cNvPr id="64515" name="Rectangle 3">
            <a:extLst>
              <a:ext uri="{FF2B5EF4-FFF2-40B4-BE49-F238E27FC236}">
                <a16:creationId xmlns:a16="http://schemas.microsoft.com/office/drawing/2014/main" id="{EE75CE05-C51F-494C-BBAC-A3998A08B603}"/>
              </a:ext>
            </a:extLst>
          </p:cNvPr>
          <p:cNvSpPr>
            <a:spLocks noGrp="1" noChangeArrowheads="1"/>
          </p:cNvSpPr>
          <p:nvPr>
            <p:ph idx="1"/>
          </p:nvPr>
        </p:nvSpPr>
        <p:spPr>
          <a:xfrm>
            <a:off x="2136775" y="1600200"/>
            <a:ext cx="8153400" cy="4495800"/>
          </a:xfrm>
        </p:spPr>
        <p:txBody>
          <a:bodyPr>
            <a:normAutofit lnSpcReduction="10000"/>
          </a:bodyPr>
          <a:lstStyle/>
          <a:p>
            <a:pPr eaLnBrk="1" hangingPunct="1"/>
            <a:r>
              <a:rPr lang="sr-Latn-CS" altLang="en-US" sz="2200" b="1"/>
              <a:t>ODMOR U TOKU DNEVNOG RADA</a:t>
            </a:r>
          </a:p>
          <a:p>
            <a:pPr eaLnBrk="1" hangingPunct="1"/>
            <a:r>
              <a:rPr lang="sr-Latn-CS" altLang="en-US" sz="2200" b="1"/>
              <a:t>DNEVNI ODMOR</a:t>
            </a:r>
          </a:p>
          <a:p>
            <a:pPr eaLnBrk="1" hangingPunct="1"/>
            <a:r>
              <a:rPr lang="sr-Latn-CS" altLang="en-US" sz="2200" b="1"/>
              <a:t>NEDELJNI ODMOR</a:t>
            </a:r>
          </a:p>
          <a:p>
            <a:pPr eaLnBrk="1" hangingPunct="1"/>
            <a:r>
              <a:rPr lang="sr-Latn-CS" altLang="en-US" sz="2200" b="1"/>
              <a:t>GODIŠNJI ODMOR</a:t>
            </a:r>
          </a:p>
          <a:p>
            <a:pPr eaLnBrk="1" hangingPunct="1">
              <a:buFont typeface="Wingdings" panose="05000000000000000000" pitchFamily="2" charset="2"/>
              <a:buNone/>
            </a:pPr>
            <a:r>
              <a:rPr lang="sr-Latn-CS" altLang="en-US" sz="2200"/>
              <a:t>	- </a:t>
            </a:r>
            <a:r>
              <a:rPr lang="sr-Latn-CS" altLang="en-US" sz="2000"/>
              <a:t>Sticanje prava na godišnji odmor (posle mesec dana neprekidnog rada od dana zasnivanja radnog odnosa kod poslodavca)</a:t>
            </a:r>
          </a:p>
          <a:p>
            <a:pPr eaLnBrk="1" hangingPunct="1">
              <a:buFont typeface="Wingdings" panose="05000000000000000000" pitchFamily="2" charset="2"/>
              <a:buNone/>
            </a:pPr>
            <a:r>
              <a:rPr lang="sr-Latn-CS" altLang="en-US" sz="2000"/>
              <a:t>	- Dužina godišnjeg odmora</a:t>
            </a:r>
          </a:p>
          <a:p>
            <a:pPr eaLnBrk="1" hangingPunct="1">
              <a:buFont typeface="Wingdings" panose="05000000000000000000" pitchFamily="2" charset="2"/>
              <a:buNone/>
            </a:pPr>
            <a:r>
              <a:rPr lang="sr-Latn-CS" altLang="en-US" sz="2000"/>
              <a:t>	- Srazmerni deo godišnjeg odmora</a:t>
            </a:r>
          </a:p>
          <a:p>
            <a:pPr eaLnBrk="1" hangingPunct="1">
              <a:buFont typeface="Wingdings" panose="05000000000000000000" pitchFamily="2" charset="2"/>
              <a:buNone/>
            </a:pPr>
            <a:r>
              <a:rPr lang="sr-Latn-CS" altLang="en-US" sz="2000"/>
              <a:t>	- Korišćenje godišnjeg odmora u delovima</a:t>
            </a:r>
          </a:p>
          <a:p>
            <a:pPr eaLnBrk="1" hangingPunct="1">
              <a:buFont typeface="Wingdings" panose="05000000000000000000" pitchFamily="2" charset="2"/>
              <a:buNone/>
            </a:pPr>
            <a:r>
              <a:rPr lang="sr-Latn-CS" altLang="en-US" sz="2000"/>
              <a:t>	- Naknada zarade za godišnji odmor</a:t>
            </a:r>
            <a:endParaRPr lang="en-US" altLang="en-US" sz="2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a:extLst>
              <a:ext uri="{FF2B5EF4-FFF2-40B4-BE49-F238E27FC236}">
                <a16:creationId xmlns:a16="http://schemas.microsoft.com/office/drawing/2014/main" id="{4870F694-62E1-4CEB-BD1F-5507D9D49591}"/>
              </a:ext>
            </a:extLst>
          </p:cNvPr>
          <p:cNvSpPr>
            <a:spLocks noGrp="1" noChangeArrowheads="1"/>
          </p:cNvSpPr>
          <p:nvPr>
            <p:ph type="title"/>
          </p:nvPr>
        </p:nvSpPr>
        <p:spPr>
          <a:xfrm>
            <a:off x="2136775" y="228600"/>
            <a:ext cx="8153400" cy="990600"/>
          </a:xfrm>
        </p:spPr>
        <p:txBody>
          <a:bodyPr/>
          <a:lstStyle/>
          <a:p>
            <a:pPr algn="ctr" eaLnBrk="1" hangingPunct="1"/>
            <a:r>
              <a:rPr lang="sr-Latn-CS" altLang="en-US" b="1"/>
              <a:t>ODSUSTVA</a:t>
            </a:r>
            <a:endParaRPr lang="en-US" altLang="en-US" b="1"/>
          </a:p>
        </p:txBody>
      </p:sp>
      <p:sp>
        <p:nvSpPr>
          <p:cNvPr id="57347" name="Rectangle 3">
            <a:extLst>
              <a:ext uri="{FF2B5EF4-FFF2-40B4-BE49-F238E27FC236}">
                <a16:creationId xmlns:a16="http://schemas.microsoft.com/office/drawing/2014/main" id="{B4574B8B-2EDE-4C98-9D72-29E3CAE5D68E}"/>
              </a:ext>
            </a:extLst>
          </p:cNvPr>
          <p:cNvSpPr>
            <a:spLocks noGrp="1" noChangeArrowheads="1"/>
          </p:cNvSpPr>
          <p:nvPr>
            <p:ph idx="1"/>
          </p:nvPr>
        </p:nvSpPr>
        <p:spPr>
          <a:xfrm>
            <a:off x="2136775" y="1600200"/>
            <a:ext cx="8153400" cy="4495800"/>
          </a:xfrm>
        </p:spPr>
        <p:txBody>
          <a:bodyPr>
            <a:normAutofit/>
          </a:bodyPr>
          <a:lstStyle/>
          <a:p>
            <a:pPr marL="320040" indent="-320040" algn="just">
              <a:buFont typeface="Wingdings"/>
              <a:buChar char=""/>
              <a:defRPr/>
            </a:pPr>
            <a:r>
              <a:rPr lang="sr-Latn-CS" sz="2000" dirty="0">
                <a:solidFill>
                  <a:schemeClr val="accent1">
                    <a:lumMod val="60000"/>
                    <a:lumOff val="40000"/>
                  </a:schemeClr>
                </a:solidFill>
              </a:rPr>
              <a:t>ODSUSTVA UZ NAKNADU ZARADE </a:t>
            </a:r>
            <a:r>
              <a:rPr lang="sr-Latn-CS" sz="2000" dirty="0"/>
              <a:t>(PLAĆENO ODSUSTVO) – DO 7 RADNIH DANA U SLUČAJU: SKLAPANJA BRAKA, POROĐAJA SUPRUGE, TEŽE BOLESTI ČLANA UŽE PORODICE…</a:t>
            </a:r>
          </a:p>
          <a:p>
            <a:pPr lvl="2" algn="just">
              <a:buFont typeface="Wingdings"/>
              <a:buChar char=""/>
              <a:defRPr/>
            </a:pPr>
            <a:r>
              <a:rPr lang="sr-Latn-CS" sz="1800"/>
              <a:t>Prinudni odmor</a:t>
            </a:r>
            <a:endParaRPr lang="sr-Latn-CS" sz="1800" b="1" dirty="0"/>
          </a:p>
          <a:p>
            <a:pPr marL="320040" indent="-320040">
              <a:buFont typeface="Wingdings"/>
              <a:buChar char=""/>
              <a:defRPr/>
            </a:pPr>
            <a:r>
              <a:rPr lang="sr-Latn-CS" sz="2000" dirty="0">
                <a:solidFill>
                  <a:schemeClr val="accent1">
                    <a:lumMod val="60000"/>
                    <a:lumOff val="40000"/>
                  </a:schemeClr>
                </a:solidFill>
              </a:rPr>
              <a:t>NEPLAĆENO ODSUSTVO</a:t>
            </a:r>
          </a:p>
          <a:p>
            <a:pPr marL="320040" indent="-320040">
              <a:buFont typeface="Wingdings"/>
              <a:buChar char=""/>
              <a:defRPr/>
            </a:pPr>
            <a:r>
              <a:rPr lang="sr-Latn-CS" sz="2000" dirty="0">
                <a:solidFill>
                  <a:schemeClr val="accent1">
                    <a:lumMod val="60000"/>
                    <a:lumOff val="40000"/>
                  </a:schemeClr>
                </a:solidFill>
              </a:rPr>
              <a:t>MIROVANJE RADNOG ODNOSA</a:t>
            </a:r>
          </a:p>
          <a:p>
            <a:pPr marL="320040" indent="-320040">
              <a:buNone/>
              <a:defRPr/>
            </a:pPr>
            <a:r>
              <a:rPr lang="sr-Latn-CS" sz="2000" dirty="0"/>
              <a:t>	- Odlazak na odsluženje, </a:t>
            </a:r>
            <a:r>
              <a:rPr lang="sr-Latn-CS" sz="2000" dirty="0" err="1"/>
              <a:t>dosluženje</a:t>
            </a:r>
            <a:r>
              <a:rPr lang="sr-Latn-CS" sz="2000" dirty="0"/>
              <a:t> vojnog </a:t>
            </a:r>
            <a:r>
              <a:rPr lang="sr-Latn-CS" sz="2000" dirty="0" err="1"/>
              <a:t>roka</a:t>
            </a:r>
            <a:endParaRPr lang="sr-Latn-CS" sz="2000" dirty="0"/>
          </a:p>
          <a:p>
            <a:pPr marL="320040" indent="-320040">
              <a:buNone/>
              <a:defRPr/>
            </a:pPr>
            <a:r>
              <a:rPr lang="sr-Latn-CS" sz="2000" dirty="0"/>
              <a:t>	- Upućivanje na rad u inostranstvo od strane poslodavca</a:t>
            </a:r>
          </a:p>
          <a:p>
            <a:pPr marL="320040" indent="-320040">
              <a:buNone/>
              <a:defRPr/>
            </a:pPr>
            <a:r>
              <a:rPr lang="sr-Latn-CS" sz="2000" dirty="0"/>
              <a:t>	- Privremeno upućivanje na rad kod drugog poslodavca</a:t>
            </a:r>
          </a:p>
          <a:p>
            <a:pPr marL="320040" indent="-320040">
              <a:buNone/>
              <a:defRPr/>
            </a:pPr>
            <a:r>
              <a:rPr lang="sr-Latn-CS" sz="2000" dirty="0"/>
              <a:t>	- Izbor, odnosno imenovanje na javnu funkciju</a:t>
            </a:r>
          </a:p>
          <a:p>
            <a:pPr marL="320040" indent="-320040">
              <a:buNone/>
              <a:defRPr/>
            </a:pPr>
            <a:r>
              <a:rPr lang="sr-Latn-CS" sz="2000" dirty="0"/>
              <a:t>	- Izdržavanje kazne zatvora u trajanju do 6 meseci</a:t>
            </a: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C4392E76-140A-490B-86AA-B7968110875B}"/>
              </a:ext>
            </a:extLst>
          </p:cNvPr>
          <p:cNvSpPr>
            <a:spLocks noGrp="1"/>
          </p:cNvSpPr>
          <p:nvPr>
            <p:ph type="title"/>
          </p:nvPr>
        </p:nvSpPr>
        <p:spPr>
          <a:xfrm>
            <a:off x="2136775" y="228600"/>
            <a:ext cx="8153400" cy="990600"/>
          </a:xfrm>
        </p:spPr>
        <p:txBody>
          <a:bodyPr/>
          <a:lstStyle/>
          <a:p>
            <a:pPr algn="ctr" eaLnBrk="1" hangingPunct="1"/>
            <a:r>
              <a:rPr lang="en-US" altLang="en-US" sz="4800" b="1"/>
              <a:t>CILJEVI RADNOG PRAVA</a:t>
            </a:r>
          </a:p>
        </p:txBody>
      </p:sp>
      <p:sp>
        <p:nvSpPr>
          <p:cNvPr id="3" name="Content Placeholder 2">
            <a:extLst>
              <a:ext uri="{FF2B5EF4-FFF2-40B4-BE49-F238E27FC236}">
                <a16:creationId xmlns:a16="http://schemas.microsoft.com/office/drawing/2014/main" id="{40667D8B-EBEF-4B17-A3E2-EC3680992E1F}"/>
              </a:ext>
            </a:extLst>
          </p:cNvPr>
          <p:cNvSpPr>
            <a:spLocks noGrp="1"/>
          </p:cNvSpPr>
          <p:nvPr>
            <p:ph idx="1"/>
          </p:nvPr>
        </p:nvSpPr>
        <p:spPr>
          <a:xfrm>
            <a:off x="2136775" y="1600200"/>
            <a:ext cx="8153400" cy="4495800"/>
          </a:xfrm>
        </p:spPr>
        <p:txBody>
          <a:bodyPr>
            <a:normAutofit/>
          </a:bodyPr>
          <a:lstStyle/>
          <a:p>
            <a:pPr marL="320040" indent="-320040">
              <a:buFont typeface="Wingdings"/>
              <a:buChar char=""/>
              <a:defRPr/>
            </a:pPr>
            <a:r>
              <a:rPr lang="sr-Latn-RS" sz="3200" dirty="0">
                <a:solidFill>
                  <a:schemeClr val="accent2">
                    <a:lumMod val="60000"/>
                    <a:lumOff val="40000"/>
                  </a:schemeClr>
                </a:solidFill>
              </a:rPr>
              <a:t>STABILNOST ZAPOSLENJA</a:t>
            </a:r>
          </a:p>
          <a:p>
            <a:pPr marL="640080" lvl="1" indent="-274320">
              <a:buFont typeface="Wingdings 2"/>
              <a:buChar char=""/>
              <a:defRPr/>
            </a:pPr>
            <a:r>
              <a:rPr lang="sr-Latn-RS" dirty="0"/>
              <a:t>Fleksibilizacija radnih odnosa</a:t>
            </a:r>
          </a:p>
          <a:p>
            <a:pPr marL="640080" lvl="1" indent="-274320">
              <a:buFont typeface="Wingdings 2"/>
              <a:buChar char=""/>
              <a:defRPr/>
            </a:pPr>
            <a:r>
              <a:rPr lang="sr-Latn-RS" dirty="0"/>
              <a:t>Deregulacija u oblasti radnih odnosa</a:t>
            </a:r>
          </a:p>
          <a:p>
            <a:pPr marL="320040" indent="-320040">
              <a:buFont typeface="Wingdings"/>
              <a:buChar char=""/>
              <a:defRPr/>
            </a:pPr>
            <a:r>
              <a:rPr lang="sr-Latn-RS" sz="3200" dirty="0">
                <a:solidFill>
                  <a:schemeClr val="accent6">
                    <a:lumMod val="75000"/>
                  </a:schemeClr>
                </a:solidFill>
              </a:rPr>
              <a:t>SOCIJALNA SIGURNOST</a:t>
            </a:r>
          </a:p>
          <a:p>
            <a:pPr marL="640080" lvl="1" indent="-274320">
              <a:buFont typeface="Wingdings 2"/>
              <a:buChar char=""/>
              <a:defRPr/>
            </a:pPr>
            <a:r>
              <a:rPr lang="sr-Latn-RS" dirty="0"/>
              <a:t>Prevencija socijalnih rizika</a:t>
            </a:r>
          </a:p>
          <a:p>
            <a:pPr marL="320040" indent="-320040">
              <a:buFont typeface="Wingdings"/>
              <a:buChar char=""/>
              <a:defRPr/>
            </a:pPr>
            <a:r>
              <a:rPr lang="sr-Latn-RS" sz="3200" dirty="0">
                <a:solidFill>
                  <a:srgbClr val="7030A0"/>
                </a:solidFill>
              </a:rPr>
              <a:t>EMANCIPACIJA ZAPOSLENIH</a:t>
            </a:r>
          </a:p>
          <a:p>
            <a:pPr marL="640080" lvl="1" indent="-274320">
              <a:buFont typeface="Wingdings 2"/>
              <a:buChar char=""/>
              <a:defRPr/>
            </a:pPr>
            <a:r>
              <a:rPr lang="sr-Latn-RS" dirty="0"/>
              <a:t>Od radne snage kao robe do zaposlenog</a:t>
            </a:r>
          </a:p>
          <a:p>
            <a:pPr marL="640080" lvl="1" indent="-274320">
              <a:buFont typeface="Wingdings 2"/>
              <a:buChar char=""/>
              <a:defRPr/>
            </a:pPr>
            <a:r>
              <a:rPr lang="sr-Latn-RS" dirty="0"/>
              <a:t>Pronalasci iz radnog odnosa</a:t>
            </a:r>
          </a:p>
          <a:p>
            <a:pPr marL="640080" lvl="1" indent="-274320">
              <a:buFont typeface="Wingdings 2"/>
              <a:buChar char=""/>
              <a:defRPr/>
            </a:pPr>
            <a:endParaRPr lang="sr-Latn-RS" dirty="0"/>
          </a:p>
          <a:p>
            <a:pPr marL="320040" indent="-320040">
              <a:buFont typeface="Wingdings"/>
              <a:buChar char=""/>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1B76B035-1F2E-4CA3-99B3-8A29B5B86568}"/>
              </a:ext>
            </a:extLst>
          </p:cNvPr>
          <p:cNvSpPr>
            <a:spLocks noGrp="1"/>
          </p:cNvSpPr>
          <p:nvPr>
            <p:ph type="title"/>
          </p:nvPr>
        </p:nvSpPr>
        <p:spPr>
          <a:xfrm>
            <a:off x="2136775" y="228600"/>
            <a:ext cx="8153400" cy="990600"/>
          </a:xfrm>
        </p:spPr>
        <p:txBody>
          <a:bodyPr/>
          <a:lstStyle/>
          <a:p>
            <a:pPr algn="ctr" eaLnBrk="1" hangingPunct="1"/>
            <a:r>
              <a:rPr lang="en-US" altLang="en-US" b="1"/>
              <a:t>IZVORI PRAVA</a:t>
            </a:r>
          </a:p>
        </p:txBody>
      </p:sp>
      <p:sp>
        <p:nvSpPr>
          <p:cNvPr id="15363" name="Content Placeholder 2">
            <a:extLst>
              <a:ext uri="{FF2B5EF4-FFF2-40B4-BE49-F238E27FC236}">
                <a16:creationId xmlns:a16="http://schemas.microsoft.com/office/drawing/2014/main" id="{317002CC-813A-4024-A925-75CC9B6E3B31}"/>
              </a:ext>
            </a:extLst>
          </p:cNvPr>
          <p:cNvSpPr>
            <a:spLocks noGrp="1"/>
          </p:cNvSpPr>
          <p:nvPr>
            <p:ph idx="1"/>
          </p:nvPr>
        </p:nvSpPr>
        <p:spPr>
          <a:xfrm>
            <a:off x="2136775" y="1600200"/>
            <a:ext cx="8153400" cy="4495800"/>
          </a:xfrm>
        </p:spPr>
        <p:txBody>
          <a:bodyPr/>
          <a:lstStyle/>
          <a:p>
            <a:pPr eaLnBrk="1" hangingPunct="1"/>
            <a:r>
              <a:rPr lang="en-US" altLang="en-US"/>
              <a:t>Materijalni izvori prava nisu vezani za pravne akte, već za društvene faktore koji stvaraju pravo. </a:t>
            </a:r>
            <a:r>
              <a:rPr lang="en-US" altLang="en-US">
                <a:solidFill>
                  <a:srgbClr val="FF0000"/>
                </a:solidFill>
              </a:rPr>
              <a:t>Ekonomski, politički, kulturni odnosi</a:t>
            </a:r>
          </a:p>
          <a:p>
            <a:pPr eaLnBrk="1" hangingPunct="1">
              <a:buFont typeface="Wingdings 2" panose="05020102010507070707" pitchFamily="18" charset="2"/>
              <a:buNone/>
            </a:pPr>
            <a:endParaRPr lang="en-US" altLang="en-US"/>
          </a:p>
          <a:p>
            <a:pPr eaLnBrk="1" hangingPunct="1"/>
            <a:r>
              <a:rPr lang="en-US" altLang="en-US"/>
              <a:t>Formalni izvori prava su opšti pravni akti jer oni imaju moć da stvaraju pravo i druge opšte pravne akte. </a:t>
            </a:r>
            <a:r>
              <a:rPr lang="en-US" altLang="en-US">
                <a:solidFill>
                  <a:srgbClr val="FF0000"/>
                </a:solidFill>
              </a:rPr>
              <a:t>Hijerarhija pravnih akata.</a:t>
            </a:r>
            <a:endParaRPr lang="en-US" altLang="en-US"/>
          </a:p>
          <a:p>
            <a:pPr lvl="1" eaLnBrk="1" hangingPunct="1"/>
            <a:r>
              <a:rPr lang="en-US" altLang="en-US"/>
              <a:t>Pravna snaga kao moć pravnog uticaja koji jedan pravni akt vrši na drugi pravni akt.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48A274B8-8A3F-4F4D-82AF-1EA2D13F8D30}"/>
              </a:ext>
            </a:extLst>
          </p:cNvPr>
          <p:cNvSpPr>
            <a:spLocks noGrp="1" noChangeArrowheads="1"/>
          </p:cNvSpPr>
          <p:nvPr>
            <p:ph type="title"/>
          </p:nvPr>
        </p:nvSpPr>
        <p:spPr>
          <a:xfrm>
            <a:off x="2424113" y="260351"/>
            <a:ext cx="7772400" cy="1152525"/>
          </a:xfrm>
        </p:spPr>
        <p:txBody>
          <a:bodyPr>
            <a:normAutofit fontScale="90000"/>
          </a:bodyPr>
          <a:lstStyle/>
          <a:p>
            <a:pPr algn="ctr">
              <a:defRPr/>
            </a:pPr>
            <a:br>
              <a:rPr lang="sr-Latn-CS" sz="3200" dirty="0"/>
            </a:br>
            <a:r>
              <a:rPr lang="sr-Latn-CS" sz="5600" b="1" dirty="0"/>
              <a:t>IZVORI RADNOG PRAVA</a:t>
            </a:r>
          </a:p>
        </p:txBody>
      </p:sp>
      <p:sp>
        <p:nvSpPr>
          <p:cNvPr id="10243" name="Rectangle 3">
            <a:extLst>
              <a:ext uri="{FF2B5EF4-FFF2-40B4-BE49-F238E27FC236}">
                <a16:creationId xmlns:a16="http://schemas.microsoft.com/office/drawing/2014/main" id="{85D2F7A7-7A47-4DE1-BFAD-E9551001D673}"/>
              </a:ext>
            </a:extLst>
          </p:cNvPr>
          <p:cNvSpPr>
            <a:spLocks noGrp="1" noChangeArrowheads="1"/>
          </p:cNvSpPr>
          <p:nvPr>
            <p:ph idx="1"/>
          </p:nvPr>
        </p:nvSpPr>
        <p:spPr>
          <a:xfrm>
            <a:off x="2438400" y="1600201"/>
            <a:ext cx="7772400" cy="4708525"/>
          </a:xfrm>
        </p:spPr>
        <p:txBody>
          <a:bodyPr>
            <a:normAutofit fontScale="92500" lnSpcReduction="20000"/>
          </a:bodyPr>
          <a:lstStyle/>
          <a:p>
            <a:pPr marL="320040" indent="-320040">
              <a:lnSpc>
                <a:spcPct val="80000"/>
              </a:lnSpc>
              <a:buNone/>
              <a:defRPr/>
            </a:pPr>
            <a:endParaRPr lang="sr-Latn-CS" sz="1700" b="1">
              <a:effectLst>
                <a:outerShdw blurRad="38100" dist="38100" dir="2700000" algn="tl">
                  <a:srgbClr val="C0C0C0"/>
                </a:outerShdw>
              </a:effectLst>
            </a:endParaRPr>
          </a:p>
          <a:p>
            <a:pPr marL="320040" indent="-320040">
              <a:lnSpc>
                <a:spcPct val="80000"/>
              </a:lnSpc>
              <a:buFont typeface="Wingdings"/>
              <a:buChar char=""/>
              <a:defRPr/>
            </a:pPr>
            <a:r>
              <a:rPr lang="sr-Latn-CS" sz="1700" b="1">
                <a:effectLst>
                  <a:outerShdw blurRad="38100" dist="38100" dir="2700000" algn="tl">
                    <a:srgbClr val="C0C0C0"/>
                  </a:outerShdw>
                </a:effectLst>
              </a:rPr>
              <a:t>Prema poreklu:</a:t>
            </a:r>
          </a:p>
          <a:p>
            <a:pPr lvl="2">
              <a:lnSpc>
                <a:spcPct val="80000"/>
              </a:lnSpc>
              <a:buFont typeface="Wingdings"/>
              <a:buChar char=""/>
              <a:defRPr/>
            </a:pPr>
            <a:r>
              <a:rPr lang="sr-Latn-CS" sz="1600" b="1">
                <a:solidFill>
                  <a:schemeClr val="accent2"/>
                </a:solidFill>
                <a:effectLst>
                  <a:outerShdw blurRad="38100" dist="38100" dir="2700000" algn="tl">
                    <a:srgbClr val="C0C0C0"/>
                  </a:outerShdw>
                </a:effectLst>
              </a:rPr>
              <a:t>UNUTRAŠNJI</a:t>
            </a:r>
            <a:r>
              <a:rPr lang="sr-Latn-CS" sz="1600" b="1">
                <a:effectLst>
                  <a:outerShdw blurRad="38100" dist="38100" dir="2700000" algn="tl">
                    <a:srgbClr val="C0C0C0"/>
                  </a:outerShdw>
                </a:effectLst>
              </a:rPr>
              <a:t> </a:t>
            </a:r>
            <a:r>
              <a:rPr lang="sr-Latn-CS" sz="1700" b="1">
                <a:effectLst>
                  <a:outerShdw blurRad="38100" dist="38100" dir="2700000" algn="tl">
                    <a:srgbClr val="C0C0C0"/>
                  </a:outerShdw>
                </a:effectLst>
              </a:rPr>
              <a:t>(nacionalni, domaći)</a:t>
            </a:r>
          </a:p>
          <a:p>
            <a:pPr lvl="2">
              <a:lnSpc>
                <a:spcPct val="80000"/>
              </a:lnSpc>
              <a:buFont typeface="Wingdings"/>
              <a:buChar char=""/>
              <a:defRPr/>
            </a:pPr>
            <a:r>
              <a:rPr lang="sr-Latn-CS" sz="1600" b="1">
                <a:solidFill>
                  <a:schemeClr val="accent2"/>
                </a:solidFill>
                <a:effectLst>
                  <a:outerShdw blurRad="38100" dist="38100" dir="2700000" algn="tl">
                    <a:srgbClr val="C0C0C0"/>
                  </a:outerShdw>
                </a:effectLst>
              </a:rPr>
              <a:t>IZVORI MEĐUNARODNOG POREKLA</a:t>
            </a:r>
          </a:p>
          <a:p>
            <a:pPr marL="320040" indent="-320040">
              <a:lnSpc>
                <a:spcPct val="80000"/>
              </a:lnSpc>
              <a:buFont typeface="Wingdings"/>
              <a:buChar char=""/>
              <a:defRPr/>
            </a:pPr>
            <a:r>
              <a:rPr lang="sr-Latn-CS" sz="1700" b="1">
                <a:effectLst>
                  <a:outerShdw blurRad="38100" dist="38100" dir="2700000" algn="tl">
                    <a:srgbClr val="C0C0C0"/>
                  </a:outerShdw>
                </a:effectLst>
              </a:rPr>
              <a:t>HETERONOMNI (kogentni) – (ustav, zakoni i podzakonski akti)</a:t>
            </a:r>
          </a:p>
          <a:p>
            <a:pPr marL="320040" indent="-320040">
              <a:lnSpc>
                <a:spcPct val="80000"/>
              </a:lnSpc>
              <a:buFont typeface="Wingdings"/>
              <a:buChar char=""/>
              <a:defRPr/>
            </a:pPr>
            <a:r>
              <a:rPr lang="sr-Latn-CS" sz="1700" b="1">
                <a:effectLst>
                  <a:outerShdw blurRad="38100" dist="38100" dir="2700000" algn="tl">
                    <a:srgbClr val="C0C0C0"/>
                  </a:outerShdw>
                </a:effectLst>
              </a:rPr>
              <a:t>AUTONOMNI – (kolektivni ugovori o radu i opšti akti)</a:t>
            </a:r>
          </a:p>
          <a:p>
            <a:pPr marL="320040" indent="-320040">
              <a:lnSpc>
                <a:spcPct val="80000"/>
              </a:lnSpc>
              <a:buFont typeface="Wingdings"/>
              <a:buChar char=""/>
              <a:defRPr/>
            </a:pPr>
            <a:r>
              <a:rPr lang="sr-Latn-CS" sz="1700" b="1">
                <a:solidFill>
                  <a:schemeClr val="accent2"/>
                </a:solidFill>
                <a:effectLst>
                  <a:outerShdw blurRad="38100" dist="38100" dir="2700000" algn="tl">
                    <a:srgbClr val="C0C0C0"/>
                  </a:outerShdw>
                </a:effectLst>
              </a:rPr>
              <a:t>USTAV</a:t>
            </a:r>
            <a:r>
              <a:rPr lang="sr-Latn-CS" sz="1700" b="1">
                <a:effectLst>
                  <a:outerShdw blurRad="38100" dist="38100" dir="2700000" algn="tl">
                    <a:srgbClr val="C0C0C0"/>
                  </a:outerShdw>
                </a:effectLst>
              </a:rPr>
              <a:t> kao izvor radnog prava</a:t>
            </a:r>
          </a:p>
          <a:p>
            <a:pPr marL="320040" indent="-320040">
              <a:lnSpc>
                <a:spcPct val="80000"/>
              </a:lnSpc>
              <a:buFont typeface="Wingdings"/>
              <a:buChar char=""/>
              <a:defRPr/>
            </a:pPr>
            <a:r>
              <a:rPr lang="sr-Latn-CS" sz="1700" b="1">
                <a:solidFill>
                  <a:schemeClr val="accent2"/>
                </a:solidFill>
                <a:effectLst>
                  <a:outerShdw blurRad="38100" dist="38100" dir="2700000" algn="tl">
                    <a:srgbClr val="C0C0C0"/>
                  </a:outerShdw>
                </a:effectLst>
              </a:rPr>
              <a:t>ZAKON</a:t>
            </a:r>
            <a:r>
              <a:rPr lang="sr-Latn-CS" sz="1700" b="1">
                <a:effectLst>
                  <a:outerShdw blurRad="38100" dist="38100" dir="2700000" algn="tl">
                    <a:srgbClr val="C0C0C0"/>
                  </a:outerShdw>
                </a:effectLst>
              </a:rPr>
              <a:t> kao izvor radnog prava</a:t>
            </a:r>
          </a:p>
          <a:p>
            <a:pPr marL="320040" indent="-320040">
              <a:lnSpc>
                <a:spcPct val="80000"/>
              </a:lnSpc>
              <a:buFont typeface="Wingdings"/>
              <a:buChar char=""/>
              <a:defRPr/>
            </a:pPr>
            <a:r>
              <a:rPr lang="sr-Latn-CS" sz="1700" b="1">
                <a:solidFill>
                  <a:schemeClr val="accent2"/>
                </a:solidFill>
                <a:effectLst>
                  <a:outerShdw blurRad="38100" dist="38100" dir="2700000" algn="tl">
                    <a:srgbClr val="C0C0C0"/>
                  </a:outerShdw>
                </a:effectLst>
              </a:rPr>
              <a:t>PODZAKONSKI AKTI</a:t>
            </a:r>
            <a:r>
              <a:rPr lang="sr-Latn-CS" sz="1700" b="1">
                <a:effectLst>
                  <a:outerShdw blurRad="38100" dist="38100" dir="2700000" algn="tl">
                    <a:srgbClr val="C0C0C0"/>
                  </a:outerShdw>
                </a:effectLst>
              </a:rPr>
              <a:t> kao izvor radnog prava</a:t>
            </a:r>
          </a:p>
          <a:p>
            <a:pPr marL="320040" indent="-320040">
              <a:lnSpc>
                <a:spcPct val="80000"/>
              </a:lnSpc>
              <a:buFont typeface="Wingdings"/>
              <a:buChar char=""/>
              <a:defRPr/>
            </a:pPr>
            <a:r>
              <a:rPr lang="sr-Latn-CS" sz="1700" b="1">
                <a:solidFill>
                  <a:schemeClr val="accent2"/>
                </a:solidFill>
                <a:effectLst>
                  <a:outerShdw blurRad="38100" dist="38100" dir="2700000" algn="tl">
                    <a:srgbClr val="C0C0C0"/>
                  </a:outerShdw>
                </a:effectLst>
              </a:rPr>
              <a:t>AUTONOMNI IZVORI</a:t>
            </a:r>
            <a:r>
              <a:rPr lang="sr-Latn-CS" sz="1700" b="1">
                <a:effectLst>
                  <a:outerShdw blurRad="38100" dist="38100" dir="2700000" algn="tl">
                    <a:srgbClr val="C0C0C0"/>
                  </a:outerShdw>
                </a:effectLst>
              </a:rPr>
              <a:t> radnog prava</a:t>
            </a:r>
          </a:p>
          <a:p>
            <a:pPr marL="640080" lvl="1" indent="-274320">
              <a:lnSpc>
                <a:spcPct val="80000"/>
              </a:lnSpc>
              <a:buFont typeface="Wingdings 2"/>
              <a:buChar char=""/>
              <a:defRPr/>
            </a:pPr>
            <a:r>
              <a:rPr lang="sr-Latn-CS" sz="1600" b="1">
                <a:effectLst>
                  <a:outerShdw blurRad="38100" dist="38100" dir="2700000" algn="tl">
                    <a:srgbClr val="C0C0C0"/>
                  </a:outerShdw>
                </a:effectLst>
              </a:rPr>
              <a:t>Kolektivni ugovori o radu</a:t>
            </a:r>
          </a:p>
          <a:p>
            <a:pPr marL="640080" lvl="1" indent="-274320">
              <a:lnSpc>
                <a:spcPct val="80000"/>
              </a:lnSpc>
              <a:buFont typeface="Wingdings 2"/>
              <a:buChar char=""/>
              <a:defRPr/>
            </a:pPr>
            <a:r>
              <a:rPr lang="sr-Latn-CS" sz="1600" b="1">
                <a:effectLst>
                  <a:outerShdw blurRad="38100" dist="38100" dir="2700000" algn="tl">
                    <a:srgbClr val="C0C0C0"/>
                  </a:outerShdw>
                </a:effectLst>
              </a:rPr>
              <a:t>Opšti akti</a:t>
            </a:r>
          </a:p>
          <a:p>
            <a:pPr marL="320040" indent="-320040">
              <a:lnSpc>
                <a:spcPct val="80000"/>
              </a:lnSpc>
              <a:buFont typeface="Wingdings"/>
              <a:buChar char=""/>
              <a:defRPr/>
            </a:pPr>
            <a:r>
              <a:rPr lang="sr-Latn-CS" sz="1700" b="1">
                <a:solidFill>
                  <a:schemeClr val="accent2"/>
                </a:solidFill>
                <a:effectLst>
                  <a:outerShdw blurRad="38100" dist="38100" dir="2700000" algn="tl">
                    <a:srgbClr val="C0C0C0"/>
                  </a:outerShdw>
                </a:effectLst>
              </a:rPr>
              <a:t>MEĐUNARODNI IZVORI</a:t>
            </a:r>
            <a:endParaRPr lang="sr-Latn-CS" sz="1700" b="1">
              <a:effectLst>
                <a:outerShdw blurRad="38100" dist="38100" dir="2700000" algn="tl">
                  <a:srgbClr val="C0C0C0"/>
                </a:outerShdw>
              </a:effectLst>
            </a:endParaRPr>
          </a:p>
          <a:p>
            <a:pPr marL="640080" lvl="1" indent="-274320">
              <a:lnSpc>
                <a:spcPct val="80000"/>
              </a:lnSpc>
              <a:buFont typeface="Wingdings 2"/>
              <a:buChar char=""/>
              <a:defRPr/>
            </a:pPr>
            <a:r>
              <a:rPr lang="sr-Latn-CS" sz="1600" b="1">
                <a:effectLst>
                  <a:outerShdw blurRad="38100" dist="38100" dir="2700000" algn="tl">
                    <a:srgbClr val="C0C0C0"/>
                  </a:outerShdw>
                </a:effectLst>
              </a:rPr>
              <a:t>Akti Međunarodne organizacije rada</a:t>
            </a:r>
          </a:p>
          <a:p>
            <a:pPr marL="640080" lvl="1" indent="-274320">
              <a:lnSpc>
                <a:spcPct val="80000"/>
              </a:lnSpc>
              <a:buFont typeface="Wingdings 2"/>
              <a:buChar char=""/>
              <a:defRPr/>
            </a:pPr>
            <a:r>
              <a:rPr lang="sr-Latn-CS" sz="1600" b="1">
                <a:effectLst>
                  <a:outerShdw blurRad="38100" dist="38100" dir="2700000" algn="tl">
                    <a:srgbClr val="C0C0C0"/>
                  </a:outerShdw>
                </a:effectLst>
              </a:rPr>
              <a:t>Akti Organizacije Ujedinjenih Nacija</a:t>
            </a:r>
          </a:p>
          <a:p>
            <a:pPr marL="640080" lvl="1" indent="-274320">
              <a:lnSpc>
                <a:spcPct val="80000"/>
              </a:lnSpc>
              <a:buFont typeface="Wingdings 2"/>
              <a:buChar char=""/>
              <a:defRPr/>
            </a:pPr>
            <a:r>
              <a:rPr lang="sr-Latn-CS" sz="1600" b="1">
                <a:effectLst>
                  <a:outerShdw blurRad="38100" dist="38100" dir="2700000" algn="tl">
                    <a:srgbClr val="C0C0C0"/>
                  </a:outerShdw>
                </a:effectLst>
              </a:rPr>
              <a:t>Akti regionalnih organizacija</a:t>
            </a:r>
          </a:p>
          <a:p>
            <a:pPr marL="640080" lvl="1" indent="-274320">
              <a:lnSpc>
                <a:spcPct val="80000"/>
              </a:lnSpc>
              <a:buFont typeface="Wingdings 2"/>
              <a:buChar char=""/>
              <a:defRPr/>
            </a:pPr>
            <a:r>
              <a:rPr lang="sr-Latn-CS" sz="1600" b="1">
                <a:effectLst>
                  <a:outerShdw blurRad="38100" dist="38100" dir="2700000" algn="tl">
                    <a:srgbClr val="C0C0C0"/>
                  </a:outerShdw>
                </a:effectLst>
              </a:rPr>
              <a:t>Bilateralni ugovori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45167B89-2FA0-47BF-8FE1-89C7C3510812}"/>
              </a:ext>
            </a:extLst>
          </p:cNvPr>
          <p:cNvSpPr>
            <a:spLocks noGrp="1"/>
          </p:cNvSpPr>
          <p:nvPr>
            <p:ph type="title"/>
          </p:nvPr>
        </p:nvSpPr>
        <p:spPr>
          <a:xfrm>
            <a:off x="2136775" y="228600"/>
            <a:ext cx="8153400" cy="990600"/>
          </a:xfrm>
        </p:spPr>
        <p:txBody>
          <a:bodyPr/>
          <a:lstStyle/>
          <a:p>
            <a:pPr algn="ctr" eaLnBrk="1" hangingPunct="1"/>
            <a:r>
              <a:rPr lang="en-US" altLang="en-US" b="1"/>
              <a:t>HIJERARHIJA IZVORA PRAVA</a:t>
            </a:r>
          </a:p>
        </p:txBody>
      </p:sp>
      <p:sp>
        <p:nvSpPr>
          <p:cNvPr id="17411" name="Content Placeholder 2">
            <a:extLst>
              <a:ext uri="{FF2B5EF4-FFF2-40B4-BE49-F238E27FC236}">
                <a16:creationId xmlns:a16="http://schemas.microsoft.com/office/drawing/2014/main" id="{5FF47D2A-9870-4D19-9FEF-E427F9396E04}"/>
              </a:ext>
            </a:extLst>
          </p:cNvPr>
          <p:cNvSpPr>
            <a:spLocks noGrp="1"/>
          </p:cNvSpPr>
          <p:nvPr>
            <p:ph idx="1"/>
          </p:nvPr>
        </p:nvSpPr>
        <p:spPr>
          <a:xfrm>
            <a:off x="2136775" y="1600200"/>
            <a:ext cx="8153400" cy="4495800"/>
          </a:xfrm>
        </p:spPr>
        <p:txBody>
          <a:bodyPr/>
          <a:lstStyle/>
          <a:p>
            <a:pPr eaLnBrk="1" hangingPunct="1"/>
            <a:endParaRPr lang="en-US" altLang="en-US"/>
          </a:p>
        </p:txBody>
      </p:sp>
      <p:sp>
        <p:nvSpPr>
          <p:cNvPr id="7" name="Rectangle 6">
            <a:extLst>
              <a:ext uri="{FF2B5EF4-FFF2-40B4-BE49-F238E27FC236}">
                <a16:creationId xmlns:a16="http://schemas.microsoft.com/office/drawing/2014/main" id="{4269990B-6ABB-4861-8970-836A5825B245}"/>
              </a:ext>
            </a:extLst>
          </p:cNvPr>
          <p:cNvSpPr/>
          <p:nvPr/>
        </p:nvSpPr>
        <p:spPr>
          <a:xfrm>
            <a:off x="3071814" y="2060576"/>
            <a:ext cx="2232025" cy="360363"/>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2000" b="1" dirty="0"/>
              <a:t>USTAV</a:t>
            </a:r>
            <a:endParaRPr lang="en-US" sz="2000" b="1" dirty="0"/>
          </a:p>
        </p:txBody>
      </p:sp>
      <p:sp>
        <p:nvSpPr>
          <p:cNvPr id="8" name="Rectangle 7">
            <a:extLst>
              <a:ext uri="{FF2B5EF4-FFF2-40B4-BE49-F238E27FC236}">
                <a16:creationId xmlns:a16="http://schemas.microsoft.com/office/drawing/2014/main" id="{DBF5F904-7D10-4F82-9D5B-D78571EA448F}"/>
              </a:ext>
            </a:extLst>
          </p:cNvPr>
          <p:cNvSpPr/>
          <p:nvPr/>
        </p:nvSpPr>
        <p:spPr>
          <a:xfrm>
            <a:off x="3071814" y="2565401"/>
            <a:ext cx="2232025" cy="358775"/>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a:solidFill>
                  <a:srgbClr val="FFFFFF"/>
                </a:solidFill>
              </a:rPr>
              <a:t>POTVRĐENI MEĐUNARODNI UGOVORI</a:t>
            </a:r>
          </a:p>
        </p:txBody>
      </p:sp>
      <p:sp>
        <p:nvSpPr>
          <p:cNvPr id="9" name="Rectangle 8">
            <a:extLst>
              <a:ext uri="{FF2B5EF4-FFF2-40B4-BE49-F238E27FC236}">
                <a16:creationId xmlns:a16="http://schemas.microsoft.com/office/drawing/2014/main" id="{714F26F8-47D0-42AD-9C24-C893F3CA5764}"/>
              </a:ext>
            </a:extLst>
          </p:cNvPr>
          <p:cNvSpPr/>
          <p:nvPr/>
        </p:nvSpPr>
        <p:spPr>
          <a:xfrm>
            <a:off x="3071814" y="3068638"/>
            <a:ext cx="2230437" cy="360362"/>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2000" b="1" dirty="0"/>
              <a:t>ZAKONI</a:t>
            </a:r>
            <a:endParaRPr lang="en-US" sz="2000" b="1" dirty="0"/>
          </a:p>
        </p:txBody>
      </p:sp>
      <p:sp>
        <p:nvSpPr>
          <p:cNvPr id="10" name="Rectangle 9">
            <a:extLst>
              <a:ext uri="{FF2B5EF4-FFF2-40B4-BE49-F238E27FC236}">
                <a16:creationId xmlns:a16="http://schemas.microsoft.com/office/drawing/2014/main" id="{ED936923-24B6-4018-B201-0C4610AA9C59}"/>
              </a:ext>
            </a:extLst>
          </p:cNvPr>
          <p:cNvSpPr/>
          <p:nvPr/>
        </p:nvSpPr>
        <p:spPr>
          <a:xfrm>
            <a:off x="3071814" y="4076700"/>
            <a:ext cx="2230437" cy="35718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PODZAKONSKI OPŠTI AKTI</a:t>
            </a:r>
            <a:endParaRPr lang="en-US" sz="1200" b="1" dirty="0"/>
          </a:p>
        </p:txBody>
      </p:sp>
      <p:sp>
        <p:nvSpPr>
          <p:cNvPr id="11" name="Rectangle 10">
            <a:extLst>
              <a:ext uri="{FF2B5EF4-FFF2-40B4-BE49-F238E27FC236}">
                <a16:creationId xmlns:a16="http://schemas.microsoft.com/office/drawing/2014/main" id="{8DCA1301-361E-4A43-893E-533DB2A5F6CE}"/>
              </a:ext>
            </a:extLst>
          </p:cNvPr>
          <p:cNvSpPr/>
          <p:nvPr/>
        </p:nvSpPr>
        <p:spPr>
          <a:xfrm>
            <a:off x="3071814" y="3573463"/>
            <a:ext cx="2230437" cy="3556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KOLEKTIVNI UGOVOR O RADU</a:t>
            </a:r>
            <a:endParaRPr lang="en-US" sz="1200" b="1" dirty="0"/>
          </a:p>
        </p:txBody>
      </p:sp>
      <p:sp>
        <p:nvSpPr>
          <p:cNvPr id="12" name="Rectangle 11">
            <a:extLst>
              <a:ext uri="{FF2B5EF4-FFF2-40B4-BE49-F238E27FC236}">
                <a16:creationId xmlns:a16="http://schemas.microsoft.com/office/drawing/2014/main" id="{D4DEE653-D5A9-4BF1-9811-2790703CBDFA}"/>
              </a:ext>
            </a:extLst>
          </p:cNvPr>
          <p:cNvSpPr/>
          <p:nvPr/>
        </p:nvSpPr>
        <p:spPr>
          <a:xfrm>
            <a:off x="3071814" y="4581525"/>
            <a:ext cx="2230437" cy="3556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ETIČKI KODEKSI</a:t>
            </a:r>
            <a:endParaRPr lang="en-US" sz="1200" b="1" dirty="0"/>
          </a:p>
        </p:txBody>
      </p:sp>
      <p:sp>
        <p:nvSpPr>
          <p:cNvPr id="13" name="Rectangle 12">
            <a:extLst>
              <a:ext uri="{FF2B5EF4-FFF2-40B4-BE49-F238E27FC236}">
                <a16:creationId xmlns:a16="http://schemas.microsoft.com/office/drawing/2014/main" id="{6EAC6215-3EEA-48E3-99E9-089909969E54}"/>
              </a:ext>
            </a:extLst>
          </p:cNvPr>
          <p:cNvSpPr/>
          <p:nvPr/>
        </p:nvSpPr>
        <p:spPr>
          <a:xfrm>
            <a:off x="3071814" y="5084764"/>
            <a:ext cx="2230437" cy="35718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OBIČAJI POSLODAVCA</a:t>
            </a:r>
            <a:endParaRPr lang="en-US" sz="1200" b="1" dirty="0"/>
          </a:p>
        </p:txBody>
      </p:sp>
      <p:sp>
        <p:nvSpPr>
          <p:cNvPr id="14" name="Rectangle 13">
            <a:extLst>
              <a:ext uri="{FF2B5EF4-FFF2-40B4-BE49-F238E27FC236}">
                <a16:creationId xmlns:a16="http://schemas.microsoft.com/office/drawing/2014/main" id="{BE4346BB-1DB8-4287-A270-3701CC4EFF16}"/>
              </a:ext>
            </a:extLst>
          </p:cNvPr>
          <p:cNvSpPr/>
          <p:nvPr/>
        </p:nvSpPr>
        <p:spPr>
          <a:xfrm>
            <a:off x="5880101" y="3573463"/>
            <a:ext cx="3960813" cy="3556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OPŠTI, POSEBNI I KOD POSLODAVCA</a:t>
            </a:r>
            <a:endParaRPr lang="en-US" sz="1200" b="1" dirty="0"/>
          </a:p>
        </p:txBody>
      </p:sp>
      <p:sp>
        <p:nvSpPr>
          <p:cNvPr id="15" name="Rectangle 14">
            <a:extLst>
              <a:ext uri="{FF2B5EF4-FFF2-40B4-BE49-F238E27FC236}">
                <a16:creationId xmlns:a16="http://schemas.microsoft.com/office/drawing/2014/main" id="{8AB8C68D-0E9F-4097-8D90-97CF0D698173}"/>
              </a:ext>
            </a:extLst>
          </p:cNvPr>
          <p:cNvSpPr/>
          <p:nvPr/>
        </p:nvSpPr>
        <p:spPr>
          <a:xfrm>
            <a:off x="5880101" y="4076701"/>
            <a:ext cx="3959225" cy="360363"/>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PRAVILNICI, UREDBE</a:t>
            </a:r>
            <a:endParaRPr lang="en-US" sz="1200" b="1" dirty="0"/>
          </a:p>
        </p:txBody>
      </p:sp>
      <p:sp>
        <p:nvSpPr>
          <p:cNvPr id="16" name="Rectangle 15">
            <a:extLst>
              <a:ext uri="{FF2B5EF4-FFF2-40B4-BE49-F238E27FC236}">
                <a16:creationId xmlns:a16="http://schemas.microsoft.com/office/drawing/2014/main" id="{8B648322-0417-4635-BDCE-5C282E9ACD3A}"/>
              </a:ext>
            </a:extLst>
          </p:cNvPr>
          <p:cNvSpPr/>
          <p:nvPr/>
        </p:nvSpPr>
        <p:spPr>
          <a:xfrm>
            <a:off x="5880101" y="4581525"/>
            <a:ext cx="3959225" cy="3556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KODEKS PONAŠANJA DRŽAVNIH SLUŽBENIKA I KODEKS KORPORATIVNOG UPRAVLJANJA</a:t>
            </a:r>
            <a:endParaRPr lang="en-US" sz="1200" b="1" dirty="0"/>
          </a:p>
        </p:txBody>
      </p:sp>
      <p:sp>
        <p:nvSpPr>
          <p:cNvPr id="17" name="Rectangle 16">
            <a:extLst>
              <a:ext uri="{FF2B5EF4-FFF2-40B4-BE49-F238E27FC236}">
                <a16:creationId xmlns:a16="http://schemas.microsoft.com/office/drawing/2014/main" id="{D5F1523D-65C6-4851-B216-9585ED29E135}"/>
              </a:ext>
            </a:extLst>
          </p:cNvPr>
          <p:cNvSpPr/>
          <p:nvPr/>
        </p:nvSpPr>
        <p:spPr>
          <a:xfrm>
            <a:off x="5880101" y="5084764"/>
            <a:ext cx="3959225" cy="35718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b="1">
                <a:solidFill>
                  <a:srgbClr val="FFFFFF"/>
                </a:solidFill>
              </a:rPr>
              <a:t>UGOSTITELJSTVO, GRAĐEVINARSTVO</a:t>
            </a:r>
          </a:p>
        </p:txBody>
      </p:sp>
      <p:sp>
        <p:nvSpPr>
          <p:cNvPr id="18" name="Rectangle 17">
            <a:extLst>
              <a:ext uri="{FF2B5EF4-FFF2-40B4-BE49-F238E27FC236}">
                <a16:creationId xmlns:a16="http://schemas.microsoft.com/office/drawing/2014/main" id="{EDC2E3F6-7566-4470-9F74-B4209ADDFBF0}"/>
              </a:ext>
            </a:extLst>
          </p:cNvPr>
          <p:cNvSpPr/>
          <p:nvPr/>
        </p:nvSpPr>
        <p:spPr>
          <a:xfrm>
            <a:off x="5880101" y="2060575"/>
            <a:ext cx="3960813" cy="35718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USTAV REPUBLIKE SRBIJE OD 2006. GODINE</a:t>
            </a:r>
            <a:endParaRPr lang="en-US" sz="1200" b="1" dirty="0"/>
          </a:p>
        </p:txBody>
      </p:sp>
      <p:sp>
        <p:nvSpPr>
          <p:cNvPr id="19" name="Rectangle 18">
            <a:extLst>
              <a:ext uri="{FF2B5EF4-FFF2-40B4-BE49-F238E27FC236}">
                <a16:creationId xmlns:a16="http://schemas.microsoft.com/office/drawing/2014/main" id="{450A88DD-1DBD-4621-BCAA-163F3AFF8138}"/>
              </a:ext>
            </a:extLst>
          </p:cNvPr>
          <p:cNvSpPr/>
          <p:nvPr/>
        </p:nvSpPr>
        <p:spPr>
          <a:xfrm>
            <a:off x="5880101" y="2565400"/>
            <a:ext cx="3959225" cy="3556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INSTRUMENTI UN, MOR-A, SAVETA EVROPE</a:t>
            </a:r>
            <a:endParaRPr lang="en-US" sz="1200" b="1" dirty="0"/>
          </a:p>
        </p:txBody>
      </p:sp>
      <p:sp>
        <p:nvSpPr>
          <p:cNvPr id="20" name="Rectangle 19">
            <a:extLst>
              <a:ext uri="{FF2B5EF4-FFF2-40B4-BE49-F238E27FC236}">
                <a16:creationId xmlns:a16="http://schemas.microsoft.com/office/drawing/2014/main" id="{241CD9B5-98AB-4EA6-BABF-49E6AC80CB75}"/>
              </a:ext>
            </a:extLst>
          </p:cNvPr>
          <p:cNvSpPr/>
          <p:nvPr/>
        </p:nvSpPr>
        <p:spPr>
          <a:xfrm>
            <a:off x="5880101" y="3068639"/>
            <a:ext cx="3959225" cy="357187"/>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sr-Latn-RS" sz="1200" b="1" dirty="0"/>
              <a:t>ZAKON O RADU, ZAKON O DRŽAVNIM SLUŽBENICIMA, ZAKON O POLICIJI</a:t>
            </a:r>
            <a:endParaRPr lang="en-US" sz="1200"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2992</Words>
  <Application>Microsoft Office PowerPoint</Application>
  <PresentationFormat>Widescreen</PresentationFormat>
  <Paragraphs>448</Paragraphs>
  <Slides>56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56</vt:i4>
      </vt:variant>
    </vt:vector>
  </HeadingPairs>
  <TitlesOfParts>
    <vt:vector size="65" baseType="lpstr">
      <vt:lpstr>Arial</vt:lpstr>
      <vt:lpstr>Calibri</vt:lpstr>
      <vt:lpstr>Century Gothic</vt:lpstr>
      <vt:lpstr>Constantia</vt:lpstr>
      <vt:lpstr>Times New Roman</vt:lpstr>
      <vt:lpstr>Wingdings</vt:lpstr>
      <vt:lpstr>Wingdings 2</vt:lpstr>
      <vt:lpstr>Wingdings 3</vt:lpstr>
      <vt:lpstr>Ion</vt:lpstr>
      <vt:lpstr>PowerPoint Presentation</vt:lpstr>
      <vt:lpstr>RADNO PRAVO</vt:lpstr>
      <vt:lpstr>ISTORIJSKI NASTANAK</vt:lpstr>
      <vt:lpstr>FILOZOFIJA I PREDMET RADNOG PRAVA</vt:lpstr>
      <vt:lpstr>ZNAČAJ RADNOG PRAVA</vt:lpstr>
      <vt:lpstr>CILJEVI RADNOG PRAVA</vt:lpstr>
      <vt:lpstr>IZVORI PRAVA</vt:lpstr>
      <vt:lpstr> IZVORI RADNOG PRAVA</vt:lpstr>
      <vt:lpstr>HIJERARHIJA IZVORA PRAVA</vt:lpstr>
      <vt:lpstr>ZAKONI OD ZNAČAJA ZA RADNI ODNOS</vt:lpstr>
      <vt:lpstr>PRIMENA ZAKONA</vt:lpstr>
      <vt:lpstr>POSEBNI METODI PRIMENE ZAKONA</vt:lpstr>
      <vt:lpstr>POJAM RADNOG ODNOSA</vt:lpstr>
      <vt:lpstr>Теорије о радном односу</vt:lpstr>
      <vt:lpstr>USLOVI ZA ZASNIVANJE RADNOG ODNOSA</vt:lpstr>
      <vt:lpstr>NEDOZVOLJENI POSEBNI USLOVI</vt:lpstr>
      <vt:lpstr>SMETNJE ZA ZASNIVANJE RADNOG ODNOSA</vt:lpstr>
      <vt:lpstr>SUBJEKTI RADNOG ODNOSA</vt:lpstr>
      <vt:lpstr>IZVORI RADNOG PRAVA MEĐUNARODNOG POREKLA</vt:lpstr>
      <vt:lpstr>1. MEĐUNARODNA ORGANIZACIJA RADA</vt:lpstr>
      <vt:lpstr>   ORGANIZACIONA STRUKTURA MOR-a </vt:lpstr>
      <vt:lpstr>DONOŠENJE KONVENCIJA I PREPORUKA</vt:lpstr>
      <vt:lpstr>RATIFIKACIJA, STUPANJE NA SNAGU I DEJSTVO KONVENCIJA</vt:lpstr>
      <vt:lpstr>STAVLJANJE REZERVI NA ODREDBE KONVENCIJE</vt:lpstr>
      <vt:lpstr>STUPANJE NA SNAGU KONVENCIJA</vt:lpstr>
      <vt:lpstr>OTKAZIVANJE KONVENCIJA</vt:lpstr>
      <vt:lpstr>REVIZIJA KONVENCIJE</vt:lpstr>
      <vt:lpstr>PRAVNA PRIRODA KONVENCIJA (1)</vt:lpstr>
      <vt:lpstr>PRAVNA PRIRODA KONVENCIJA (2)</vt:lpstr>
      <vt:lpstr>KONTROLA PRIMENA KONVENCIJA I PREPORUKA</vt:lpstr>
      <vt:lpstr>AKTI OUN</vt:lpstr>
      <vt:lpstr>AKTI SAVETA EVROPE</vt:lpstr>
      <vt:lpstr>FAKTIČKI RADNI ODNOS (1)</vt:lpstr>
      <vt:lpstr>FAKTIČKI RADNI ODNOS (2)</vt:lpstr>
      <vt:lpstr>VRSTE UGOVORA O RADU</vt:lpstr>
      <vt:lpstr>UGOVORI O RADU NA ODREĐENO VREME</vt:lpstr>
      <vt:lpstr>UGOVORI KOJIMA SE NE ZASNIVA RADNI ODNOS</vt:lpstr>
      <vt:lpstr>   ZAKON O RADU</vt:lpstr>
      <vt:lpstr>PRIMENA ZAKONA O RADU</vt:lpstr>
      <vt:lpstr>MEĐUSOBNI ODNOS ZAKONA, OPŠTIH AKATA I UGOVORA O RADU</vt:lpstr>
      <vt:lpstr>ZABRANA DISKRIMINACIJE</vt:lpstr>
      <vt:lpstr>ZASNIVANJE RADNOG ODNOSA</vt:lpstr>
      <vt:lpstr>USLOVI ZA ZASNIVANJE RADNOG ODNOSA</vt:lpstr>
      <vt:lpstr>UGOVOR O RADU</vt:lpstr>
      <vt:lpstr>FAKTIČKI RADNI ODNOS</vt:lpstr>
      <vt:lpstr>PROBNI RAD</vt:lpstr>
      <vt:lpstr>VRSTE RADNOG ODNOSA</vt:lpstr>
      <vt:lpstr>UGOVOR O PRAVIMA I OBAVEZAMA DIREKTORA </vt:lpstr>
      <vt:lpstr>OBRAZOVANJE, STRUČNO OSPOSOBLJAVANJE I USAVRŠAVANJE</vt:lpstr>
      <vt:lpstr>RADNO VREME (1)</vt:lpstr>
      <vt:lpstr>RADNO VREME (2)</vt:lpstr>
      <vt:lpstr>PREKOVREMENI RAD</vt:lpstr>
      <vt:lpstr>PRERASPODELA RADNOG VREMENA</vt:lpstr>
      <vt:lpstr>NOĆNI RAD I RAD U SMENAMA</vt:lpstr>
      <vt:lpstr>ODMORI </vt:lpstr>
      <vt:lpstr>ODSUSTVA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Bojan Urdarevic</dc:creator>
  <cp:lastModifiedBy>Bojan Urdarevic</cp:lastModifiedBy>
  <cp:revision>1</cp:revision>
  <dcterms:created xsi:type="dcterms:W3CDTF">2020-03-20T19:04:46Z</dcterms:created>
  <dcterms:modified xsi:type="dcterms:W3CDTF">2020-03-20T19:05:29Z</dcterms:modified>
</cp:coreProperties>
</file>