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01665-A240-4F87-B1E1-D9408EC2C25E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3FED4-AFF4-41C1-B3DB-1D6C7B4A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D3FED4-AFF4-41C1-B3DB-1D6C7B4A082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D3FED4-AFF4-41C1-B3DB-1D6C7B4A082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62579D-2950-4626-848B-4F1C90A0F31F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79F7F8D-34FA-4A04-9225-74E856AF3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lex.r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533400"/>
            <a:ext cx="5105400" cy="2868168"/>
          </a:xfrm>
        </p:spPr>
        <p:txBody>
          <a:bodyPr/>
          <a:lstStyle/>
          <a:p>
            <a:r>
              <a:rPr lang="sr-Cyrl-RS" sz="4000" dirty="0" smtClean="0">
                <a:latin typeface="Candara" pitchFamily="34" charset="0"/>
              </a:rPr>
              <a:t>ФИНАНСИЈСКО ТРЖИШТЕ СРБИЈЕ И БЕОГРАДСКА БЕРЗА (НАСТАНАК, РАЗВОЈ, стање)</a:t>
            </a:r>
            <a:endParaRPr lang="en-US" sz="4000" dirty="0"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sr-Cyrl-RS" dirty="0" smtClean="0"/>
          </a:p>
          <a:p>
            <a:pPr algn="l"/>
            <a:r>
              <a:rPr lang="sr-Cyrl-RS" dirty="0" smtClean="0"/>
              <a:t>ПРЕДАВАЊА, 8. МАЈ 2020.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itchFamily="34" charset="0"/>
              </a:rPr>
              <a:t>Нека од О</a:t>
            </a:r>
            <a:r>
              <a:rPr lang="sr-Cyrl-RS" dirty="0" smtClean="0">
                <a:latin typeface="Candara" pitchFamily="34" charset="0"/>
              </a:rPr>
              <a:t>бележја домаћег берзанског (ефектног) тржишта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Јавни емитент има обавезу да  поднесе захтев да своје власничке хартије од вредности (акције) укључи у трговање на листинг регулисаног тржиште у Републици Србији.  Уколико ове акције не испуњавају услов уа пријем на регулисано тржиште, укључују се на друго тржиште, тј. сегмент регулисаног тржишта које није листинг.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 Ако власничке хартије од вредности не испуњавају услове за пријем ни на ово тржиште, онда се укључују у трговање на МТП (организвоано ванберзанско тржиште).</a:t>
            </a:r>
            <a:endParaRPr lang="vi-VN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Не постоји обавеза емитента дужничких хартија од вредности да поднесе захтев за укључење ових хартија од вредности </a:t>
            </a:r>
            <a:r>
              <a:rPr lang="vi-VN" dirty="0" smtClean="0">
                <a:latin typeface="Candara" pitchFamily="34" charset="0"/>
              </a:rPr>
              <a:t> </a:t>
            </a:r>
            <a:r>
              <a:rPr lang="sr-Cyrl-RS" dirty="0" smtClean="0">
                <a:latin typeface="Candara" pitchFamily="34" charset="0"/>
              </a:rPr>
              <a:t>на регулисано тржиште хартија од вредности. Уколико ове дужничке хартије од вредности не испуњавају сулове предвиђене за пријем на листинг  регулисаног тржишта укључују се на у трговање на посебан сегмент регулисаног тржишта, односно МТП.</a:t>
            </a:r>
            <a:endParaRPr lang="vi-VN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Ако су дужничке хартије од вредности укључене на регулисано тржиште, односно МТП њима може да се тргује и на ОТЦ. С друге стране, власничким хартијама од вредности може се трговати на ОТЦ само ако су искључене са регулисаног тржишта, односно МТП.</a:t>
            </a:r>
            <a:endParaRPr lang="vi-VN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itchFamily="34" charset="0"/>
              </a:rPr>
              <a:t>Нека од О</a:t>
            </a:r>
            <a:r>
              <a:rPr lang="sr-Cyrl-RS" dirty="0" smtClean="0">
                <a:latin typeface="Candara" pitchFamily="34" charset="0"/>
              </a:rPr>
              <a:t>бележја домаћег берзанског (ефектног) тржишта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Последњих година на Београдској берзи се највише тргује обвезницама, а мање акцијама.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Н</a:t>
            </a:r>
            <a:r>
              <a:rPr lang="sr-Cyrl-RS" dirty="0" smtClean="0">
                <a:latin typeface="Candara" pitchFamily="34" charset="0"/>
              </a:rPr>
              <a:t>иска капитализација и високи трошкови трговања били су разлози који су подстакли преговоре о регионалном повезивању берзи.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Б</a:t>
            </a:r>
            <a:r>
              <a:rPr lang="sr-Cyrl-RS" dirty="0" smtClean="0">
                <a:latin typeface="Candara" pitchFamily="34" charset="0"/>
              </a:rPr>
              <a:t>еоградска берза је члан регионалног пројекта Европске банке за обнову и развој – </a:t>
            </a:r>
            <a:r>
              <a:rPr lang="de-DE" i="1" dirty="0" smtClean="0">
                <a:latin typeface="Candara" pitchFamily="34" charset="0"/>
              </a:rPr>
              <a:t>SEE link. </a:t>
            </a:r>
            <a:r>
              <a:rPr lang="sr-Latn-RS" i="1" dirty="0" smtClean="0">
                <a:latin typeface="Candara" pitchFamily="34" charset="0"/>
              </a:rPr>
              <a:t> </a:t>
            </a:r>
            <a:r>
              <a:rPr lang="sr-Cyrl-RS" dirty="0" smtClean="0">
                <a:latin typeface="Candara" pitchFamily="34" charset="0"/>
              </a:rPr>
              <a:t>То је регионална платформа за трговање хартијама од вредности. У платформу су поред Београдске берзе укључене и берза у Сарајеву, Бања Луци, Софији, Скопљу, Загребу, Љубљани.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тање на београдској берзи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Cyrl-RS" dirty="0" smtClean="0">
                <a:latin typeface="Candara" pitchFamily="34" charset="0"/>
              </a:rPr>
              <a:t>Током читавог периода трајања ванредног стања у Републици Србији, проглашеног услед појаве вируса корона, пратили смо стање на Београдској берзи, запажајући знатне промене у динамици трговине, кретању берзанских индекса, осцилације у ценама котираних хартија од вредности и промене на листинзима берзе. Иако је дошло до укидања ванредног стања, </a:t>
            </a:r>
            <a:r>
              <a:rPr lang="sr-Cyrl-RS" dirty="0" smtClean="0">
                <a:latin typeface="Candara" pitchFamily="34" charset="0"/>
              </a:rPr>
              <a:t>могуће су осцилације на тржиштима Београдске берзе</a:t>
            </a:r>
            <a:r>
              <a:rPr lang="sr-Cyrl-RS" dirty="0" smtClean="0">
                <a:latin typeface="Candara" pitchFamily="34" charset="0"/>
              </a:rPr>
              <a:t>.</a:t>
            </a:r>
            <a:r>
              <a:rPr lang="sr-Cyrl-RS" dirty="0" smtClean="0">
                <a:latin typeface="Candara" pitchFamily="34" charset="0"/>
              </a:rPr>
              <a:t> Стога</a:t>
            </a:r>
            <a:r>
              <a:rPr lang="sr-Cyrl-RS" dirty="0" smtClean="0">
                <a:latin typeface="Candara" pitchFamily="34" charset="0"/>
              </a:rPr>
              <a:t> </a:t>
            </a:r>
            <a:r>
              <a:rPr lang="sr-Cyrl-RS" dirty="0" smtClean="0">
                <a:latin typeface="Candara" pitchFamily="34" charset="0"/>
              </a:rPr>
              <a:t>настављамо да пратимо кретање берзанских индекса и цена акција одређених компанија.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Cyrl-RS" dirty="0" smtClean="0">
                <a:latin typeface="Candara" pitchFamily="34" charset="0"/>
              </a:rPr>
              <a:t>Извор </a:t>
            </a:r>
            <a:r>
              <a:rPr lang="sr-Cyrl-RS" dirty="0" smtClean="0">
                <a:latin typeface="Candara" pitchFamily="34" charset="0"/>
              </a:rPr>
              <a:t>података је сајт Београдске берзе: </a:t>
            </a:r>
            <a:r>
              <a:rPr lang="sr-Latn-RS" dirty="0" smtClean="0">
                <a:latin typeface="Candara" pitchFamily="34" charset="0"/>
                <a:hlinkClick r:id="rId2"/>
              </a:rPr>
              <a:t>https://www.belex.rs/</a:t>
            </a:r>
            <a:endParaRPr lang="sr-Latn-RS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Берзански индекси </a:t>
            </a:r>
            <a:r>
              <a:rPr lang="sr-Cyrl-RS" sz="2800" dirty="0" smtClean="0">
                <a:latin typeface="Candara" pitchFamily="34" charset="0"/>
              </a:rPr>
              <a:t>на дан 5.5.2020.</a:t>
            </a:r>
            <a:endParaRPr lang="en-US" sz="2800" dirty="0">
              <a:latin typeface="Candara" pitchFamily="34" charset="0"/>
            </a:endParaRPr>
          </a:p>
        </p:txBody>
      </p:sp>
      <p:pic>
        <p:nvPicPr>
          <p:cNvPr id="4" name="Picture 2" descr="C:\Users\x\Desktop\bel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76400"/>
            <a:ext cx="42672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x\Desktop\lin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076700"/>
            <a:ext cx="4359275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953000" y="1066800"/>
            <a:ext cx="3048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У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посматраном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периоду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од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30.4.2020.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до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5.5.2020,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берзански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показују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раст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Са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приказаног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графикона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види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се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раст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берзанског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BELEX15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који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30.4.2020.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показује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вредност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од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655,41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индексних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поена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Б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ележи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раст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4.5.2020.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на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665,81,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последње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г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дана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5.5.2020.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вредност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опала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на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662,85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индексних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поена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sz="1600" dirty="0" err="1" smtClean="0">
                <a:solidFill>
                  <a:schemeClr val="tx2"/>
                </a:solidFill>
                <a:latin typeface="Candara" pitchFamily="34" charset="0"/>
              </a:rPr>
              <a:t>И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пак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то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 је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в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ећ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а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вредност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у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односу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на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претходно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посматрани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период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Берзански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индек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с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BELEXline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30.4.2020.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износио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1451,26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индексних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поена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након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тога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бележи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раст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(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4.5.2020.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износио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1467,33,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је 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5.5.2020. 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износио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1468,40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индексних</a:t>
            </a:r>
            <a:r>
              <a:rPr lang="en-US" sz="16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andara" pitchFamily="34" charset="0"/>
              </a:rPr>
              <a:t>поена</a:t>
            </a:r>
            <a:r>
              <a:rPr lang="sr-Cyrl-RS" sz="1600" dirty="0" smtClean="0">
                <a:solidFill>
                  <a:schemeClr val="tx2"/>
                </a:solidFill>
                <a:latin typeface="Candara" pitchFamily="34" charset="0"/>
              </a:rPr>
              <a:t>)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endParaRPr lang="en-US" dirty="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 smtClean="0">
                <a:latin typeface="Candara" pitchFamily="34" charset="0"/>
              </a:rPr>
              <a:t>Prime Listing </a:t>
            </a:r>
            <a:r>
              <a:rPr lang="sr-Cyrl-RS" sz="2800" dirty="0" smtClean="0">
                <a:latin typeface="Candara" pitchFamily="34" charset="0"/>
              </a:rPr>
              <a:t>на дан 5.5</a:t>
            </a:r>
            <a:r>
              <a:rPr lang="sr-Latn-RS" sz="2800" dirty="0" smtClean="0">
                <a:latin typeface="Candara" pitchFamily="34" charset="0"/>
              </a:rPr>
              <a:t>.2020</a:t>
            </a:r>
            <a:r>
              <a:rPr lang="sr-Latn-RS" dirty="0" smtClean="0">
                <a:latin typeface="Candara" pitchFamily="34" charset="0"/>
              </a:rPr>
              <a:t>.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4" name="Picture 2" descr="C:\Users\x\Desktop\aer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0"/>
            <a:ext cx="4800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62000" y="4038600"/>
            <a:ext cx="6096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компаније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Аеродром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Никола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Тесла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током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периода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показала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веће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осцилације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Првог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дана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30.4.2020.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једне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компаније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износила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848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што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нижа 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у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односу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претходни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период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Након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тога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4.5.2020.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долази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до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знатног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раста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цене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 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920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5.5.2020.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јакције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била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опет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у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паду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; износила 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890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 smtClean="0">
                <a:latin typeface="Candara" pitchFamily="34" charset="0"/>
              </a:rPr>
              <a:t>Prime Listing </a:t>
            </a:r>
            <a:r>
              <a:rPr lang="sr-Cyrl-RS" sz="2800" dirty="0" smtClean="0">
                <a:latin typeface="Candara" pitchFamily="34" charset="0"/>
              </a:rPr>
              <a:t>на дан 5.5</a:t>
            </a:r>
            <a:r>
              <a:rPr lang="sr-Latn-RS" sz="2800" dirty="0" smtClean="0">
                <a:latin typeface="Candara" pitchFamily="34" charset="0"/>
              </a:rPr>
              <a:t>.2020.</a:t>
            </a:r>
            <a:endParaRPr lang="en-US" sz="2800" dirty="0"/>
          </a:p>
        </p:txBody>
      </p:sp>
      <p:pic>
        <p:nvPicPr>
          <p:cNvPr id="4" name="Picture 2" descr="C:\Users\x\Desktop\ni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676400"/>
            <a:ext cx="4648200" cy="220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914400" y="4343400"/>
            <a:ext cx="678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компаније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НИС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показала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раст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током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периода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 акције ове компаније је 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30.4.2020. б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521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4.5.2020.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је износила 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522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је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последње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дана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била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530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i="1" dirty="0" smtClean="0">
                <a:latin typeface="Candara" pitchFamily="34" charset="0"/>
              </a:rPr>
              <a:t>Standard Listing </a:t>
            </a:r>
            <a:r>
              <a:rPr lang="sr-Cyrl-RS" sz="2800" dirty="0" smtClean="0">
                <a:latin typeface="Candara" pitchFamily="34" charset="0"/>
              </a:rPr>
              <a:t>на дан</a:t>
            </a:r>
            <a:r>
              <a:rPr lang="sr-Latn-RS" sz="2800" dirty="0" smtClean="0">
                <a:latin typeface="Candara" pitchFamily="34" charset="0"/>
              </a:rPr>
              <a:t> </a:t>
            </a:r>
            <a:r>
              <a:rPr lang="sr-Cyrl-RS" sz="2800" dirty="0" smtClean="0">
                <a:latin typeface="Candara" pitchFamily="34" charset="0"/>
              </a:rPr>
              <a:t>5.5</a:t>
            </a:r>
            <a:r>
              <a:rPr lang="sr-Latn-RS" sz="2800" dirty="0" smtClean="0">
                <a:latin typeface="Candara" pitchFamily="34" charset="0"/>
              </a:rPr>
              <a:t>.2020</a:t>
            </a:r>
            <a:endParaRPr lang="en-US" sz="2800" dirty="0">
              <a:latin typeface="Candara" pitchFamily="34" charset="0"/>
            </a:endParaRPr>
          </a:p>
        </p:txBody>
      </p:sp>
      <p:pic>
        <p:nvPicPr>
          <p:cNvPr id="4" name="Picture 2" descr="C:\Users\x\Desktop\ko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600201"/>
            <a:ext cx="4953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524000" y="4114800"/>
            <a:ext cx="533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Акције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Комерцијалн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банк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имале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су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пад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 једне акције ове банке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30.4.2020.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била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је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као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и у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претходном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периоду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2500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се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након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тога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бележи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пад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Н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а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дан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4.5.2020.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 једне акције 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2473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endParaRPr lang="en-US" dirty="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i="1" dirty="0" smtClean="0">
                <a:latin typeface="Candara" pitchFamily="34" charset="0"/>
              </a:rPr>
              <a:t>Standard Listing </a:t>
            </a:r>
            <a:r>
              <a:rPr lang="sr-Cyrl-RS" sz="2800" dirty="0" smtClean="0">
                <a:latin typeface="Candara" pitchFamily="34" charset="0"/>
              </a:rPr>
              <a:t>на дан</a:t>
            </a:r>
            <a:r>
              <a:rPr lang="sr-Latn-RS" sz="2800" dirty="0" smtClean="0">
                <a:latin typeface="Candara" pitchFamily="34" charset="0"/>
              </a:rPr>
              <a:t> </a:t>
            </a:r>
            <a:r>
              <a:rPr lang="sr-Cyrl-RS" sz="2800" dirty="0" smtClean="0">
                <a:latin typeface="Candara" pitchFamily="34" charset="0"/>
              </a:rPr>
              <a:t>5.5</a:t>
            </a:r>
            <a:r>
              <a:rPr lang="sr-Latn-RS" sz="2800" dirty="0" smtClean="0">
                <a:latin typeface="Candara" pitchFamily="34" charset="0"/>
              </a:rPr>
              <a:t>.2020.</a:t>
            </a:r>
            <a:endParaRPr lang="en-US" sz="2800" dirty="0">
              <a:latin typeface="Candara" pitchFamily="34" charset="0"/>
            </a:endParaRPr>
          </a:p>
        </p:txBody>
      </p:sp>
      <p:pic>
        <p:nvPicPr>
          <p:cNvPr id="4" name="Picture 2" descr="C:\Users\x\Desktop\me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523999"/>
            <a:ext cx="4953000" cy="2590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676400" y="4343400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компаније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Металац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задржале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су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исту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непромењену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као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у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претходно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посматраном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периоду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и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последње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дана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5.5.2020.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 акције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била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1775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i="1" dirty="0" smtClean="0">
                <a:latin typeface="Candara" pitchFamily="34" charset="0"/>
              </a:rPr>
              <a:t>Open Market </a:t>
            </a:r>
            <a:r>
              <a:rPr lang="sr-Cyrl-RS" sz="2800" dirty="0" smtClean="0">
                <a:latin typeface="Candara" pitchFamily="34" charset="0"/>
              </a:rPr>
              <a:t>на дан 5.5.2020.</a:t>
            </a:r>
            <a:endParaRPr lang="en-US" sz="2800" dirty="0">
              <a:latin typeface="Candara" pitchFamily="34" charset="0"/>
            </a:endParaRPr>
          </a:p>
        </p:txBody>
      </p:sp>
      <p:pic>
        <p:nvPicPr>
          <p:cNvPr id="4" name="Picture 2" descr="C:\Users\x\Desktop\du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00200"/>
            <a:ext cx="49815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676400" y="4267200"/>
            <a:ext cx="487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Током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посматраног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периода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компаније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Дунав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осигурање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су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показал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раст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И 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30.4.2020. и 4.5.2020,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једне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акције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компаније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била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3060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док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је 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5.5.2020.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цена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зна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чајно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порасла (тог дана износила  је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  3300 </a:t>
            </a:r>
            <a:r>
              <a:rPr lang="en-US" dirty="0" err="1" smtClean="0">
                <a:solidFill>
                  <a:schemeClr val="tx2"/>
                </a:solidFill>
                <a:latin typeface="Candara" pitchFamily="34" charset="0"/>
              </a:rPr>
              <a:t>динара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).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лИТЕРАТУРА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2800" b="1" dirty="0" smtClean="0">
                <a:latin typeface="Candara" pitchFamily="34" charset="0"/>
              </a:rPr>
              <a:t>Финансијска тржишта Европе – преглед и анализа</a:t>
            </a:r>
            <a:r>
              <a:rPr lang="sr-Cyrl-RS" sz="2800" dirty="0" smtClean="0">
                <a:latin typeface="Candara" pitchFamily="34" charset="0"/>
              </a:rPr>
              <a:t>, Јасмина Лабудовић Станковић, Крагујевац, 2012 (стр. 115-129).</a:t>
            </a:r>
          </a:p>
          <a:p>
            <a:endParaRPr lang="sr-Cyrl-RS" dirty="0" smtClean="0">
              <a:latin typeface="Candara" pitchFamily="34" charset="0"/>
            </a:endParaRPr>
          </a:p>
          <a:p>
            <a:r>
              <a:rPr lang="sr-Cyrl-RS" sz="2800" b="1" dirty="0" smtClean="0">
                <a:latin typeface="Candara" pitchFamily="34" charset="0"/>
              </a:rPr>
              <a:t>Закон о тржишту капитала </a:t>
            </a:r>
            <a:r>
              <a:rPr lang="sr-Cyrl-RS" sz="2800" dirty="0" smtClean="0">
                <a:latin typeface="Candara" pitchFamily="34" charset="0"/>
              </a:rPr>
              <a:t>(</a:t>
            </a:r>
            <a:r>
              <a:rPr lang="sr-Cyrl-RS" sz="2800" i="1" dirty="0" smtClean="0">
                <a:latin typeface="Candara" pitchFamily="34" charset="0"/>
              </a:rPr>
              <a:t>Сл. гласник РС </a:t>
            </a:r>
            <a:r>
              <a:rPr lang="sr-Cyrl-RS" sz="2800" dirty="0" smtClean="0">
                <a:latin typeface="Candara" pitchFamily="34" charset="0"/>
              </a:rPr>
              <a:t>бр. </a:t>
            </a:r>
            <a:r>
              <a:rPr lang="nn-NO" sz="2800" dirty="0" smtClean="0">
                <a:latin typeface="Candara" pitchFamily="34" charset="0"/>
              </a:rPr>
              <a:t>31/2011, 112/2015, 108/2016 </a:t>
            </a:r>
            <a:r>
              <a:rPr lang="sr-Cyrl-RS" sz="2800" dirty="0" smtClean="0">
                <a:latin typeface="Candara" pitchFamily="34" charset="0"/>
              </a:rPr>
              <a:t>и</a:t>
            </a:r>
            <a:r>
              <a:rPr lang="nn-NO" sz="2800" dirty="0" smtClean="0">
                <a:latin typeface="Candara" pitchFamily="34" charset="0"/>
              </a:rPr>
              <a:t> 9/2020</a:t>
            </a:r>
            <a:r>
              <a:rPr lang="sr-Cyrl-RS" sz="2800" dirty="0" smtClean="0">
                <a:latin typeface="Candara" pitchFamily="34" charset="0"/>
              </a:rPr>
              <a:t>).</a:t>
            </a:r>
          </a:p>
          <a:p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Candara" pitchFamily="34" charset="0"/>
              </a:rPr>
              <a:t>Осврт на историјат београдске берзе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Основ за настанак берзе у Србији био је Закон о јавним берзама који је донет 1886. године, за време краља Милана Обреновића.</a:t>
            </a:r>
          </a:p>
          <a:p>
            <a:r>
              <a:rPr lang="sr-Cyrl-RS" dirty="0" smtClean="0">
                <a:latin typeface="Candara" pitchFamily="34" charset="0"/>
              </a:rPr>
              <a:t>Берза је почела са радом 1894. године када је одржана оснивачка скупштина.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Оснивање берзе имало је не само економски, већ и национални значај јер је Србија 1878. године добила независност.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Берза је била мешовитог карактера. </a:t>
            </a:r>
            <a:r>
              <a:rPr lang="ru-RU" dirty="0" smtClean="0">
                <a:latin typeface="Candara" pitchFamily="34" charset="0"/>
              </a:rPr>
              <a:t>Т</a:t>
            </a:r>
            <a:r>
              <a:rPr lang="sr-Cyrl-RS" dirty="0" smtClean="0">
                <a:latin typeface="Candara" pitchFamily="34" charset="0"/>
              </a:rPr>
              <a:t>рговало се пољопривредним производима – сувим шљивама, пасуљем, меснатом сланином), хартијама од вреднсоти, страним валутом, златом.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latin typeface="Candara" pitchFamily="34" charset="0"/>
              </a:rPr>
              <a:t>О</a:t>
            </a:r>
            <a:r>
              <a:rPr lang="sr-Cyrl-RS" dirty="0" smtClean="0">
                <a:latin typeface="Candara" pitchFamily="34" charset="0"/>
              </a:rPr>
              <a:t>сврт на историјат Београдске берзе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Временом је берза раздвојена на продуктну и валутну берзу.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Берза је уживала углед у Европи тог времена. Хартије од вредности српске берзе котирале су се у Лондону, Паризу и Франкфурту.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Након </a:t>
            </a:r>
            <a:r>
              <a:rPr lang="de-DE" dirty="0" smtClean="0">
                <a:latin typeface="Candara" pitchFamily="34" charset="0"/>
              </a:rPr>
              <a:t>I</a:t>
            </a:r>
            <a:r>
              <a:rPr lang="sr-Cyrl-RS" dirty="0" smtClean="0">
                <a:latin typeface="Candara" pitchFamily="34" charset="0"/>
              </a:rPr>
              <a:t> светског рата берза је доживела велики успон. Почетком </a:t>
            </a:r>
            <a:r>
              <a:rPr lang="de-DE" dirty="0" smtClean="0">
                <a:latin typeface="Candara" pitchFamily="34" charset="0"/>
              </a:rPr>
              <a:t>II</a:t>
            </a:r>
            <a:r>
              <a:rPr lang="sr-Cyrl-RS" dirty="0" smtClean="0">
                <a:latin typeface="Candara" pitchFamily="34" charset="0"/>
              </a:rPr>
              <a:t> светског рата берза престаје са радом, а укинута је 1953.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Након </a:t>
            </a:r>
            <a:r>
              <a:rPr lang="de-DE" dirty="0" smtClean="0">
                <a:latin typeface="Candara" pitchFamily="34" charset="0"/>
              </a:rPr>
              <a:t>II</a:t>
            </a:r>
            <a:r>
              <a:rPr lang="sr-Cyrl-RS" dirty="0" smtClean="0">
                <a:latin typeface="Candara" pitchFamily="34" charset="0"/>
              </a:rPr>
              <a:t> светског рата уследило је велико назадовање – док су се у капиталистичким државама тржишта обнављала, у социјалистичким је укинуто секундарно финансијско тржиште.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latin typeface="Candara" pitchFamily="34" charset="0"/>
              </a:rPr>
              <a:t>О</a:t>
            </a:r>
            <a:r>
              <a:rPr lang="sr-Cyrl-RS" dirty="0" smtClean="0">
                <a:latin typeface="Candara" pitchFamily="34" charset="0"/>
              </a:rPr>
              <a:t>сврт на историјат београдске берзе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Након доношења Закона о тржишту новца и тржишту капитала 1989. године новембра исте године настало је тржиште новца и краткорочних хартија од вредности, а децембра 1989. тржиште капитала, тј. тржиште дугорочних хартија од вредности (Југословенско тржиште капитала).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Од 1992. Југословенско тржиште капитала је променило назив у Београдска берза. Трговало се углавном обвезницама НБС, благајнимчим записима, комерцијалним записима, цертификатима о депозиту. Промет је био више него скроман. 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Изостала је </a:t>
            </a:r>
            <a:r>
              <a:rPr lang="sr-Cyrl-RS" smtClean="0">
                <a:latin typeface="Candara" pitchFamily="34" charset="0"/>
              </a:rPr>
              <a:t>спонтаност у раду Београдске берзе јер је њено оживљавање настало на иницијативу државе, а не берзанских трговаца.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itchFamily="34" charset="0"/>
              </a:rPr>
              <a:t>Ф</a:t>
            </a:r>
            <a:r>
              <a:rPr lang="sr-Cyrl-RS" dirty="0" smtClean="0">
                <a:latin typeface="Candara" pitchFamily="34" charset="0"/>
              </a:rPr>
              <a:t>инансијско тржиште србије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Неки од најважнијих домаћих прописа који чине регулаторни миље финансијског тржишта су: Закон о тржишту капитала, Закон о банкама, Закон о преузимању акционарских друштава, Закон о отвореним инвестиционим фондовима са јавном понудом, Закон о алтернативним инвестиционим фондовима, Закон о осигурању,  Закон о девизном пословању, као и читав низ подзаконских аката.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Candara" pitchFamily="34" charset="0"/>
              </a:rPr>
              <a:t>Финансијско тржиште србије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Финансијско тржиште Србије није довољно развијено. 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Држава је подстакла рад Београдске берзе приморавајући привредна друштва да постану јавна друштва и да се укључе на организовано тржиште с тим да привредна друштва уопште нису била спремна на то. </a:t>
            </a:r>
            <a:endParaRPr lang="en-US" dirty="0" smtClean="0">
              <a:latin typeface="Candara" pitchFamily="34" charset="0"/>
            </a:endParaRPr>
          </a:p>
          <a:p>
            <a:pPr algn="just"/>
            <a:r>
              <a:rPr lang="ru-RU" dirty="0" smtClean="0">
                <a:latin typeface="Candara" pitchFamily="34" charset="0"/>
              </a:rPr>
              <a:t>К</a:t>
            </a:r>
            <a:r>
              <a:rPr lang="sr-Cyrl-RS" dirty="0" smtClean="0">
                <a:latin typeface="Candara" pitchFamily="34" charset="0"/>
              </a:rPr>
              <a:t>ао и берзе у региону, тако и Београдску берзу карактерише недовољна ликвидност што би привукло велике стране инвеститоре.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Н</a:t>
            </a:r>
            <a:r>
              <a:rPr lang="sr-Cyrl-RS" dirty="0" smtClean="0">
                <a:latin typeface="Candara" pitchFamily="34" charset="0"/>
              </a:rPr>
              <a:t>а Београдској берзи се дуго времена трговало само акцијама (које су емитоване у току поступка приватизације) и обвезницама старе девизне штедње.</a:t>
            </a: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>
              <a:buNone/>
            </a:pPr>
            <a:endParaRPr lang="sr-Cyrl-RS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ndara" pitchFamily="34" charset="0"/>
              </a:rPr>
              <a:t>Београдска берза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Непосредно пред доношење Закона о тржишту капитала (2011), највећи број јавних друштава био је укључен на ванберзанско тржиште (њих 1588 према подацима из Годишњег извештаја о пословању Београдске берзе из 2010), док је тек неколицина јавних друштава била укључена на прво берзанско тржиште (свега 5), односно на друго тржиште (свега 3).</a:t>
            </a:r>
            <a:endParaRPr lang="en-US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itchFamily="34" charset="0"/>
              </a:rPr>
              <a:t>Нека од О</a:t>
            </a:r>
            <a:r>
              <a:rPr lang="sr-Cyrl-RS" dirty="0" smtClean="0">
                <a:latin typeface="Candara" pitchFamily="34" charset="0"/>
              </a:rPr>
              <a:t>бележја домаћег берзанског (ефектног) тржишта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Candara" pitchFamily="34" charset="0"/>
              </a:rPr>
              <a:t>Капитал </a:t>
            </a:r>
            <a:r>
              <a:rPr lang="sr-Cyrl-RS" dirty="0" smtClean="0">
                <a:latin typeface="Candara" pitchFamily="34" charset="0"/>
              </a:rPr>
              <a:t>великог броја емитената у рукама је малог броја великих акционара.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Домаће берзанско тржиште обликује се под утицајем прописа ЕУ. Треба имати у виду да прописи ЕУ о финансијским тржиштима одговарају једном развијеном финансијском тржишту, што није случај са финансијским тржиштем Србије.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Подстицање конкуренције између учесника на берзи и јефтинија трговина у основи су прописа који регулишу финансијско тржиште ЕУ, који су послужили као основ за доношење, а касније и за измене и допуне Закона о тржишту капитала Србије. Међутим, тај циљ је изостао на домаћем финансијском тржишту.  У пракси је задржан монопол берзи и монопол трговаца на берзанском тржишту.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715</TotalTime>
  <Words>1441</Words>
  <Application>Microsoft Office PowerPoint</Application>
  <PresentationFormat>On-screen Show (4:3)</PresentationFormat>
  <Paragraphs>61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Opulent</vt:lpstr>
      <vt:lpstr>ФИНАНСИЈСКО ТРЖИШТЕ СРБИЈЕ И БЕОГРАДСКА БЕРЗА (НАСТАНАК, РАЗВОЈ, стање)</vt:lpstr>
      <vt:lpstr>лИТЕРАТУРА</vt:lpstr>
      <vt:lpstr>Осврт на историјат београдске берзе</vt:lpstr>
      <vt:lpstr>Осврт на историјат Београдске берзе</vt:lpstr>
      <vt:lpstr>Осврт на историјат београдске берзе</vt:lpstr>
      <vt:lpstr>Финансијско тржиште србије</vt:lpstr>
      <vt:lpstr>Финансијско тржиште србије</vt:lpstr>
      <vt:lpstr>Београдска берза</vt:lpstr>
      <vt:lpstr>Нека од Обележја домаћег берзанског (ефектног) тржишта</vt:lpstr>
      <vt:lpstr>Нека од Обележја домаћег берзанског (ефектног) тржишта</vt:lpstr>
      <vt:lpstr>Нека од Обележја домаћег берзанског (ефектног) тржишта</vt:lpstr>
      <vt:lpstr>Стање на београдској берзи</vt:lpstr>
      <vt:lpstr>Берзански индекси на дан 5.5.2020.</vt:lpstr>
      <vt:lpstr>Prime Listing на дан 5.5.2020.</vt:lpstr>
      <vt:lpstr>Prime Listing на дан 5.5.2020.</vt:lpstr>
      <vt:lpstr>Standard Listing на дан 5.5.2020</vt:lpstr>
      <vt:lpstr>Standard Listing на дан 5.5.2020.</vt:lpstr>
      <vt:lpstr>Open Market на дан 5.5.2020.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Finansijsko tržište srbije i beogradska berza (nastanak i razvoj) </dc:title>
  <dc:creator>User</dc:creator>
  <cp:lastModifiedBy>User</cp:lastModifiedBy>
  <cp:revision>147</cp:revision>
  <dcterms:created xsi:type="dcterms:W3CDTF">2020-05-04T06:07:41Z</dcterms:created>
  <dcterms:modified xsi:type="dcterms:W3CDTF">2020-05-06T18:03:28Z</dcterms:modified>
</cp:coreProperties>
</file>