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67" r:id="rId6"/>
    <p:sldId id="268" r:id="rId7"/>
    <p:sldId id="259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91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AC223-62C3-44A8-9B96-C8E8E39CBB40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BD99F7-60EE-45CE-A42E-F1855ACE46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BD99F7-60EE-45CE-A42E-F1855ACE465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CCB0D6A-39E0-4C61-BB3E-18215A061BC7}" type="datetimeFigureOut">
              <a:rPr lang="en-US" smtClean="0"/>
              <a:pPr/>
              <a:t>4/9/2020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32BB87C-494A-486B-9644-52EDCBD46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Cyrl-RS" dirty="0" smtClean="0">
                <a:latin typeface="Candara" pitchFamily="34" charset="0"/>
              </a:rPr>
              <a:t>Берзанск</a:t>
            </a:r>
            <a:r>
              <a:rPr lang="en-US" dirty="0" smtClean="0">
                <a:latin typeface="Candara" pitchFamily="34" charset="0"/>
              </a:rPr>
              <a:t>e </a:t>
            </a:r>
            <a:r>
              <a:rPr lang="sr-Cyrl-RS" dirty="0" smtClean="0">
                <a:latin typeface="Candara" pitchFamily="34" charset="0"/>
              </a:rPr>
              <a:t>хартије од вредности и дематеријализација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sr-Cyrl-RS" dirty="0" smtClean="0">
                <a:latin typeface="Candara" pitchFamily="34" charset="0"/>
              </a:rPr>
              <a:t>предавања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b="1" dirty="0" smtClean="0">
                <a:latin typeface="Candara" pitchFamily="34" charset="0"/>
              </a:rPr>
              <a:t>Дематеријализација</a:t>
            </a:r>
            <a:r>
              <a:rPr lang="sr-Cyrl-RS" dirty="0" smtClean="0">
                <a:latin typeface="Candara" pitchFamily="34" charset="0"/>
              </a:rPr>
              <a:t> је поступак претварања серијских хартија од вредности (издатих у форми папирних исправа) у </a:t>
            </a:r>
            <a:r>
              <a:rPr lang="sr-Cyrl-RS" i="1" dirty="0" smtClean="0">
                <a:latin typeface="Candara" pitchFamily="34" charset="0"/>
              </a:rPr>
              <a:t>електронске записе </a:t>
            </a:r>
            <a:r>
              <a:rPr lang="sr-Cyrl-RS" dirty="0" smtClean="0">
                <a:latin typeface="Candara" pitchFamily="34" charset="0"/>
              </a:rPr>
              <a:t>на рачунима њихових ималаца у одређеној централној евиденцији.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Р</a:t>
            </a:r>
            <a:r>
              <a:rPr lang="sr-Cyrl-RS" dirty="0" smtClean="0">
                <a:latin typeface="Candara" pitchFamily="34" charset="0"/>
              </a:rPr>
              <a:t>азлози за дематеријализацију су: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нижи трошкови,</a:t>
            </a:r>
            <a:endParaRPr lang="sr-Cyrl-RS" dirty="0" smtClean="0">
              <a:latin typeface="Candara" pitchFamily="34" charset="0"/>
            </a:endParaRPr>
          </a:p>
          <a:p>
            <a:pPr algn="just"/>
            <a:r>
              <a:rPr lang="ru-RU" dirty="0" smtClean="0">
                <a:latin typeface="Candara" pitchFamily="34" charset="0"/>
              </a:rPr>
              <a:t>е</a:t>
            </a:r>
            <a:r>
              <a:rPr lang="sr-Cyrl-RS" dirty="0" smtClean="0">
                <a:latin typeface="Candara" pitchFamily="34" charset="0"/>
              </a:rPr>
              <a:t>фикасност,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р</a:t>
            </a:r>
            <a:r>
              <a:rPr lang="sr-Cyrl-RS" dirty="0" smtClean="0">
                <a:latin typeface="Candara" pitchFamily="34" charset="0"/>
              </a:rPr>
              <a:t>ационалност.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 smtClean="0">
                <a:latin typeface="Candara" pitchFamily="34" charset="0"/>
              </a:rPr>
              <a:t>Дематеријализација хартија од вредности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Candara" pitchFamily="34" charset="0"/>
              </a:rPr>
              <a:t>Д</a:t>
            </a:r>
            <a:r>
              <a:rPr lang="sr-Cyrl-RS" b="1" dirty="0" smtClean="0">
                <a:latin typeface="Candara" pitchFamily="34" charset="0"/>
              </a:rPr>
              <a:t>обровољна и принудна </a:t>
            </a:r>
            <a:r>
              <a:rPr lang="sr-Cyrl-RS" dirty="0" smtClean="0">
                <a:latin typeface="Candara" pitchFamily="34" charset="0"/>
              </a:rPr>
              <a:t>(зависно од обавезности)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Принудна може бити општа и делимична</a:t>
            </a:r>
            <a:r>
              <a:rPr lang="en-US" dirty="0" smtClean="0">
                <a:latin typeface="Candara" pitchFamily="34" charset="0"/>
              </a:rPr>
              <a:t>.</a:t>
            </a:r>
            <a:endParaRPr lang="sr-Cyrl-RS" dirty="0" smtClean="0">
              <a:latin typeface="Candara" pitchFamily="34" charset="0"/>
            </a:endParaRPr>
          </a:p>
          <a:p>
            <a:pPr algn="just">
              <a:buNone/>
            </a:pPr>
            <a:r>
              <a:rPr lang="ru-RU" b="1" dirty="0" smtClean="0">
                <a:latin typeface="Candara" pitchFamily="34" charset="0"/>
              </a:rPr>
              <a:t>Ц</a:t>
            </a:r>
            <a:r>
              <a:rPr lang="sr-Cyrl-RS" b="1" dirty="0" smtClean="0">
                <a:latin typeface="Candara" pitchFamily="34" charset="0"/>
              </a:rPr>
              <a:t>ентрализована и децентрализована </a:t>
            </a:r>
            <a:r>
              <a:rPr lang="sr-Cyrl-RS" dirty="0" smtClean="0">
                <a:latin typeface="Candara" pitchFamily="34" charset="0"/>
              </a:rPr>
              <a:t>(зависно од начина евидентирања)</a:t>
            </a:r>
            <a:endParaRPr lang="en-US" dirty="0" smtClean="0">
              <a:latin typeface="Candara" pitchFamily="34" charset="0"/>
            </a:endParaRPr>
          </a:p>
          <a:p>
            <a:pPr algn="just">
              <a:buNone/>
            </a:pPr>
            <a:r>
              <a:rPr lang="sr-Cyrl-RS" dirty="0" smtClean="0">
                <a:latin typeface="Candara" pitchFamily="34" charset="0"/>
              </a:rPr>
              <a:t>У Србији је дематеријализација принудна, општа (односи си се како на оне хартије које ће тек бити емитоване, тако и на оне које су већ емитоване) и централизована  (евидентирају се у Централном регистру  који важи за целу земљу).</a:t>
            </a:r>
          </a:p>
          <a:p>
            <a:pPr algn="just">
              <a:buNone/>
            </a:pPr>
            <a:endParaRPr lang="sr-Cyrl-RS" dirty="0" smtClean="0">
              <a:latin typeface="Candar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Врсте дематеријализације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400" b="1" dirty="0" smtClean="0">
                <a:latin typeface="Candara" pitchFamily="34" charset="0"/>
              </a:rPr>
              <a:t>Уџбеник берзанског права, </a:t>
            </a:r>
            <a:r>
              <a:rPr lang="sr-Cyrl-RS" sz="2400" dirty="0" smtClean="0">
                <a:latin typeface="Candara" pitchFamily="34" charset="0"/>
              </a:rPr>
              <a:t>Небојша Јовановић, Београд, 2010 (стр. 231-244).</a:t>
            </a:r>
            <a:endParaRPr lang="en-US" sz="2400" dirty="0" smtClean="0">
              <a:latin typeface="Candara" pitchFamily="34" charset="0"/>
            </a:endParaRPr>
          </a:p>
          <a:p>
            <a:r>
              <a:rPr lang="sr-Cyrl-RS" sz="2400" i="1" dirty="0" smtClean="0">
                <a:latin typeface="Candara" pitchFamily="34" charset="0"/>
              </a:rPr>
              <a:t>Закон о тржишту капитала</a:t>
            </a:r>
            <a:r>
              <a:rPr lang="sr-Cyrl-RS" sz="2400" dirty="0" smtClean="0">
                <a:latin typeface="Candara" pitchFamily="34" charset="0"/>
              </a:rPr>
              <a:t>, Сл. гласник РС бр. </a:t>
            </a:r>
            <a:r>
              <a:rPr lang="nn-NO" sz="2400" dirty="0" smtClean="0">
                <a:latin typeface="Candara" pitchFamily="34" charset="0"/>
              </a:rPr>
              <a:t>31/2011, 112/2015, 108/2016 i 9/2020</a:t>
            </a:r>
          </a:p>
          <a:p>
            <a:endParaRPr lang="en-US" sz="2400" dirty="0">
              <a:latin typeface="Candar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Литература</a:t>
            </a:r>
            <a:endParaRPr lang="en-US" dirty="0">
              <a:latin typeface="Candara" pitchFamily="34" charset="0"/>
            </a:endParaRPr>
          </a:p>
        </p:txBody>
      </p:sp>
      <p:pic>
        <p:nvPicPr>
          <p:cNvPr id="9218" name="Picture 2" descr="Датотека:Akcije.jpg — Википедија, слободна енциклопедиј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3048000"/>
            <a:ext cx="4210050" cy="32004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400" b="1" dirty="0" smtClean="0">
                <a:latin typeface="Candara" pitchFamily="34" charset="0"/>
              </a:rPr>
              <a:t>Хартије од вредности </a:t>
            </a:r>
            <a:r>
              <a:rPr lang="sr-Cyrl-RS" sz="2400" dirty="0" smtClean="0">
                <a:latin typeface="Candara" pitchFamily="34" charset="0"/>
              </a:rPr>
              <a:t>представљају исправе које се могу преносити правним пословима у трговини као и остале покретне ствари, с тим да садрже имовинско право које према њеном издаваоцу може да оствари само њен законити ималац.</a:t>
            </a:r>
            <a:endParaRPr lang="en-US" sz="2400" dirty="0" smtClean="0">
              <a:latin typeface="Candara" pitchFamily="34" charset="0"/>
            </a:endParaRPr>
          </a:p>
          <a:p>
            <a:pPr algn="just"/>
            <a:endParaRPr lang="en-US" dirty="0" smtClean="0">
              <a:latin typeface="Candara" pitchFamily="34" charset="0"/>
            </a:endParaRPr>
          </a:p>
          <a:p>
            <a:pPr algn="just"/>
            <a:endParaRPr lang="en-US" dirty="0" smtClean="0">
              <a:latin typeface="Candara" pitchFamily="34" charset="0"/>
            </a:endParaRPr>
          </a:p>
          <a:p>
            <a:pPr algn="just"/>
            <a:endParaRPr lang="en-US" dirty="0" smtClean="0">
              <a:latin typeface="Candara" pitchFamily="34" charset="0"/>
            </a:endParaRPr>
          </a:p>
          <a:p>
            <a:pPr algn="just"/>
            <a:endParaRPr lang="sr-Cyrl-RS" dirty="0" smtClean="0">
              <a:latin typeface="Candar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Појам хартија од вредности</a:t>
            </a:r>
            <a:endParaRPr lang="en-US" dirty="0">
              <a:latin typeface="Candara" pitchFamily="34" charset="0"/>
            </a:endParaRPr>
          </a:p>
        </p:txBody>
      </p:sp>
      <p:pic>
        <p:nvPicPr>
          <p:cNvPr id="7170" name="Picture 2" descr="Angažovani kapit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3124200"/>
            <a:ext cx="4191000" cy="3143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sz="2400" dirty="0" smtClean="0">
                <a:latin typeface="Candara" pitchFamily="34" charset="0"/>
              </a:rPr>
              <a:t>Хартије од вредности имају два права – </a:t>
            </a:r>
            <a:r>
              <a:rPr lang="sr-Cyrl-RS" sz="2400" i="1" dirty="0" smtClean="0">
                <a:latin typeface="Candara" pitchFamily="34" charset="0"/>
              </a:rPr>
              <a:t>право на хартији</a:t>
            </a:r>
            <a:r>
              <a:rPr lang="sr-Cyrl-RS" sz="2400" dirty="0" smtClean="0">
                <a:latin typeface="Candara" pitchFamily="34" charset="0"/>
              </a:rPr>
              <a:t> (стварно право – својина, залога) и </a:t>
            </a:r>
            <a:r>
              <a:rPr lang="sr-Cyrl-RS" sz="2400" i="1" dirty="0" smtClean="0">
                <a:latin typeface="Candara" pitchFamily="34" charset="0"/>
              </a:rPr>
              <a:t>право из хартије.</a:t>
            </a:r>
          </a:p>
          <a:p>
            <a:pPr algn="just"/>
            <a:r>
              <a:rPr lang="sr-Cyrl-RS" sz="2400" dirty="0" smtClean="0">
                <a:latin typeface="Candara" pitchFamily="34" charset="0"/>
              </a:rPr>
              <a:t>Право из хартије мора бити имовинске природе (</a:t>
            </a:r>
            <a:r>
              <a:rPr lang="sr-Cyrl-RS" sz="2400" i="1" dirty="0" smtClean="0">
                <a:latin typeface="Candara" pitchFamily="34" charset="0"/>
              </a:rPr>
              <a:t>стварно право </a:t>
            </a:r>
            <a:r>
              <a:rPr lang="sr-Cyrl-RS" sz="2400" dirty="0" smtClean="0">
                <a:latin typeface="Candara" pitchFamily="34" charset="0"/>
              </a:rPr>
              <a:t>– својина, залога; </a:t>
            </a:r>
            <a:r>
              <a:rPr lang="sr-Cyrl-RS" sz="2400" i="1" dirty="0" smtClean="0">
                <a:latin typeface="Candara" pitchFamily="34" charset="0"/>
              </a:rPr>
              <a:t>облигационо</a:t>
            </a:r>
            <a:r>
              <a:rPr lang="sr-Cyrl-RS" sz="2400" dirty="0" smtClean="0">
                <a:latin typeface="Candara" pitchFamily="34" charset="0"/>
              </a:rPr>
              <a:t> – новчана</a:t>
            </a:r>
          </a:p>
          <a:p>
            <a:pPr algn="just">
              <a:buNone/>
            </a:pPr>
            <a:r>
              <a:rPr lang="sr-Cyrl-RS" sz="2400" dirty="0" smtClean="0">
                <a:latin typeface="Candara" pitchFamily="34" charset="0"/>
              </a:rPr>
              <a:t> тражбина; </a:t>
            </a:r>
            <a:r>
              <a:rPr lang="sr-Cyrl-RS" sz="2400" i="1" dirty="0" smtClean="0">
                <a:latin typeface="Candara" pitchFamily="34" charset="0"/>
              </a:rPr>
              <a:t>личноимовинско </a:t>
            </a:r>
            <a:r>
              <a:rPr lang="sr-Cyrl-RS" sz="2400" dirty="0" smtClean="0">
                <a:latin typeface="Candara" pitchFamily="34" charset="0"/>
              </a:rPr>
              <a:t>– </a:t>
            </a:r>
          </a:p>
          <a:p>
            <a:pPr algn="just">
              <a:buNone/>
            </a:pPr>
            <a:r>
              <a:rPr lang="sr-Cyrl-RS" sz="2400" dirty="0" smtClean="0">
                <a:latin typeface="Candara" pitchFamily="34" charset="0"/>
              </a:rPr>
              <a:t>дивиденда) и оно  хартији </a:t>
            </a:r>
          </a:p>
          <a:p>
            <a:pPr algn="just">
              <a:buNone/>
            </a:pPr>
            <a:r>
              <a:rPr lang="sr-Cyrl-RS" sz="2400" dirty="0" smtClean="0">
                <a:latin typeface="Candara" pitchFamily="34" charset="0"/>
              </a:rPr>
              <a:t>даје вредност.</a:t>
            </a:r>
            <a:endParaRPr lang="en-US" sz="2400" dirty="0" smtClean="0">
              <a:latin typeface="Candara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Хартија од вредности</a:t>
            </a:r>
            <a:endParaRPr lang="en-US" dirty="0"/>
          </a:p>
        </p:txBody>
      </p:sp>
      <p:pic>
        <p:nvPicPr>
          <p:cNvPr id="7170" name="Picture 2" descr="https://bankar.rs/wp-content/uploads/2018/01/akcijeSokobanjskeBank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200400"/>
            <a:ext cx="4114800" cy="302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latin typeface="Candara" pitchFamily="34" charset="0"/>
              </a:rPr>
              <a:t>Ф</a:t>
            </a:r>
            <a:r>
              <a:rPr lang="sr-Cyrl-RS" sz="2400" dirty="0" smtClean="0">
                <a:latin typeface="Candara" pitchFamily="34" charset="0"/>
              </a:rPr>
              <a:t>ормалност</a:t>
            </a:r>
          </a:p>
          <a:p>
            <a:r>
              <a:rPr lang="sr-Cyrl-RS" sz="2400" dirty="0" smtClean="0">
                <a:latin typeface="Candara" pitchFamily="34" charset="0"/>
              </a:rPr>
              <a:t>Садрже имовинско право</a:t>
            </a:r>
          </a:p>
          <a:p>
            <a:r>
              <a:rPr lang="sr-Cyrl-RS" sz="2400" dirty="0" smtClean="0">
                <a:latin typeface="Candara" pitchFamily="34" charset="0"/>
              </a:rPr>
              <a:t>Утеловљеност имовинског права у хартији од вредности (инкорпорација)</a:t>
            </a:r>
          </a:p>
          <a:p>
            <a:r>
              <a:rPr lang="ru-RU" sz="2400" dirty="0" smtClean="0">
                <a:latin typeface="Candara" pitchFamily="34" charset="0"/>
              </a:rPr>
              <a:t>П</a:t>
            </a:r>
            <a:r>
              <a:rPr lang="sr-Cyrl-RS" sz="2400" dirty="0" smtClean="0">
                <a:latin typeface="Candara" pitchFamily="34" charset="0"/>
              </a:rPr>
              <a:t>реносивост </a:t>
            </a:r>
          </a:p>
          <a:p>
            <a:pPr>
              <a:buNone/>
            </a:pPr>
            <a:r>
              <a:rPr lang="sr-Cyrl-RS" sz="2400" dirty="0" smtClean="0">
                <a:latin typeface="Candara" pitchFamily="34" charset="0"/>
              </a:rPr>
              <a:t>(негоцијабилност)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latin typeface="Candara" pitchFamily="34" charset="0"/>
              </a:rPr>
              <a:t>Особине хартија од вредности</a:t>
            </a:r>
            <a:endParaRPr lang="en-US" dirty="0">
              <a:latin typeface="Candara" pitchFamily="34" charset="0"/>
            </a:endParaRPr>
          </a:p>
        </p:txBody>
      </p:sp>
      <p:pic>
        <p:nvPicPr>
          <p:cNvPr id="4" name="Picture 2" descr="Obveznica zajma za Srbiju iz 19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819400"/>
            <a:ext cx="5181600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sr-Cyrl-RS" sz="2400" dirty="0" smtClean="0">
                <a:latin typeface="Candara" pitchFamily="34" charset="0"/>
              </a:rPr>
              <a:t>У смислу Закона о тржишту капитала (чл. 2), преносиве су све хартије од вредности којима се може трговати на тржишту капитала, изузев инструмената плаћања. Преносиве хартије од вредности укључују нарочито:</a:t>
            </a:r>
          </a:p>
          <a:p>
            <a:pPr algn="just"/>
            <a:r>
              <a:rPr lang="ru-RU" sz="2400" dirty="0" smtClean="0">
                <a:latin typeface="Candara" pitchFamily="34" charset="0"/>
              </a:rPr>
              <a:t>а</a:t>
            </a:r>
            <a:r>
              <a:rPr lang="sr-Cyrl-RS" sz="2400" dirty="0" smtClean="0">
                <a:latin typeface="Candara" pitchFamily="34" charset="0"/>
              </a:rPr>
              <a:t>кције друштава или друге хартије од вредности еквивалентне акцијама друштава, а представљају учешће у капиталу или у правима гласа тог правног лица, као и депозитне потврде које се односе на акције;</a:t>
            </a:r>
            <a:endParaRPr lang="vi-VN" sz="2400" dirty="0" smtClean="0">
              <a:latin typeface="Candara" pitchFamily="34" charset="0"/>
            </a:endParaRPr>
          </a:p>
          <a:p>
            <a:pPr algn="just"/>
            <a:r>
              <a:rPr lang="ru-RU" sz="2400" dirty="0" smtClean="0">
                <a:latin typeface="Candara" pitchFamily="34" charset="0"/>
              </a:rPr>
              <a:t>о</a:t>
            </a:r>
            <a:r>
              <a:rPr lang="sr-Cyrl-RS" sz="2400" dirty="0" smtClean="0">
                <a:latin typeface="Candara" pitchFamily="34" charset="0"/>
              </a:rPr>
              <a:t>бвезнице и друге облике секјуритизованог дуга, укључујући и депозитне потврде које се односе на наведене хартије;</a:t>
            </a:r>
            <a:endParaRPr lang="vi-VN" sz="2400" dirty="0" smtClean="0">
              <a:latin typeface="Candara" pitchFamily="34" charset="0"/>
            </a:endParaRPr>
          </a:p>
          <a:p>
            <a:pPr algn="just"/>
            <a:r>
              <a:rPr lang="ru-RU" sz="2400" dirty="0" smtClean="0">
                <a:latin typeface="Candara" pitchFamily="34" charset="0"/>
              </a:rPr>
              <a:t>д</a:t>
            </a:r>
            <a:r>
              <a:rPr lang="sr-Cyrl-RS" sz="2400" dirty="0" smtClean="0">
                <a:latin typeface="Candara" pitchFamily="34" charset="0"/>
              </a:rPr>
              <a:t>ругу хартију од вредности која даје право на стицање и продају такве преносиве хартије од вредности или на основу које се може обављати плаћање у новцу, а чији се износ утврђује на основу преносиве хартије од вредности, валуте, каматне стопе, приноса, робе, индекса или других одредивих вредности.</a:t>
            </a:r>
            <a:endParaRPr lang="vi-VN" sz="2400" dirty="0" smtClean="0">
              <a:latin typeface="Candara" pitchFamily="34" charset="0"/>
            </a:endParaRPr>
          </a:p>
          <a:p>
            <a:pPr algn="just"/>
            <a:endParaRPr lang="en-US" sz="2400" dirty="0">
              <a:latin typeface="Candar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latin typeface="Candara" pitchFamily="34" charset="0"/>
              </a:rPr>
              <a:t>Преносиве хартије од вредности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400" dirty="0" smtClean="0">
                <a:latin typeface="Candara" pitchFamily="34" charset="0"/>
              </a:rPr>
              <a:t>Предмет берзанске трговине могу бити само оне хартије од вредности које се издају у серији (</a:t>
            </a:r>
            <a:r>
              <a:rPr lang="sr-Cyrl-RS" sz="2400" b="1" dirty="0" smtClean="0">
                <a:latin typeface="Candara" pitchFamily="34" charset="0"/>
              </a:rPr>
              <a:t>серијске)</a:t>
            </a:r>
            <a:r>
              <a:rPr lang="sr-Cyrl-RS" sz="2400" dirty="0" smtClean="0">
                <a:latin typeface="Candara" pitchFamily="34" charset="0"/>
              </a:rPr>
              <a:t>.</a:t>
            </a:r>
          </a:p>
          <a:p>
            <a:pPr algn="just">
              <a:buNone/>
            </a:pPr>
            <a:endParaRPr lang="sr-Cyrl-RS" sz="2400" dirty="0" smtClean="0">
              <a:latin typeface="Candara" pitchFamily="34" charset="0"/>
            </a:endParaRPr>
          </a:p>
          <a:p>
            <a:pPr algn="just"/>
            <a:r>
              <a:rPr lang="ru-RU" sz="2400" dirty="0" smtClean="0">
                <a:latin typeface="Candara" pitchFamily="34" charset="0"/>
              </a:rPr>
              <a:t>Х</a:t>
            </a:r>
            <a:r>
              <a:rPr lang="sr-Cyrl-RS" sz="2400" dirty="0" smtClean="0">
                <a:latin typeface="Candara" pitchFamily="34" charset="0"/>
              </a:rPr>
              <a:t>артије од вредности које нису серијске не могу бити предмет берзанске трговине (полисе осигурања, чекови, складишница, теретница итд).</a:t>
            </a:r>
            <a:endParaRPr lang="en-US" sz="2400" dirty="0" smtClean="0">
              <a:latin typeface="Candar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000" dirty="0" smtClean="0">
                <a:latin typeface="Candara" pitchFamily="34" charset="0"/>
              </a:rPr>
              <a:t>Берзанске хартије од вредности</a:t>
            </a:r>
            <a:endParaRPr lang="en-US" sz="4000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Candara" pitchFamily="34" charset="0"/>
              </a:rPr>
              <a:t>П</a:t>
            </a:r>
            <a:r>
              <a:rPr lang="sr-Cyrl-RS" dirty="0" smtClean="0">
                <a:latin typeface="Candara" pitchFamily="34" charset="0"/>
              </a:rPr>
              <a:t>ојединачне (чек) и серијске (акције, обвезнице)</a:t>
            </a:r>
          </a:p>
          <a:p>
            <a:r>
              <a:rPr lang="ru-RU" dirty="0" smtClean="0">
                <a:latin typeface="Candara" pitchFamily="34" charset="0"/>
              </a:rPr>
              <a:t>Х</a:t>
            </a:r>
            <a:r>
              <a:rPr lang="sr-Cyrl-RS" dirty="0" smtClean="0">
                <a:latin typeface="Candara" pitchFamily="34" charset="0"/>
              </a:rPr>
              <a:t>артије на име, по наредби и на доносиоца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С</a:t>
            </a:r>
            <a:r>
              <a:rPr lang="sr-Cyrl-RS" dirty="0" smtClean="0">
                <a:latin typeface="Candara" pitchFamily="34" charset="0"/>
              </a:rPr>
              <a:t>тварноправне, облигационоправне и хартије од вредности са правом учешћа</a:t>
            </a:r>
          </a:p>
          <a:p>
            <a:r>
              <a:rPr lang="ru-RU" dirty="0" smtClean="0">
                <a:latin typeface="Candara" pitchFamily="34" charset="0"/>
              </a:rPr>
              <a:t>Ј</a:t>
            </a:r>
            <a:r>
              <a:rPr lang="sr-Cyrl-RS" dirty="0" smtClean="0">
                <a:latin typeface="Candara" pitchFamily="34" charset="0"/>
              </a:rPr>
              <a:t>авне и приватне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Х</a:t>
            </a:r>
            <a:r>
              <a:rPr lang="sr-Cyrl-RS" dirty="0" smtClean="0">
                <a:latin typeface="Candara" pitchFamily="34" charset="0"/>
              </a:rPr>
              <a:t>артије од вредности са непромењивим (обвезнице) и промењивим приходом (акције)</a:t>
            </a:r>
          </a:p>
          <a:p>
            <a:r>
              <a:rPr lang="ru-RU" dirty="0" smtClean="0">
                <a:latin typeface="Candara" pitchFamily="34" charset="0"/>
              </a:rPr>
              <a:t>Д</a:t>
            </a:r>
            <a:r>
              <a:rPr lang="sr-Cyrl-RS" dirty="0" smtClean="0">
                <a:latin typeface="Candara" pitchFamily="34" charset="0"/>
              </a:rPr>
              <a:t>омаће и стране</a:t>
            </a:r>
          </a:p>
          <a:p>
            <a:r>
              <a:rPr lang="ru-RU" dirty="0" smtClean="0">
                <a:latin typeface="Candara" pitchFamily="34" charset="0"/>
              </a:rPr>
              <a:t>К</a:t>
            </a:r>
            <a:r>
              <a:rPr lang="sr-Cyrl-RS" dirty="0" smtClean="0">
                <a:latin typeface="Candara" pitchFamily="34" charset="0"/>
              </a:rPr>
              <a:t>раткорочне и дугорочне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Врсте хартија од вредности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Candara" pitchFamily="34" charset="0"/>
              </a:rPr>
              <a:t>Хартије од вредности настају издавањем. </a:t>
            </a:r>
            <a:r>
              <a:rPr lang="ru-RU" dirty="0" smtClean="0">
                <a:latin typeface="Candara" pitchFamily="34" charset="0"/>
              </a:rPr>
              <a:t>С</a:t>
            </a:r>
            <a:r>
              <a:rPr lang="sr-Cyrl-RS" dirty="0" smtClean="0">
                <a:latin typeface="Candara" pitchFamily="34" charset="0"/>
              </a:rPr>
              <a:t>матра се да је издата у тренутку када је издавалац  предао имаоцу са намером да се њом обавеже.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Серијске хартије које су предмет берзанске трговине издају се када их издавалац (емитент) упише на рачун имаоца.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Разликује се престанак хартије од престанка права из хартије.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Берзански папири не могу да нестану нити да се амортизују.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sr-Cyrl-RS" dirty="0" smtClean="0">
                <a:latin typeface="Candara" pitchFamily="34" charset="0"/>
              </a:rPr>
              <a:t>Настанак и престанак хартије од вредности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297</TotalTime>
  <Words>615</Words>
  <Application>Microsoft Office PowerPoint</Application>
  <PresentationFormat>On-screen Show (4:3)</PresentationFormat>
  <Paragraphs>55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Берзанскe хартије од вредности и дематеријализација</vt:lpstr>
      <vt:lpstr>Литература</vt:lpstr>
      <vt:lpstr>Појам хартија од вредности</vt:lpstr>
      <vt:lpstr>Хартија од вредности</vt:lpstr>
      <vt:lpstr>Особине хартија од вредности</vt:lpstr>
      <vt:lpstr>Преносиве хартије од вредности</vt:lpstr>
      <vt:lpstr>Берзанске хартије од вредности</vt:lpstr>
      <vt:lpstr>Врсте хартија од вредности</vt:lpstr>
      <vt:lpstr>Настанак и престанак хартије од вредности</vt:lpstr>
      <vt:lpstr>Дематеријализација хартија од вредности</vt:lpstr>
      <vt:lpstr>Врсте дематеријализације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Берзански папири</dc:title>
  <dc:creator>User</dc:creator>
  <cp:lastModifiedBy>User</cp:lastModifiedBy>
  <cp:revision>102</cp:revision>
  <dcterms:created xsi:type="dcterms:W3CDTF">2020-04-06T12:19:43Z</dcterms:created>
  <dcterms:modified xsi:type="dcterms:W3CDTF">2020-04-09T04:27:19Z</dcterms:modified>
</cp:coreProperties>
</file>