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9"/>
  </p:notesMasterIdLst>
  <p:sldIdLst>
    <p:sldId id="256" r:id="rId2"/>
    <p:sldId id="270" r:id="rId3"/>
    <p:sldId id="257" r:id="rId4"/>
    <p:sldId id="258" r:id="rId5"/>
    <p:sldId id="259" r:id="rId6"/>
    <p:sldId id="260" r:id="rId7"/>
    <p:sldId id="261" r:id="rId8"/>
    <p:sldId id="262" r:id="rId9"/>
    <p:sldId id="263" r:id="rId10"/>
    <p:sldId id="264" r:id="rId11"/>
    <p:sldId id="265" r:id="rId12"/>
    <p:sldId id="266" r:id="rId13"/>
    <p:sldId id="267" r:id="rId14"/>
    <p:sldId id="271" r:id="rId15"/>
    <p:sldId id="272" r:id="rId16"/>
    <p:sldId id="268" r:id="rId17"/>
    <p:sldId id="26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792" y="1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r-Latn-R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746B6-884E-4AFC-B76A-190FD162769B}" type="datetimeFigureOut">
              <a:rPr lang="sr-Latn-RS" smtClean="0"/>
              <a:pPr/>
              <a:t>13.4.2020</a:t>
            </a:fld>
            <a:endParaRPr lang="sr-Latn-R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r-Latn-R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R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R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83732D-0686-4743-BB98-3117F8AF1A2C}" type="slidenum">
              <a:rPr lang="sr-Latn-RS" smtClean="0"/>
              <a:pPr/>
              <a:t>‹#›</a:t>
            </a:fld>
            <a:endParaRPr lang="sr-Latn-RS"/>
          </a:p>
        </p:txBody>
      </p:sp>
    </p:spTree>
    <p:extLst>
      <p:ext uri="{BB962C8B-B14F-4D97-AF65-F5344CB8AC3E}">
        <p14:creationId xmlns:p14="http://schemas.microsoft.com/office/powerpoint/2010/main" xmlns="" val="3647519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a:p>
        </p:txBody>
      </p:sp>
      <p:sp>
        <p:nvSpPr>
          <p:cNvPr id="4" name="Slide Number Placeholder 3"/>
          <p:cNvSpPr>
            <a:spLocks noGrp="1"/>
          </p:cNvSpPr>
          <p:nvPr>
            <p:ph type="sldNum" sz="quarter" idx="10"/>
          </p:nvPr>
        </p:nvSpPr>
        <p:spPr/>
        <p:txBody>
          <a:bodyPr/>
          <a:lstStyle/>
          <a:p>
            <a:fld id="{9C83732D-0686-4743-BB98-3117F8AF1A2C}" type="slidenum">
              <a:rPr lang="sr-Latn-RS" smtClean="0"/>
              <a:pPr/>
              <a:t>1</a:t>
            </a:fld>
            <a:endParaRPr lang="sr-Latn-RS"/>
          </a:p>
        </p:txBody>
      </p:sp>
    </p:spTree>
    <p:extLst>
      <p:ext uri="{BB962C8B-B14F-4D97-AF65-F5344CB8AC3E}">
        <p14:creationId xmlns:p14="http://schemas.microsoft.com/office/powerpoint/2010/main" xmlns="" val="1870647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06BD90C-CF60-4ED1-A87A-EDD75EFF9B92}" type="datetime1">
              <a:rPr lang="en-US" smtClean="0"/>
              <a:pPr/>
              <a:t>4/13/2020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6235494-C301-459D-B1E1-29681149ED31}"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E398E7-6D11-4C08-813B-09C4EF8567FA}" type="datetime1">
              <a:rPr lang="en-US" smtClean="0"/>
              <a:pPr/>
              <a:t>4/13/2020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6235494-C301-459D-B1E1-29681149ED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BEF5ACE-F0A4-4774-9A45-8BBDF6DEC190}" type="datetime1">
              <a:rPr lang="en-US" smtClean="0"/>
              <a:pPr/>
              <a:t>4/13/2020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6235494-C301-459D-B1E1-29681149ED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2A343D9-5CC3-44C3-AA10-493A5585EA7C}" type="datetime1">
              <a:rPr lang="en-US" smtClean="0"/>
              <a:pPr/>
              <a:t>4/13/2020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6235494-C301-459D-B1E1-29681149ED3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1B15CD4-7A71-4EC5-A7C1-8C401F4E59B7}" type="datetime1">
              <a:rPr lang="en-US" smtClean="0"/>
              <a:pPr/>
              <a:t>4/13/2020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6235494-C301-459D-B1E1-29681149ED31}"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F4850F5-10E1-47C9-9C30-CCF8B4132557}" type="datetime1">
              <a:rPr lang="en-US" smtClean="0"/>
              <a:pPr/>
              <a:t>4/13/2020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6235494-C301-459D-B1E1-29681149ED3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EAB6FE2-8A96-4360-A792-57BF1730FC33}" type="datetime1">
              <a:rPr lang="en-US" smtClean="0"/>
              <a:pPr/>
              <a:t>4/13/2020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6235494-C301-459D-B1E1-29681149ED3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E327C5C-FC4B-4681-889B-A370C4EA50C5}" type="datetime1">
              <a:rPr lang="en-US" smtClean="0"/>
              <a:pPr/>
              <a:t>4/13/2020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6235494-C301-459D-B1E1-29681149ED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C426707-122E-4DD3-B62E-F6B6212CCD38}" type="datetime1">
              <a:rPr lang="en-US" smtClean="0"/>
              <a:pPr/>
              <a:t>4/13/2020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6235494-C301-459D-B1E1-29681149ED31}"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D4A5466-A171-4464-8F4E-CEE6B4187BCD}" type="datetime1">
              <a:rPr lang="en-US" smtClean="0"/>
              <a:pPr/>
              <a:t>4/13/2020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6235494-C301-459D-B1E1-29681149ED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9C34FD7F-E380-4B45-AB7E-920B556B0C58}" type="datetime1">
              <a:rPr lang="en-US" smtClean="0"/>
              <a:pPr/>
              <a:t>4/13/2020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6235494-C301-459D-B1E1-29681149ED31}"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2FDA294-D14B-43AB-B722-E8269042C2EF}" type="datetime1">
              <a:rPr lang="en-US" smtClean="0"/>
              <a:pPr/>
              <a:t>4/13/2020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6235494-C301-459D-B1E1-29681149ED31}"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8077200" cy="3733800"/>
          </a:xfrm>
          <a:solidFill>
            <a:schemeClr val="accent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anchor="ct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b="1" dirty="0">
                <a:solidFill>
                  <a:schemeClr val="tx2">
                    <a:satMod val="130000"/>
                  </a:schemeClr>
                </a:solidFill>
                <a:latin typeface="Candara" pitchFamily="34" charset="0"/>
                <a:ea typeface="+mj-ea"/>
                <a:cs typeface="+mj-cs"/>
              </a:rPr>
              <a:t>И</a:t>
            </a:r>
            <a:r>
              <a:rPr lang="sr-Cyrl-RS" b="1" dirty="0">
                <a:solidFill>
                  <a:schemeClr val="tx2">
                    <a:satMod val="130000"/>
                  </a:schemeClr>
                </a:solidFill>
                <a:latin typeface="Candara" pitchFamily="34" charset="0"/>
                <a:ea typeface="+mj-ea"/>
                <a:cs typeface="+mj-cs"/>
              </a:rPr>
              <a:t>здавалац, улагач, кастоди банка, централни регистар хартија од вредности</a:t>
            </a:r>
            <a:endParaRPr lang="en-US" b="1" dirty="0">
              <a:solidFill>
                <a:schemeClr val="tx2">
                  <a:satMod val="130000"/>
                </a:schemeClr>
              </a:solidFill>
              <a:latin typeface="Candara" pitchFamily="34" charset="0"/>
              <a:ea typeface="+mj-ea"/>
              <a:cs typeface="+mj-cs"/>
            </a:endParaRPr>
          </a:p>
        </p:txBody>
      </p:sp>
      <p:sp>
        <p:nvSpPr>
          <p:cNvPr id="3" name="Subtitle 2"/>
          <p:cNvSpPr>
            <a:spLocks noGrp="1"/>
          </p:cNvSpPr>
          <p:nvPr>
            <p:ph type="subTitle" idx="1"/>
          </p:nvPr>
        </p:nvSpPr>
        <p:spPr>
          <a:xfrm>
            <a:off x="685800" y="4876800"/>
            <a:ext cx="8077200" cy="1752600"/>
          </a:xfrm>
          <a:solidFill>
            <a:schemeClr val="accent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a:normAutofit/>
          </a:bodyPr>
          <a:lstStyle/>
          <a:p>
            <a:pPr algn="l"/>
            <a:endParaRPr lang="sr-Cyrl-RS" dirty="0" smtClean="0">
              <a:solidFill>
                <a:schemeClr val="tx1"/>
              </a:solidFill>
            </a:endParaRPr>
          </a:p>
          <a:p>
            <a:pPr algn="ctr"/>
            <a:r>
              <a:rPr lang="sr-Latn-RS" sz="2400" b="1" spc="300" dirty="0" smtClean="0">
                <a:solidFill>
                  <a:schemeClr val="accent5"/>
                </a:solidFill>
                <a:effectLst>
                  <a:outerShdw blurRad="38100" dist="38100" dir="2700000" algn="tl">
                    <a:srgbClr val="000000">
                      <a:alpha val="43137"/>
                    </a:srgbClr>
                  </a:outerShdw>
                </a:effectLst>
                <a:latin typeface="Candara" pitchFamily="34" charset="0"/>
              </a:rPr>
              <a:t>- </a:t>
            </a:r>
            <a:r>
              <a:rPr lang="sr-Cyrl-RS" sz="2400" b="1" spc="300" dirty="0">
                <a:solidFill>
                  <a:schemeClr val="tx2">
                    <a:satMod val="130000"/>
                  </a:schemeClr>
                </a:solidFill>
                <a:effectLst>
                  <a:outerShdw blurRad="50000" dist="30000" dir="5400000" algn="tl" rotWithShape="0">
                    <a:srgbClr val="000000">
                      <a:alpha val="30000"/>
                    </a:srgbClr>
                  </a:outerShdw>
                </a:effectLst>
                <a:latin typeface="Candara" pitchFamily="34" charset="0"/>
                <a:ea typeface="+mj-ea"/>
                <a:cs typeface="+mj-cs"/>
              </a:rPr>
              <a:t>Предавања</a:t>
            </a:r>
            <a:r>
              <a:rPr lang="sr-Latn-RS" sz="2400" b="1" spc="300" dirty="0" smtClean="0">
                <a:solidFill>
                  <a:schemeClr val="accent5"/>
                </a:solidFill>
                <a:effectLst>
                  <a:outerShdw blurRad="38100" dist="38100" dir="2700000" algn="tl">
                    <a:srgbClr val="000000">
                      <a:alpha val="43137"/>
                    </a:srgbClr>
                  </a:outerShdw>
                </a:effectLst>
                <a:latin typeface="Candara" pitchFamily="34" charset="0"/>
              </a:rPr>
              <a:t> -</a:t>
            </a:r>
            <a:endParaRPr lang="de-DE" sz="2400" b="1" spc="300" dirty="0" smtClean="0">
              <a:solidFill>
                <a:schemeClr val="accent5"/>
              </a:solidFill>
              <a:effectLst>
                <a:outerShdw blurRad="38100" dist="38100" dir="2700000" algn="tl">
                  <a:srgbClr val="000000">
                    <a:alpha val="43137"/>
                  </a:srgbClr>
                </a:outerShdw>
              </a:effectLst>
              <a:latin typeface="Candara" pitchFamily="34" charset="0"/>
            </a:endParaRPr>
          </a:p>
          <a:p>
            <a:pPr algn="ctr"/>
            <a:r>
              <a:rPr lang="de-DE" sz="2400" b="1" dirty="0">
                <a:solidFill>
                  <a:schemeClr val="tx2">
                    <a:satMod val="130000"/>
                  </a:schemeClr>
                </a:solidFill>
                <a:effectLst>
                  <a:outerShdw blurRad="50000" dist="30000" dir="5400000" algn="tl" rotWithShape="0">
                    <a:srgbClr val="000000">
                      <a:alpha val="30000"/>
                    </a:srgbClr>
                  </a:outerShdw>
                </a:effectLst>
                <a:latin typeface="Candara" pitchFamily="34" charset="0"/>
                <a:ea typeface="+mj-ea"/>
                <a:cs typeface="+mj-cs"/>
              </a:rPr>
              <a:t>20.03.2020</a:t>
            </a:r>
            <a:r>
              <a:rPr lang="de-DE" sz="2400" b="1" spc="300" dirty="0" smtClean="0">
                <a:solidFill>
                  <a:schemeClr val="accent5"/>
                </a:solidFill>
                <a:effectLst>
                  <a:outerShdw blurRad="38100" dist="38100" dir="2700000" algn="tl">
                    <a:srgbClr val="000000">
                      <a:alpha val="43137"/>
                    </a:srgbClr>
                  </a:outerShdw>
                </a:effectLst>
                <a:latin typeface="Candara" pitchFamily="34" charset="0"/>
              </a:rPr>
              <a:t>.</a:t>
            </a:r>
            <a:endParaRPr lang="en-US" sz="2400" b="1" spc="300" dirty="0">
              <a:solidFill>
                <a:schemeClr val="accent5"/>
              </a:solidFill>
              <a:effectLst>
                <a:outerShdw blurRad="38100" dist="38100" dir="2700000" algn="tl">
                  <a:srgbClr val="000000">
                    <a:alpha val="43137"/>
                  </a:srgbClr>
                </a:outerShdw>
              </a:effectLst>
              <a:latin typeface="Candara" pitchFamily="34" charset="0"/>
            </a:endParaRPr>
          </a:p>
        </p:txBody>
      </p:sp>
      <p:sp>
        <p:nvSpPr>
          <p:cNvPr id="5" name="Slide Number Placeholder 4"/>
          <p:cNvSpPr>
            <a:spLocks noGrp="1"/>
          </p:cNvSpPr>
          <p:nvPr>
            <p:ph type="sldNum" sz="quarter" idx="12"/>
          </p:nvPr>
        </p:nvSpPr>
        <p:spPr/>
        <p:txBody>
          <a:bodyPr/>
          <a:lstStyle/>
          <a:p>
            <a:fld id="{F6235494-C301-459D-B1E1-29681149ED31}"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Врсте инвеститора</a:t>
            </a:r>
            <a:endParaRPr lang="en-US" dirty="0">
              <a:latin typeface="Candara" pitchFamily="34" charset="0"/>
            </a:endParaRPr>
          </a:p>
        </p:txBody>
      </p:sp>
      <p:sp>
        <p:nvSpPr>
          <p:cNvPr id="3" name="Content Placeholder 2"/>
          <p:cNvSpPr>
            <a:spLocks noGrp="1"/>
          </p:cNvSpPr>
          <p:nvPr>
            <p:ph idx="1"/>
          </p:nvPr>
        </p:nvSpPr>
        <p:spPr/>
        <p:txBody>
          <a:bodyPr anchor="ctr"/>
          <a:lstStyle/>
          <a:p>
            <a:pPr algn="just">
              <a:buClr>
                <a:schemeClr val="accent5">
                  <a:lumMod val="75000"/>
                </a:schemeClr>
              </a:buClr>
            </a:pPr>
            <a:r>
              <a:rPr lang="ru-RU" dirty="0" smtClean="0">
                <a:latin typeface="Candara" pitchFamily="34" charset="0"/>
              </a:rPr>
              <a:t>У</a:t>
            </a:r>
            <a:r>
              <a:rPr lang="sr-Cyrl-RS" dirty="0" smtClean="0">
                <a:latin typeface="Candara" pitchFamily="34" charset="0"/>
              </a:rPr>
              <a:t> зависности од тога да ли поседују довољно знања и способности да процене ризике и исплативост улагања у инвестирању хартија од вредости, разликују се </a:t>
            </a:r>
            <a:r>
              <a:rPr lang="sr-Cyrl-RS" b="1" dirty="0" smtClean="0">
                <a:latin typeface="Candara" pitchFamily="34" charset="0"/>
              </a:rPr>
              <a:t>стручни и нестручни инвеститори</a:t>
            </a:r>
            <a:r>
              <a:rPr lang="sr-Cyrl-RS" dirty="0" smtClean="0">
                <a:latin typeface="Candara" pitchFamily="34" charset="0"/>
              </a:rPr>
              <a:t>.</a:t>
            </a:r>
            <a:endParaRPr lang="en-US"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dirty="0" smtClean="0"/>
              <a:t>Инвестициони фондови</a:t>
            </a:r>
            <a:endParaRPr lang="en-US" dirty="0"/>
          </a:p>
        </p:txBody>
      </p:sp>
      <p:sp>
        <p:nvSpPr>
          <p:cNvPr id="3" name="Content Placeholder 2"/>
          <p:cNvSpPr>
            <a:spLocks noGrp="1"/>
          </p:cNvSpPr>
          <p:nvPr>
            <p:ph idx="1"/>
          </p:nvPr>
        </p:nvSpPr>
        <p:spPr>
          <a:xfrm>
            <a:off x="1435608" y="1447800"/>
            <a:ext cx="7498080" cy="5105400"/>
          </a:xfrm>
        </p:spPr>
        <p:txBody>
          <a:bodyPr>
            <a:noAutofit/>
          </a:bodyPr>
          <a:lstStyle/>
          <a:p>
            <a:pPr algn="just">
              <a:buClr>
                <a:schemeClr val="accent5">
                  <a:lumMod val="75000"/>
                </a:schemeClr>
              </a:buClr>
            </a:pPr>
            <a:r>
              <a:rPr lang="ru-RU" sz="2400" b="1" dirty="0" smtClean="0">
                <a:latin typeface="Candara" pitchFamily="34" charset="0"/>
              </a:rPr>
              <a:t>Инвестициони фонд представља имовинску масу његових чланова </a:t>
            </a:r>
            <a:r>
              <a:rPr lang="ru-RU" sz="2400" b="1" dirty="0">
                <a:latin typeface="Candara" pitchFamily="34" charset="0"/>
              </a:rPr>
              <a:t>(</a:t>
            </a:r>
            <a:r>
              <a:rPr lang="ru-RU" sz="2400" b="1" dirty="0" smtClean="0">
                <a:latin typeface="Candara" pitchFamily="34" charset="0"/>
              </a:rPr>
              <a:t>акционара), </a:t>
            </a:r>
            <a:r>
              <a:rPr lang="ru-RU" sz="2400" b="1" dirty="0">
                <a:latin typeface="Candara" pitchFamily="34" charset="0"/>
              </a:rPr>
              <a:t>која </a:t>
            </a:r>
            <a:r>
              <a:rPr lang="ru-RU" sz="2400" b="1" dirty="0" smtClean="0">
                <a:latin typeface="Candara" pitchFamily="34" charset="0"/>
              </a:rPr>
              <a:t>се, на основу управљања од стране друштва </a:t>
            </a:r>
            <a:r>
              <a:rPr lang="ru-RU" sz="2400" b="1" dirty="0">
                <a:latin typeface="Candara" pitchFamily="34" charset="0"/>
              </a:rPr>
              <a:t>за </a:t>
            </a:r>
            <a:r>
              <a:rPr lang="ru-RU" sz="2400" b="1" dirty="0" smtClean="0">
                <a:latin typeface="Candara" pitchFamily="34" charset="0"/>
              </a:rPr>
              <a:t>управљање, </a:t>
            </a:r>
            <a:r>
              <a:rPr lang="ru-RU" sz="2400" b="1" dirty="0">
                <a:latin typeface="Candara" pitchFamily="34" charset="0"/>
              </a:rPr>
              <a:t>улаже у имовину других лица </a:t>
            </a:r>
            <a:r>
              <a:rPr lang="ru-RU" sz="2400" b="1" dirty="0" smtClean="0">
                <a:latin typeface="Candara" pitchFamily="34" charset="0"/>
              </a:rPr>
              <a:t>како би се приходи остваривали и расподелили између чланова. </a:t>
            </a:r>
          </a:p>
          <a:p>
            <a:pPr algn="just">
              <a:buClr>
                <a:schemeClr val="accent5">
                  <a:lumMod val="75000"/>
                </a:schemeClr>
              </a:buClr>
            </a:pPr>
            <a:endParaRPr lang="ru-RU" sz="2400" b="1" dirty="0" smtClean="0">
              <a:latin typeface="Candara" pitchFamily="34" charset="0"/>
            </a:endParaRPr>
          </a:p>
          <a:p>
            <a:pPr algn="just">
              <a:buClr>
                <a:schemeClr val="accent5">
                  <a:lumMod val="75000"/>
                </a:schemeClr>
              </a:buClr>
            </a:pPr>
            <a:r>
              <a:rPr lang="ru-RU" sz="2400" dirty="0" smtClean="0">
                <a:latin typeface="Candara" pitchFamily="34" charset="0"/>
              </a:rPr>
              <a:t>Према Закону о инвестиционим фондовима (Сл. гласник РС, бр. </a:t>
            </a:r>
            <a:r>
              <a:rPr lang="nn-NO" sz="2400" dirty="0" smtClean="0">
                <a:latin typeface="Candara" pitchFamily="34" charset="0"/>
              </a:rPr>
              <a:t>46/2006, 51/2009, 31/2011 </a:t>
            </a:r>
            <a:r>
              <a:rPr lang="sr-Cyrl-RS" sz="2400" dirty="0" smtClean="0">
                <a:latin typeface="Candara" pitchFamily="34" charset="0"/>
              </a:rPr>
              <a:t>и</a:t>
            </a:r>
            <a:r>
              <a:rPr lang="nn-NO" sz="2400" dirty="0" smtClean="0">
                <a:latin typeface="Candara" pitchFamily="34" charset="0"/>
              </a:rPr>
              <a:t> 115/2014</a:t>
            </a:r>
            <a:r>
              <a:rPr lang="sr-Cyrl-RS" sz="2400" dirty="0" smtClean="0">
                <a:latin typeface="Candara" pitchFamily="34" charset="0"/>
              </a:rPr>
              <a:t>)</a:t>
            </a:r>
            <a:r>
              <a:rPr lang="ru-RU" sz="2400" dirty="0" smtClean="0">
                <a:latin typeface="Candara" pitchFamily="34" charset="0"/>
              </a:rPr>
              <a:t>, инвестициони фонд представља институцију колективног инвестирања у оквиру које се прикупљају и улажу новчана средства у различите врсте имовине са циљем остварења прихода и смањења ризика улагања.</a:t>
            </a:r>
            <a:endParaRPr lang="en-US" sz="2400" dirty="0" smtClean="0">
              <a:latin typeface="Candara" pitchFamily="34" charset="0"/>
            </a:endParaRPr>
          </a:p>
          <a:p>
            <a:pPr algn="just">
              <a:buClr>
                <a:schemeClr val="accent5">
                  <a:lumMod val="75000"/>
                </a:schemeClr>
              </a:buClr>
            </a:pPr>
            <a:endParaRPr lang="ru-RU" b="1" dirty="0"/>
          </a:p>
        </p:txBody>
      </p:sp>
      <p:sp>
        <p:nvSpPr>
          <p:cNvPr id="4" name="Slide Number Placeholder 3"/>
          <p:cNvSpPr>
            <a:spLocks noGrp="1"/>
          </p:cNvSpPr>
          <p:nvPr>
            <p:ph type="sldNum" sz="quarter" idx="12"/>
          </p:nvPr>
        </p:nvSpPr>
        <p:spPr/>
        <p:txBody>
          <a:bodyPr/>
          <a:lstStyle/>
          <a:p>
            <a:fld id="{F6235494-C301-459D-B1E1-29681149ED31}"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latin typeface="Candara" pitchFamily="34" charset="0"/>
              </a:rPr>
              <a:t>Врсте инвестиционих фондова</a:t>
            </a:r>
            <a:endParaRPr lang="en-US" dirty="0">
              <a:latin typeface="Candara" pitchFamily="34" charset="0"/>
            </a:endParaRPr>
          </a:p>
        </p:txBody>
      </p:sp>
      <p:sp>
        <p:nvSpPr>
          <p:cNvPr id="3" name="Content Placeholder 2"/>
          <p:cNvSpPr>
            <a:spLocks noGrp="1"/>
          </p:cNvSpPr>
          <p:nvPr>
            <p:ph idx="1"/>
          </p:nvPr>
        </p:nvSpPr>
        <p:spPr/>
        <p:txBody>
          <a:bodyPr>
            <a:normAutofit fontScale="92500" lnSpcReduction="20000"/>
          </a:bodyPr>
          <a:lstStyle/>
          <a:p>
            <a:pPr algn="just">
              <a:buClr>
                <a:schemeClr val="accent5">
                  <a:lumMod val="75000"/>
                </a:schemeClr>
              </a:buClr>
              <a:buFont typeface="Arial" pitchFamily="34" charset="0"/>
              <a:buChar char="•"/>
            </a:pPr>
            <a:r>
              <a:rPr lang="ru-RU" sz="2600" dirty="0">
                <a:latin typeface="Candara" pitchFamily="34" charset="0"/>
              </a:rPr>
              <a:t>Према начину прикупљања средстава </a:t>
            </a:r>
            <a:r>
              <a:rPr lang="ru-RU" sz="2600" dirty="0" smtClean="0">
                <a:latin typeface="Candara" pitchFamily="34" charset="0"/>
              </a:rPr>
              <a:t>разликујемо:</a:t>
            </a:r>
          </a:p>
          <a:p>
            <a:pPr algn="just">
              <a:buClr>
                <a:schemeClr val="accent5">
                  <a:lumMod val="75000"/>
                </a:schemeClr>
              </a:buClr>
              <a:buFont typeface="Arial" pitchFamily="34" charset="0"/>
              <a:buChar char="•"/>
            </a:pPr>
            <a:endParaRPr lang="ru-RU" sz="2600" dirty="0" smtClean="0">
              <a:latin typeface="Candara" pitchFamily="34" charset="0"/>
            </a:endParaRPr>
          </a:p>
          <a:p>
            <a:pPr lvl="1">
              <a:buClr>
                <a:schemeClr val="accent5">
                  <a:lumMod val="75000"/>
                </a:schemeClr>
              </a:buClr>
              <a:buFont typeface="Arial" pitchFamily="34" charset="0"/>
              <a:buChar char="•"/>
            </a:pPr>
            <a:r>
              <a:rPr lang="ru-RU" sz="2600" b="1" dirty="0" smtClean="0">
                <a:latin typeface="Candara" pitchFamily="34" charset="0"/>
              </a:rPr>
              <a:t>јавне инвестиционе фондове (средства прикупљају јавном емисијом) </a:t>
            </a:r>
            <a:r>
              <a:rPr lang="ru-RU" sz="2600" b="1" dirty="0">
                <a:latin typeface="Candara" pitchFamily="34" charset="0"/>
              </a:rPr>
              <a:t>и </a:t>
            </a:r>
            <a:endParaRPr lang="ru-RU" sz="2600" b="1" dirty="0" smtClean="0">
              <a:latin typeface="Candara" pitchFamily="34" charset="0"/>
            </a:endParaRPr>
          </a:p>
          <a:p>
            <a:pPr lvl="1">
              <a:buClr>
                <a:schemeClr val="accent5">
                  <a:lumMod val="75000"/>
                </a:schemeClr>
              </a:buClr>
              <a:buFont typeface="Arial" pitchFamily="34" charset="0"/>
              <a:buChar char="•"/>
            </a:pPr>
            <a:r>
              <a:rPr lang="ru-RU" sz="2600" b="1" dirty="0" smtClean="0">
                <a:latin typeface="Candara" pitchFamily="34" charset="0"/>
              </a:rPr>
              <a:t>приватне </a:t>
            </a:r>
            <a:r>
              <a:rPr lang="ru-RU" sz="2600" b="1" dirty="0">
                <a:latin typeface="Candara" pitchFamily="34" charset="0"/>
              </a:rPr>
              <a:t>инвестиционе </a:t>
            </a:r>
            <a:r>
              <a:rPr lang="ru-RU" sz="2600" b="1" dirty="0" smtClean="0">
                <a:latin typeface="Candara" pitchFamily="34" charset="0"/>
              </a:rPr>
              <a:t>фондове (средства прикупљају приватном емисијом)</a:t>
            </a:r>
            <a:r>
              <a:rPr lang="ru-RU" sz="2600" dirty="0" smtClean="0">
                <a:latin typeface="Candara" pitchFamily="34" charset="0"/>
              </a:rPr>
              <a:t>. </a:t>
            </a:r>
          </a:p>
          <a:p>
            <a:pPr lvl="1" algn="just">
              <a:buClr>
                <a:schemeClr val="accent5">
                  <a:lumMod val="75000"/>
                </a:schemeClr>
              </a:buClr>
              <a:buFont typeface="Arial" pitchFamily="34" charset="0"/>
              <a:buChar char="•"/>
            </a:pPr>
            <a:endParaRPr lang="ru-RU" sz="2600" dirty="0" smtClean="0">
              <a:latin typeface="Candara" pitchFamily="34" charset="0"/>
            </a:endParaRPr>
          </a:p>
          <a:p>
            <a:pPr algn="just">
              <a:buClr>
                <a:schemeClr val="accent5">
                  <a:lumMod val="75000"/>
                </a:schemeClr>
              </a:buClr>
              <a:buFont typeface="Arial" pitchFamily="34" charset="0"/>
              <a:buChar char="•"/>
            </a:pPr>
            <a:r>
              <a:rPr lang="ru-RU" sz="2600" dirty="0" smtClean="0">
                <a:latin typeface="Candara" pitchFamily="34" charset="0"/>
              </a:rPr>
              <a:t>У зависности од тога да </a:t>
            </a:r>
            <a:r>
              <a:rPr lang="ru-RU" sz="2600" dirty="0">
                <a:latin typeface="Candara" pitchFamily="34" charset="0"/>
              </a:rPr>
              <a:t>ли инвестициони фонд има обавезу да откупљује </a:t>
            </a:r>
            <a:r>
              <a:rPr lang="ru-RU" sz="2600" dirty="0" smtClean="0">
                <a:latin typeface="Candara" pitchFamily="34" charset="0"/>
              </a:rPr>
              <a:t>инвестиционе јединице </a:t>
            </a:r>
            <a:r>
              <a:rPr lang="ru-RU" sz="2600" dirty="0">
                <a:latin typeface="Candara" pitchFamily="34" charset="0"/>
              </a:rPr>
              <a:t>својих чланова или </a:t>
            </a:r>
            <a:r>
              <a:rPr lang="ru-RU" sz="2600" dirty="0" smtClean="0">
                <a:latin typeface="Candara" pitchFamily="34" charset="0"/>
              </a:rPr>
              <a:t>не, разликујемо:</a:t>
            </a:r>
          </a:p>
          <a:p>
            <a:pPr algn="just">
              <a:buClr>
                <a:schemeClr val="accent5">
                  <a:lumMod val="75000"/>
                </a:schemeClr>
              </a:buClr>
              <a:buFont typeface="Arial" pitchFamily="34" charset="0"/>
              <a:buChar char="•"/>
            </a:pPr>
            <a:endParaRPr lang="ru-RU" sz="2600" dirty="0" smtClean="0">
              <a:latin typeface="Candara" pitchFamily="34" charset="0"/>
            </a:endParaRPr>
          </a:p>
          <a:p>
            <a:pPr lvl="1" algn="just">
              <a:buClr>
                <a:schemeClr val="accent5">
                  <a:lumMod val="75000"/>
                </a:schemeClr>
              </a:buClr>
              <a:buFont typeface="Arial" pitchFamily="34" charset="0"/>
              <a:buChar char="•"/>
            </a:pPr>
            <a:r>
              <a:rPr lang="ru-RU" sz="2600" b="1" dirty="0" smtClean="0">
                <a:latin typeface="Candara" pitchFamily="34" charset="0"/>
              </a:rPr>
              <a:t>отворене (који имају обавезу откупа) и</a:t>
            </a:r>
          </a:p>
          <a:p>
            <a:pPr lvl="1" algn="just">
              <a:buClr>
                <a:schemeClr val="accent5">
                  <a:lumMod val="75000"/>
                </a:schemeClr>
              </a:buClr>
              <a:buFont typeface="Arial" pitchFamily="34" charset="0"/>
              <a:buChar char="•"/>
            </a:pPr>
            <a:r>
              <a:rPr lang="ru-RU" sz="2600" b="1" dirty="0" smtClean="0">
                <a:latin typeface="Candara" pitchFamily="34" charset="0"/>
              </a:rPr>
              <a:t>затворене инвестиционе фондове (који немају обавезу откупа).</a:t>
            </a:r>
          </a:p>
          <a:p>
            <a:pPr algn="just">
              <a:buClr>
                <a:schemeClr val="accent5">
                  <a:lumMod val="75000"/>
                </a:schemeClr>
              </a:buClr>
              <a:buFont typeface="Arial" pitchFamily="34" charset="0"/>
              <a:buChar char="•"/>
            </a:pPr>
            <a:endParaRPr lang="ru-RU" dirty="0" smtClean="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latin typeface="Candara" pitchFamily="34" charset="0"/>
              </a:rPr>
              <a:t>В</a:t>
            </a:r>
            <a:r>
              <a:rPr lang="sr-Cyrl-RS" dirty="0" smtClean="0">
                <a:latin typeface="Candara" pitchFamily="34" charset="0"/>
              </a:rPr>
              <a:t>рсте инвестиционих фондова</a:t>
            </a:r>
            <a:endParaRPr lang="en-US" dirty="0">
              <a:latin typeface="Candara" pitchFamily="34" charset="0"/>
            </a:endParaRPr>
          </a:p>
        </p:txBody>
      </p:sp>
      <p:sp>
        <p:nvSpPr>
          <p:cNvPr id="3" name="Content Placeholder 2"/>
          <p:cNvSpPr>
            <a:spLocks noGrp="1"/>
          </p:cNvSpPr>
          <p:nvPr>
            <p:ph idx="1"/>
          </p:nvPr>
        </p:nvSpPr>
        <p:spPr/>
        <p:txBody>
          <a:bodyPr>
            <a:normAutofit/>
          </a:bodyPr>
          <a:lstStyle/>
          <a:p>
            <a:pPr>
              <a:buClr>
                <a:schemeClr val="accent5">
                  <a:lumMod val="75000"/>
                </a:schemeClr>
              </a:buClr>
              <a:buFont typeface="Wingdings 2" pitchFamily="18" charset="2"/>
              <a:buChar char=""/>
            </a:pPr>
            <a:r>
              <a:rPr lang="ru-RU" b="1" dirty="0" smtClean="0">
                <a:latin typeface="Candara" pitchFamily="34" charset="0"/>
              </a:rPr>
              <a:t>П</a:t>
            </a:r>
            <a:r>
              <a:rPr lang="sr-Cyrl-RS" b="1" dirty="0" smtClean="0">
                <a:latin typeface="Candara" pitchFamily="34" charset="0"/>
              </a:rPr>
              <a:t>рема циљу улагања </a:t>
            </a:r>
            <a:r>
              <a:rPr lang="ru-RU" b="1" dirty="0" smtClean="0">
                <a:latin typeface="Candara" pitchFamily="34" charset="0"/>
              </a:rPr>
              <a:t>прикупљених средстава, разликују се:</a:t>
            </a:r>
          </a:p>
          <a:p>
            <a:pPr lvl="1">
              <a:buClr>
                <a:schemeClr val="accent5">
                  <a:lumMod val="75000"/>
                </a:schemeClr>
              </a:buClr>
              <a:buFont typeface="Arial" pitchFamily="34" charset="0"/>
              <a:buChar char="•"/>
            </a:pPr>
            <a:r>
              <a:rPr lang="ru-RU" sz="3200" dirty="0" smtClean="0">
                <a:latin typeface="Candara" pitchFamily="34" charset="0"/>
              </a:rPr>
              <a:t>фонд раста вредности имовине</a:t>
            </a:r>
          </a:p>
          <a:p>
            <a:pPr lvl="1">
              <a:buClr>
                <a:schemeClr val="accent5">
                  <a:lumMod val="75000"/>
                </a:schemeClr>
              </a:buClr>
              <a:buFont typeface="Arial" pitchFamily="34" charset="0"/>
              <a:buChar char="•"/>
            </a:pPr>
            <a:r>
              <a:rPr lang="ru-RU" sz="3200" dirty="0" smtClean="0">
                <a:latin typeface="Candara" pitchFamily="34" charset="0"/>
              </a:rPr>
              <a:t>фонд прихода</a:t>
            </a:r>
          </a:p>
          <a:p>
            <a:pPr lvl="1">
              <a:buClr>
                <a:schemeClr val="accent5">
                  <a:lumMod val="75000"/>
                </a:schemeClr>
              </a:buClr>
              <a:buFont typeface="Arial" pitchFamily="34" charset="0"/>
              <a:buChar char="•"/>
            </a:pPr>
            <a:r>
              <a:rPr lang="ru-RU" sz="3200" dirty="0" smtClean="0">
                <a:latin typeface="Candara" pitchFamily="34" charset="0"/>
              </a:rPr>
              <a:t>балансирани фонд</a:t>
            </a:r>
          </a:p>
          <a:p>
            <a:pPr lvl="1">
              <a:buClr>
                <a:schemeClr val="accent5">
                  <a:lumMod val="75000"/>
                </a:schemeClr>
              </a:buClr>
              <a:buFont typeface="Arial" pitchFamily="34" charset="0"/>
              <a:buChar char="•"/>
            </a:pPr>
            <a:r>
              <a:rPr lang="ru-RU" sz="3200" dirty="0" smtClean="0">
                <a:latin typeface="Candara" pitchFamily="34" charset="0"/>
              </a:rPr>
              <a:t>фонд очувања вредности имовине</a:t>
            </a:r>
            <a:endParaRPr lang="en-US" sz="3200"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Друштво за управљање инвестиционим фондом</a:t>
            </a:r>
            <a:endParaRPr lang="en-US" dirty="0"/>
          </a:p>
        </p:txBody>
      </p:sp>
      <p:sp>
        <p:nvSpPr>
          <p:cNvPr id="3" name="Content Placeholder 2"/>
          <p:cNvSpPr>
            <a:spLocks noGrp="1"/>
          </p:cNvSpPr>
          <p:nvPr>
            <p:ph idx="1"/>
          </p:nvPr>
        </p:nvSpPr>
        <p:spPr/>
        <p:txBody>
          <a:bodyPr>
            <a:normAutofit fontScale="92500" lnSpcReduction="20000"/>
          </a:bodyPr>
          <a:lstStyle/>
          <a:p>
            <a:pPr algn="just"/>
            <a:r>
              <a:rPr lang="sr-Cyrl-RS" b="1" dirty="0" smtClean="0"/>
              <a:t>Друштво за управљање </a:t>
            </a:r>
            <a:r>
              <a:rPr lang="sr-Cyrl-RS" dirty="0" smtClean="0"/>
              <a:t>се оснива искључиво као дводомно акционарско друштво које није јавно друштво у смислу Закона о тржишту капитала.</a:t>
            </a:r>
          </a:p>
          <a:p>
            <a:r>
              <a:rPr lang="sr-Cyrl-RS" b="1" dirty="0" smtClean="0"/>
              <a:t>Делатност </a:t>
            </a:r>
            <a:r>
              <a:rPr lang="sr-Cyrl-RS" dirty="0" smtClean="0"/>
              <a:t>друштва обухвата:</a:t>
            </a:r>
          </a:p>
          <a:p>
            <a:pPr algn="just"/>
            <a:r>
              <a:rPr lang="ru-RU" dirty="0" smtClean="0"/>
              <a:t>о</a:t>
            </a:r>
            <a:r>
              <a:rPr lang="sr-Cyrl-RS" dirty="0" smtClean="0"/>
              <a:t>рганизовање и управљање отвореним фондом,</a:t>
            </a:r>
          </a:p>
          <a:p>
            <a:pPr algn="just"/>
            <a:r>
              <a:rPr lang="ru-RU" dirty="0" smtClean="0"/>
              <a:t>о</a:t>
            </a:r>
            <a:r>
              <a:rPr lang="sr-Cyrl-RS" dirty="0" smtClean="0"/>
              <a:t>снивање и управљање затвореним  фондом, </a:t>
            </a:r>
          </a:p>
          <a:p>
            <a:pPr algn="just"/>
            <a:r>
              <a:rPr lang="ru-RU" dirty="0" smtClean="0"/>
              <a:t>у</a:t>
            </a:r>
            <a:r>
              <a:rPr lang="sr-Cyrl-RS" dirty="0" smtClean="0"/>
              <a:t>прављање приватним фондом и</a:t>
            </a:r>
          </a:p>
          <a:p>
            <a:pPr algn="just"/>
            <a:r>
              <a:rPr lang="ru-RU" dirty="0" smtClean="0"/>
              <a:t>д</a:t>
            </a:r>
            <a:r>
              <a:rPr lang="sr-Cyrl-RS" dirty="0" smtClean="0"/>
              <a:t>руги послови у складу са законом.</a:t>
            </a:r>
          </a:p>
          <a:p>
            <a:endParaRPr lang="en-US" dirty="0"/>
          </a:p>
        </p:txBody>
      </p:sp>
      <p:sp>
        <p:nvSpPr>
          <p:cNvPr id="4" name="Slide Number Placeholder 3"/>
          <p:cNvSpPr>
            <a:spLocks noGrp="1"/>
          </p:cNvSpPr>
          <p:nvPr>
            <p:ph type="sldNum" sz="quarter" idx="12"/>
          </p:nvPr>
        </p:nvSpPr>
        <p:spPr/>
        <p:txBody>
          <a:bodyPr/>
          <a:lstStyle/>
          <a:p>
            <a:fld id="{F6235494-C301-459D-B1E1-29681149ED31}"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dirty="0" smtClean="0"/>
              <a:t>Д</a:t>
            </a:r>
            <a:r>
              <a:rPr lang="sr-Cyrl-RS" dirty="0" smtClean="0"/>
              <a:t>руштво за управање инвестиционим фондом</a:t>
            </a:r>
            <a:endParaRPr lang="en-US" dirty="0"/>
          </a:p>
        </p:txBody>
      </p:sp>
      <p:sp>
        <p:nvSpPr>
          <p:cNvPr id="3" name="Content Placeholder 2"/>
          <p:cNvSpPr>
            <a:spLocks noGrp="1"/>
          </p:cNvSpPr>
          <p:nvPr>
            <p:ph idx="1"/>
          </p:nvPr>
        </p:nvSpPr>
        <p:spPr/>
        <p:txBody>
          <a:bodyPr>
            <a:normAutofit fontScale="92500" lnSpcReduction="10000"/>
          </a:bodyPr>
          <a:lstStyle/>
          <a:p>
            <a:pPr algn="just"/>
            <a:r>
              <a:rPr lang="sr-Cyrl-RS" b="1" dirty="0" smtClean="0"/>
              <a:t>Управљање</a:t>
            </a:r>
            <a:r>
              <a:rPr lang="sr-Cyrl-RS" dirty="0" smtClean="0"/>
              <a:t> инвестиционим фондом подразумева:</a:t>
            </a:r>
          </a:p>
          <a:p>
            <a:pPr algn="just"/>
            <a:r>
              <a:rPr lang="ru-RU" dirty="0" smtClean="0"/>
              <a:t>прикупљање (акумулирање) средстава од чланова фонда,</a:t>
            </a:r>
          </a:p>
          <a:p>
            <a:r>
              <a:rPr lang="ru-RU" dirty="0" smtClean="0"/>
              <a:t>инвестирање акумулираних средстава,</a:t>
            </a:r>
          </a:p>
          <a:p>
            <a:r>
              <a:rPr lang="ru-RU" dirty="0" smtClean="0"/>
              <a:t>продају хартија од вредности (располагање имовином фонда),</a:t>
            </a:r>
          </a:p>
          <a:p>
            <a:r>
              <a:rPr lang="ru-RU" dirty="0" smtClean="0"/>
              <a:t>остваривање прихода (камата, дивиденди) и права из хартија од вредности.</a:t>
            </a:r>
            <a:endParaRPr lang="en-US" dirty="0"/>
          </a:p>
        </p:txBody>
      </p:sp>
      <p:sp>
        <p:nvSpPr>
          <p:cNvPr id="4" name="Slide Number Placeholder 3"/>
          <p:cNvSpPr>
            <a:spLocks noGrp="1"/>
          </p:cNvSpPr>
          <p:nvPr>
            <p:ph type="sldNum" sz="quarter" idx="12"/>
          </p:nvPr>
        </p:nvSpPr>
        <p:spPr/>
        <p:txBody>
          <a:bodyPr/>
          <a:lstStyle/>
          <a:p>
            <a:fld id="{F6235494-C301-459D-B1E1-29681149ED31}"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glow rad="101600">
              <a:schemeClr val="accent4">
                <a:satMod val="175000"/>
                <a:alpha val="40000"/>
              </a:schemeClr>
            </a:glow>
          </a:effectLst>
        </p:spPr>
        <p:txBody>
          <a:bodyPr/>
          <a:lstStyle/>
          <a:p>
            <a:r>
              <a:rPr lang="sr-Cyrl-RS" dirty="0" smtClean="0">
                <a:latin typeface="Candara" pitchFamily="34" charset="0"/>
              </a:rPr>
              <a:t>Кастоди банка</a:t>
            </a:r>
            <a:endParaRPr lang="en-US" dirty="0">
              <a:latin typeface="Candara" pitchFamily="34" charset="0"/>
            </a:endParaRPr>
          </a:p>
        </p:txBody>
      </p:sp>
      <p:sp>
        <p:nvSpPr>
          <p:cNvPr id="3" name="Content Placeholder 2"/>
          <p:cNvSpPr>
            <a:spLocks noGrp="1"/>
          </p:cNvSpPr>
          <p:nvPr>
            <p:ph idx="1"/>
          </p:nvPr>
        </p:nvSpPr>
        <p:spPr>
          <a:solidFill>
            <a:schemeClr val="accent2">
              <a:lumMod val="20000"/>
              <a:lumOff val="80000"/>
            </a:schemeClr>
          </a:solidFill>
          <a:effectLst>
            <a:innerShdw blurRad="63500" dist="50800" dir="2700000">
              <a:prstClr val="black">
                <a:alpha val="50000"/>
              </a:prstClr>
            </a:innerShdw>
          </a:effectLst>
        </p:spPr>
        <p:txBody>
          <a:bodyPr anchor="ctr"/>
          <a:lstStyle/>
          <a:p>
            <a:pPr algn="just">
              <a:buClr>
                <a:schemeClr val="accent5">
                  <a:lumMod val="75000"/>
                </a:schemeClr>
              </a:buClr>
            </a:pPr>
            <a:r>
              <a:rPr lang="sr-Cyrl-RS" b="1" dirty="0" smtClean="0">
                <a:latin typeface="Candara" pitchFamily="34" charset="0"/>
              </a:rPr>
              <a:t>Кастоди банка је банка која се бави чувањем и управљањем хартија од вредности за рачун њених клијената, а који су имаоци ових хартија од вредности.</a:t>
            </a:r>
            <a:endParaRPr lang="en-US" b="1"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u-RU" dirty="0" smtClean="0">
                <a:latin typeface="Candara" pitchFamily="34" charset="0"/>
              </a:rPr>
              <a:t>Ц</a:t>
            </a:r>
            <a:r>
              <a:rPr lang="sr-Cyrl-RS" dirty="0" smtClean="0">
                <a:latin typeface="Candara" pitchFamily="34" charset="0"/>
              </a:rPr>
              <a:t>ентрални регистар </a:t>
            </a:r>
            <a:endParaRPr lang="en-US" dirty="0">
              <a:latin typeface="Candara" pitchFamily="34" charset="0"/>
            </a:endParaRPr>
          </a:p>
        </p:txBody>
      </p:sp>
      <p:sp>
        <p:nvSpPr>
          <p:cNvPr id="3" name="Content Placeholder 2"/>
          <p:cNvSpPr>
            <a:spLocks noGrp="1"/>
          </p:cNvSpPr>
          <p:nvPr>
            <p:ph idx="1"/>
          </p:nvPr>
        </p:nvSpPr>
        <p:spPr/>
        <p:txBody>
          <a:bodyPr>
            <a:normAutofit/>
          </a:bodyPr>
          <a:lstStyle/>
          <a:p>
            <a:pPr algn="just">
              <a:buClr>
                <a:schemeClr val="accent5">
                  <a:lumMod val="75000"/>
                </a:schemeClr>
              </a:buClr>
            </a:pPr>
            <a:r>
              <a:rPr lang="ru-RU" sz="2400" b="1" dirty="0" smtClean="0">
                <a:latin typeface="Candara" pitchFamily="34" charset="0"/>
              </a:rPr>
              <a:t>Ц</a:t>
            </a:r>
            <a:r>
              <a:rPr lang="sr-Cyrl-RS" sz="2400" b="1" dirty="0" smtClean="0">
                <a:latin typeface="Candara" pitchFamily="34" charset="0"/>
              </a:rPr>
              <a:t>ентрални регистар</a:t>
            </a:r>
            <a:r>
              <a:rPr lang="sr-Cyrl-RS" sz="2400" dirty="0" smtClean="0">
                <a:latin typeface="Candara" pitchFamily="34" charset="0"/>
              </a:rPr>
              <a:t> је акционарско друштво које води централну евиденцију хартија од вредности издатих у Републици Србији и обавља централни обрачун потраживања у трговини хартијама од вредности у Републици Србији. </a:t>
            </a:r>
          </a:p>
          <a:p>
            <a:pPr algn="just">
              <a:buClr>
                <a:schemeClr val="accent5">
                  <a:lumMod val="75000"/>
                </a:schemeClr>
              </a:buClr>
              <a:buNone/>
            </a:pPr>
            <a:endParaRPr lang="sr-Cyrl-RS" sz="2400" dirty="0" smtClean="0">
              <a:latin typeface="Candara" pitchFamily="34" charset="0"/>
            </a:endParaRPr>
          </a:p>
          <a:p>
            <a:pPr algn="just">
              <a:buClr>
                <a:schemeClr val="accent5">
                  <a:lumMod val="75000"/>
                </a:schemeClr>
              </a:buClr>
            </a:pPr>
            <a:r>
              <a:rPr lang="sr-Cyrl-RS" sz="2400" dirty="0" smtClean="0">
                <a:latin typeface="Candara" pitchFamily="34" charset="0"/>
              </a:rPr>
              <a:t>Послови које обавља Централни регистар у Републици Србији наведени су у чл. 216. Закона о тржишту капитала.</a:t>
            </a:r>
          </a:p>
          <a:p>
            <a:pPr algn="just">
              <a:buClr>
                <a:schemeClr val="accent5">
                  <a:lumMod val="75000"/>
                </a:schemeClr>
              </a:buClr>
            </a:pPr>
            <a:endParaRPr lang="sr-Cyrl-RS" sz="2400" dirty="0" smtClean="0">
              <a:latin typeface="Candara" pitchFamily="34" charset="0"/>
            </a:endParaRPr>
          </a:p>
          <a:p>
            <a:pPr algn="just">
              <a:buClr>
                <a:schemeClr val="accent5">
                  <a:lumMod val="75000"/>
                </a:schemeClr>
              </a:buClr>
            </a:pPr>
            <a:r>
              <a:rPr lang="sr-Cyrl-RS" sz="2400" dirty="0" smtClean="0">
                <a:latin typeface="Candara" pitchFamily="34" charset="0"/>
              </a:rPr>
              <a:t>Удео државе у Централном регистру не може бити мањи од 51%.</a:t>
            </a:r>
          </a:p>
          <a:p>
            <a:pPr>
              <a:buClr>
                <a:schemeClr val="accent5">
                  <a:lumMod val="75000"/>
                </a:schemeClr>
              </a:buClr>
              <a:buNone/>
            </a:pPr>
            <a:endParaRPr lang="en-US" sz="2400"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17</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Л</a:t>
            </a:r>
            <a:r>
              <a:rPr lang="sr-Cyrl-RS" dirty="0" smtClean="0">
                <a:latin typeface="Candara" pitchFamily="34" charset="0"/>
              </a:rPr>
              <a:t>итература </a:t>
            </a:r>
            <a:endParaRPr lang="en-US" dirty="0">
              <a:latin typeface="Candara" pitchFamily="34" charset="0"/>
            </a:endParaRPr>
          </a:p>
        </p:txBody>
      </p:sp>
      <p:sp>
        <p:nvSpPr>
          <p:cNvPr id="3" name="Content Placeholder 2"/>
          <p:cNvSpPr>
            <a:spLocks noGrp="1"/>
          </p:cNvSpPr>
          <p:nvPr>
            <p:ph idx="1"/>
          </p:nvPr>
        </p:nvSpPr>
        <p:spPr>
          <a:solidFill>
            <a:schemeClr val="accent2">
              <a:lumMod val="20000"/>
              <a:lumOff val="80000"/>
            </a:schemeClr>
          </a:solidFill>
        </p:spPr>
        <p:txBody>
          <a:bodyPr>
            <a:normAutofit lnSpcReduction="10000"/>
          </a:bodyPr>
          <a:lstStyle/>
          <a:p>
            <a:pPr>
              <a:buClr>
                <a:schemeClr val="accent5">
                  <a:lumMod val="75000"/>
                </a:schemeClr>
              </a:buClr>
              <a:buFont typeface="Arial" pitchFamily="34" charset="0"/>
              <a:buChar char="•"/>
            </a:pPr>
            <a:endParaRPr lang="ru-RU" sz="2400" dirty="0" smtClean="0">
              <a:latin typeface="Candara" pitchFamily="34" charset="0"/>
            </a:endParaRPr>
          </a:p>
          <a:p>
            <a:pPr>
              <a:buClr>
                <a:schemeClr val="accent5">
                  <a:lumMod val="75000"/>
                </a:schemeClr>
              </a:buClr>
              <a:buFont typeface="Arial" pitchFamily="34" charset="0"/>
              <a:buChar char="•"/>
            </a:pPr>
            <a:r>
              <a:rPr lang="ru-RU" sz="2400" dirty="0" smtClean="0">
                <a:latin typeface="Candara" pitchFamily="34" charset="0"/>
              </a:rPr>
              <a:t>З</a:t>
            </a:r>
            <a:r>
              <a:rPr lang="sr-Cyrl-RS" sz="2400" dirty="0" smtClean="0">
                <a:latin typeface="Candara" pitchFamily="34" charset="0"/>
              </a:rPr>
              <a:t>а припрему материје потребно је користити</a:t>
            </a:r>
            <a:r>
              <a:rPr lang="sr-Cyrl-RS" sz="2400" dirty="0" smtClean="0">
                <a:latin typeface="Candara" pitchFamily="34" charset="0"/>
              </a:rPr>
              <a:t>:</a:t>
            </a:r>
            <a:endParaRPr lang="sr-Cyrl-RS" sz="2400" dirty="0" smtClean="0">
              <a:latin typeface="Candara" pitchFamily="34" charset="0"/>
            </a:endParaRPr>
          </a:p>
          <a:p>
            <a:pPr>
              <a:buClr>
                <a:schemeClr val="accent5">
                  <a:lumMod val="75000"/>
                </a:schemeClr>
              </a:buClr>
              <a:buFont typeface="Arial" pitchFamily="34" charset="0"/>
              <a:buChar char="•"/>
            </a:pPr>
            <a:r>
              <a:rPr lang="sr-Cyrl-RS" sz="2400" b="1" i="1" dirty="0" smtClean="0">
                <a:latin typeface="Candara" pitchFamily="34" charset="0"/>
              </a:rPr>
              <a:t>Уџбеник берзанског права</a:t>
            </a:r>
            <a:r>
              <a:rPr lang="sr-Cyrl-RS" sz="2400" i="1" dirty="0" smtClean="0">
                <a:latin typeface="Candara" pitchFamily="34" charset="0"/>
              </a:rPr>
              <a:t>, </a:t>
            </a:r>
            <a:r>
              <a:rPr lang="sr-Cyrl-RS" sz="2400" dirty="0" smtClean="0">
                <a:latin typeface="Candara" pitchFamily="34" charset="0"/>
              </a:rPr>
              <a:t>аутора Небојше Јовановића, Београд, 2009. (стр.86-111)</a:t>
            </a:r>
          </a:p>
          <a:p>
            <a:pPr>
              <a:buClr>
                <a:schemeClr val="accent5">
                  <a:lumMod val="75000"/>
                </a:schemeClr>
              </a:buClr>
              <a:buFont typeface="Arial" pitchFamily="34" charset="0"/>
              <a:buChar char="•"/>
            </a:pPr>
            <a:r>
              <a:rPr lang="sr-Cyrl-RS" sz="2400" b="1" dirty="0" smtClean="0">
                <a:latin typeface="Candara" pitchFamily="34" charset="0"/>
              </a:rPr>
              <a:t>Закон о тржишту капитала </a:t>
            </a:r>
            <a:r>
              <a:rPr lang="sr-Cyrl-RS" sz="2400" dirty="0" smtClean="0">
                <a:latin typeface="Candara" pitchFamily="34" charset="0"/>
              </a:rPr>
              <a:t>(</a:t>
            </a:r>
            <a:r>
              <a:rPr lang="sr-Cyrl-RS" sz="2400" i="1" dirty="0" smtClean="0">
                <a:latin typeface="Candara" pitchFamily="34" charset="0"/>
              </a:rPr>
              <a:t>Сл. гласник РС </a:t>
            </a:r>
            <a:r>
              <a:rPr lang="sr-Cyrl-RS" sz="2400" dirty="0" smtClean="0">
                <a:latin typeface="Candara" pitchFamily="34" charset="0"/>
              </a:rPr>
              <a:t>бр. </a:t>
            </a:r>
            <a:r>
              <a:rPr lang="nn-NO" sz="2400" dirty="0" smtClean="0">
                <a:latin typeface="Candara" pitchFamily="34" charset="0"/>
              </a:rPr>
              <a:t>31/2011, 112/2015, 108/2016 </a:t>
            </a:r>
            <a:r>
              <a:rPr lang="sr-Cyrl-RS" sz="2400" dirty="0" smtClean="0">
                <a:latin typeface="Candara" pitchFamily="34" charset="0"/>
              </a:rPr>
              <a:t>и</a:t>
            </a:r>
            <a:r>
              <a:rPr lang="nn-NO" sz="2400" dirty="0" smtClean="0">
                <a:latin typeface="Candara" pitchFamily="34" charset="0"/>
              </a:rPr>
              <a:t> 9/2020</a:t>
            </a:r>
            <a:r>
              <a:rPr lang="sr-Cyrl-RS" sz="2400" dirty="0" smtClean="0">
                <a:latin typeface="Candara" pitchFamily="34" charset="0"/>
              </a:rPr>
              <a:t>)</a:t>
            </a:r>
          </a:p>
          <a:p>
            <a:pPr>
              <a:buClr>
                <a:schemeClr val="accent5">
                  <a:lumMod val="75000"/>
                </a:schemeClr>
              </a:buClr>
              <a:buFont typeface="Arial" pitchFamily="34" charset="0"/>
              <a:buChar char="•"/>
            </a:pPr>
            <a:r>
              <a:rPr lang="ru-RU" sz="2400" b="1" dirty="0" smtClean="0">
                <a:latin typeface="Candara" pitchFamily="34" charset="0"/>
              </a:rPr>
              <a:t>Закон о инвестиционим фондовима  </a:t>
            </a:r>
            <a:r>
              <a:rPr lang="ru-RU" sz="2400" dirty="0" smtClean="0">
                <a:latin typeface="Candara" pitchFamily="34" charset="0"/>
              </a:rPr>
              <a:t>(</a:t>
            </a:r>
            <a:r>
              <a:rPr lang="ru-RU" sz="2400" i="1" dirty="0" smtClean="0">
                <a:latin typeface="Candara" pitchFamily="34" charset="0"/>
              </a:rPr>
              <a:t>Сл. гласник РС,</a:t>
            </a:r>
            <a:r>
              <a:rPr lang="ru-RU" sz="2400" dirty="0" smtClean="0">
                <a:latin typeface="Candara" pitchFamily="34" charset="0"/>
              </a:rPr>
              <a:t> бр. </a:t>
            </a:r>
            <a:r>
              <a:rPr lang="nn-NO" sz="2400" dirty="0" smtClean="0">
                <a:latin typeface="Candara" pitchFamily="34" charset="0"/>
              </a:rPr>
              <a:t>46/2006, 51/2009, 31/2011 </a:t>
            </a:r>
            <a:r>
              <a:rPr lang="sr-Cyrl-RS" sz="2400" dirty="0" smtClean="0">
                <a:latin typeface="Candara" pitchFamily="34" charset="0"/>
              </a:rPr>
              <a:t>и</a:t>
            </a:r>
            <a:r>
              <a:rPr lang="nn-NO" sz="2400" dirty="0" smtClean="0">
                <a:latin typeface="Candara" pitchFamily="34" charset="0"/>
              </a:rPr>
              <a:t> 115/2014</a:t>
            </a:r>
            <a:r>
              <a:rPr lang="sr-Cyrl-RS" sz="2400" dirty="0" smtClean="0">
                <a:latin typeface="Candara" pitchFamily="34" charset="0"/>
              </a:rPr>
              <a:t>)</a:t>
            </a:r>
            <a:endParaRPr lang="en-US" sz="2400" dirty="0" smtClean="0">
              <a:latin typeface="Candara" pitchFamily="34" charset="0"/>
            </a:endParaRPr>
          </a:p>
          <a:p>
            <a:pPr algn="just">
              <a:buClr>
                <a:schemeClr val="accent5">
                  <a:lumMod val="75000"/>
                </a:schemeClr>
              </a:buClr>
              <a:buFont typeface="Arial" pitchFamily="34" charset="0"/>
              <a:buChar char="•"/>
            </a:pPr>
            <a:r>
              <a:rPr lang="sr-Cyrl-RS" sz="2400" b="1" dirty="0" smtClean="0">
                <a:latin typeface="Candara" pitchFamily="34" charset="0"/>
              </a:rPr>
              <a:t>Закон о отвореним инвестиционим фондовима са јавном понудом </a:t>
            </a:r>
            <a:r>
              <a:rPr lang="sr-Cyrl-RS" sz="2400" dirty="0" smtClean="0">
                <a:latin typeface="Candara" pitchFamily="34" charset="0"/>
              </a:rPr>
              <a:t>(</a:t>
            </a:r>
            <a:r>
              <a:rPr lang="ru-RU" sz="2400" i="1" dirty="0" smtClean="0">
                <a:latin typeface="Candara" pitchFamily="34" charset="0"/>
              </a:rPr>
              <a:t>Сл</a:t>
            </a:r>
            <a:r>
              <a:rPr lang="ru-RU" sz="2400" i="1" dirty="0" smtClean="0">
                <a:latin typeface="Candara" pitchFamily="34" charset="0"/>
              </a:rPr>
              <a:t>. гласник РС,</a:t>
            </a:r>
            <a:r>
              <a:rPr lang="ru-RU" sz="2400" dirty="0" smtClean="0">
                <a:latin typeface="Candara" pitchFamily="34" charset="0"/>
              </a:rPr>
              <a:t> бр</a:t>
            </a:r>
            <a:r>
              <a:rPr lang="ru-RU" sz="2400" dirty="0" smtClean="0">
                <a:latin typeface="Candara" pitchFamily="34" charset="0"/>
              </a:rPr>
              <a:t>. 73/2019)</a:t>
            </a:r>
          </a:p>
          <a:p>
            <a:pPr algn="just">
              <a:buClr>
                <a:schemeClr val="accent5">
                  <a:lumMod val="75000"/>
                </a:schemeClr>
              </a:buClr>
              <a:buFont typeface="Arial" pitchFamily="34" charset="0"/>
              <a:buChar char="•"/>
            </a:pPr>
            <a:r>
              <a:rPr lang="ru-RU" sz="2400" b="1" dirty="0" smtClean="0">
                <a:latin typeface="Candara" pitchFamily="34" charset="0"/>
              </a:rPr>
              <a:t>Закон о алтернативним инвестиционим фондовима </a:t>
            </a:r>
            <a:r>
              <a:rPr lang="sr-Cyrl-RS" sz="2400" dirty="0" smtClean="0">
                <a:latin typeface="Candara" pitchFamily="34" charset="0"/>
              </a:rPr>
              <a:t>(</a:t>
            </a:r>
            <a:r>
              <a:rPr lang="ru-RU" sz="2400" i="1" dirty="0" smtClean="0">
                <a:latin typeface="Candara" pitchFamily="34" charset="0"/>
              </a:rPr>
              <a:t>Сл. гласник РС,</a:t>
            </a:r>
            <a:r>
              <a:rPr lang="ru-RU" sz="2400" dirty="0" smtClean="0">
                <a:latin typeface="Candara" pitchFamily="34" charset="0"/>
              </a:rPr>
              <a:t> бр. 73/2019)</a:t>
            </a:r>
            <a:endParaRPr lang="ru-RU" sz="2400" dirty="0" smtClean="0">
              <a:latin typeface="Candara" pitchFamily="34" charset="0"/>
            </a:endParaRPr>
          </a:p>
          <a:p>
            <a:pPr>
              <a:buClr>
                <a:schemeClr val="accent5">
                  <a:lumMod val="75000"/>
                </a:schemeClr>
              </a:buClr>
              <a:buFont typeface="Arial" pitchFamily="34" charset="0"/>
              <a:buChar char="•"/>
            </a:pPr>
            <a:endParaRPr lang="sr-Cyrl-RS" sz="2400" dirty="0">
              <a:latin typeface="Candara" pitchFamily="34" charset="0"/>
            </a:endParaRPr>
          </a:p>
          <a:p>
            <a:pPr>
              <a:buClr>
                <a:schemeClr val="accent5">
                  <a:lumMod val="75000"/>
                </a:schemeClr>
              </a:buClr>
              <a:buFont typeface="Arial" pitchFamily="34" charset="0"/>
              <a:buChar char="•"/>
            </a:pPr>
            <a:endParaRPr lang="sr-Cyrl-RS" dirty="0" smtClean="0">
              <a:latin typeface="Candara" pitchFamily="34" charset="0"/>
            </a:endParaRPr>
          </a:p>
          <a:p>
            <a:pPr>
              <a:buClr>
                <a:schemeClr val="accent5">
                  <a:lumMod val="75000"/>
                </a:schemeClr>
              </a:buClr>
              <a:buFont typeface="Arial" pitchFamily="34" charset="0"/>
              <a:buChar char="•"/>
            </a:pPr>
            <a:endParaRPr lang="en-US"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dirty="0" smtClean="0">
                <a:latin typeface="Candara" pitchFamily="34" charset="0"/>
              </a:rPr>
              <a:t>Издавалац (емитент)</a:t>
            </a:r>
            <a:endParaRPr lang="en-US" dirty="0">
              <a:latin typeface="Candara" pitchFamily="34" charset="0"/>
            </a:endParaRPr>
          </a:p>
        </p:txBody>
      </p:sp>
      <p:sp>
        <p:nvSpPr>
          <p:cNvPr id="3" name="Content Placeholder 2"/>
          <p:cNvSpPr>
            <a:spLocks noGrp="1"/>
          </p:cNvSpPr>
          <p:nvPr>
            <p:ph idx="1"/>
          </p:nvPr>
        </p:nvSpPr>
        <p:spPr/>
        <p:txBody>
          <a:bodyPr>
            <a:noAutofit/>
          </a:bodyPr>
          <a:lstStyle/>
          <a:p>
            <a:pPr algn="just">
              <a:buClr>
                <a:schemeClr val="accent5">
                  <a:lumMod val="75000"/>
                </a:schemeClr>
              </a:buClr>
              <a:buFont typeface="Arial" pitchFamily="34" charset="0"/>
              <a:buChar char="•"/>
            </a:pPr>
            <a:r>
              <a:rPr lang="sr-Cyrl-RS" sz="2400" b="1" dirty="0">
                <a:latin typeface="Candara" pitchFamily="34" charset="0"/>
              </a:rPr>
              <a:t>И</a:t>
            </a:r>
            <a:r>
              <a:rPr lang="sr-Cyrl-RS" sz="2400" b="1" dirty="0" smtClean="0">
                <a:latin typeface="Candara" pitchFamily="34" charset="0"/>
              </a:rPr>
              <a:t>здавалац је лице које у своје име продаје (емитује) хартије од вредности њиховим првим имаоцима ради прикупљања неопходног капитала за разне привредне, односно финансијске подухвате. То чини или сам или преко другог лица, тј. покровитеља емисије</a:t>
            </a:r>
            <a:r>
              <a:rPr lang="sr-Cyrl-RS" sz="2400" dirty="0" smtClean="0">
                <a:latin typeface="Candara" pitchFamily="34" charset="0"/>
              </a:rPr>
              <a:t>.</a:t>
            </a:r>
            <a:endParaRPr lang="sr-Latn-RS" sz="2400" dirty="0" smtClean="0">
              <a:latin typeface="Candara" pitchFamily="34" charset="0"/>
            </a:endParaRPr>
          </a:p>
          <a:p>
            <a:pPr algn="just">
              <a:buClr>
                <a:schemeClr val="accent5">
                  <a:lumMod val="75000"/>
                </a:schemeClr>
              </a:buClr>
              <a:buFont typeface="Arial" pitchFamily="34" charset="0"/>
              <a:buChar char="•"/>
            </a:pPr>
            <a:endParaRPr lang="sr-Cyrl-RS" sz="2400" dirty="0" smtClean="0">
              <a:latin typeface="Candara" pitchFamily="34" charset="0"/>
            </a:endParaRPr>
          </a:p>
          <a:p>
            <a:pPr algn="just">
              <a:buClr>
                <a:schemeClr val="accent5">
                  <a:lumMod val="75000"/>
                </a:schemeClr>
              </a:buClr>
              <a:buFont typeface="Arial" pitchFamily="34" charset="0"/>
              <a:buChar char="•"/>
            </a:pPr>
            <a:r>
              <a:rPr lang="sr-Cyrl-RS" sz="2400" dirty="0" smtClean="0">
                <a:latin typeface="Candara" pitchFamily="34" charset="0"/>
              </a:rPr>
              <a:t>Издавалац је правно лице, а само изузетно то својство се признаје физичком лицу у поступку оснивања акционарског друштва.</a:t>
            </a:r>
          </a:p>
          <a:p>
            <a:pPr marL="82296" indent="0" algn="just">
              <a:buClr>
                <a:schemeClr val="accent5">
                  <a:lumMod val="75000"/>
                </a:schemeClr>
              </a:buClr>
              <a:buNone/>
            </a:pPr>
            <a:endParaRPr lang="en-US" sz="2400"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dirty="0" smtClean="0">
                <a:latin typeface="Candara" pitchFamily="34" charset="0"/>
              </a:rPr>
              <a:t>Издавалац (емитент)</a:t>
            </a:r>
            <a:endParaRPr lang="en-US" dirty="0">
              <a:latin typeface="Candara" pitchFamily="34" charset="0"/>
            </a:endParaRPr>
          </a:p>
        </p:txBody>
      </p:sp>
      <p:sp>
        <p:nvSpPr>
          <p:cNvPr id="3" name="Content Placeholder 2"/>
          <p:cNvSpPr>
            <a:spLocks noGrp="1"/>
          </p:cNvSpPr>
          <p:nvPr>
            <p:ph idx="1"/>
          </p:nvPr>
        </p:nvSpPr>
        <p:spPr>
          <a:xfrm>
            <a:off x="1435608" y="1447800"/>
            <a:ext cx="7498080" cy="4953000"/>
          </a:xfrm>
        </p:spPr>
        <p:txBody>
          <a:bodyPr>
            <a:normAutofit fontScale="47500" lnSpcReduction="20000"/>
          </a:bodyPr>
          <a:lstStyle/>
          <a:p>
            <a:pPr algn="just">
              <a:buClr>
                <a:schemeClr val="accent5">
                  <a:lumMod val="75000"/>
                </a:schemeClr>
              </a:buClr>
            </a:pPr>
            <a:r>
              <a:rPr lang="sr-Cyrl-RS" sz="4400" dirty="0" smtClean="0">
                <a:latin typeface="Candara" pitchFamily="34" charset="0"/>
              </a:rPr>
              <a:t>Према дефиницији из чл. 2 (38) Закона о тржишту капитала (Сл. гласник РС бр. </a:t>
            </a:r>
            <a:r>
              <a:rPr lang="nn-NO" sz="4400" dirty="0" smtClean="0">
                <a:latin typeface="Candara" pitchFamily="34" charset="0"/>
              </a:rPr>
              <a:t>31/2011, 112/2015, 108/2016 </a:t>
            </a:r>
            <a:r>
              <a:rPr lang="sr-Cyrl-RS" sz="4400" dirty="0" smtClean="0">
                <a:latin typeface="Candara" pitchFamily="34" charset="0"/>
              </a:rPr>
              <a:t>и</a:t>
            </a:r>
            <a:r>
              <a:rPr lang="nn-NO" sz="4400" dirty="0" smtClean="0">
                <a:latin typeface="Candara" pitchFamily="34" charset="0"/>
              </a:rPr>
              <a:t> 9/2020</a:t>
            </a:r>
            <a:r>
              <a:rPr lang="sr-Cyrl-RS" sz="4400" dirty="0" smtClean="0">
                <a:latin typeface="Candara" pitchFamily="34" charset="0"/>
              </a:rPr>
              <a:t>), издавалац је домаће или страно правно лице које издаје или предлаже издавање хартија од вредности и других финансијских инструмената, а уколико је реч о депозитним потврдама, издаваоцем се сматра лице које издаје хартије од вредности које представљају те депоитне потврде. </a:t>
            </a:r>
            <a:endParaRPr lang="sr-Latn-RS" sz="4400" dirty="0" smtClean="0">
              <a:latin typeface="Candara" pitchFamily="34" charset="0"/>
            </a:endParaRPr>
          </a:p>
          <a:p>
            <a:pPr algn="just">
              <a:buClr>
                <a:schemeClr val="accent5">
                  <a:lumMod val="75000"/>
                </a:schemeClr>
              </a:buClr>
            </a:pPr>
            <a:endParaRPr lang="sr-Latn-RS" sz="4400" dirty="0" smtClean="0">
              <a:latin typeface="Candara" pitchFamily="34" charset="0"/>
            </a:endParaRPr>
          </a:p>
          <a:p>
            <a:pPr algn="just">
              <a:buClr>
                <a:schemeClr val="accent5">
                  <a:lumMod val="75000"/>
                </a:schemeClr>
              </a:buClr>
            </a:pPr>
            <a:r>
              <a:rPr lang="sr-Cyrl-RS" sz="4400" dirty="0" smtClean="0">
                <a:latin typeface="Candara" pitchFamily="34" charset="0"/>
              </a:rPr>
              <a:t>Као издаваоце закон изричито наводи и: Републику Србију, аутономне покрајине, јединице локалне самоуправе, правна лица корисници буџетских средстава, организације обавезног социјалног осигурања; Народна банка Србије; стране државе, државни органи, централне банке, међународне и наднационалне институције (ММФ; Међународна банка за обнову и развој, Међународна финансисјка корпорација и остале чланице групације Светске банке), ЕЦБ, ЕИБ, Европска банка за обнову и развој и сл. међународне организације.</a:t>
            </a:r>
            <a:endParaRPr lang="en-US" sz="4400" dirty="0" smtClean="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Врсте издавалаца</a:t>
            </a:r>
            <a:endParaRPr lang="en-US" dirty="0">
              <a:latin typeface="Candara" pitchFamily="34" charset="0"/>
            </a:endParaRPr>
          </a:p>
        </p:txBody>
      </p:sp>
      <p:sp>
        <p:nvSpPr>
          <p:cNvPr id="3" name="Content Placeholder 2"/>
          <p:cNvSpPr>
            <a:spLocks noGrp="1"/>
          </p:cNvSpPr>
          <p:nvPr>
            <p:ph idx="1"/>
          </p:nvPr>
        </p:nvSpPr>
        <p:spPr/>
        <p:txBody>
          <a:bodyPr>
            <a:normAutofit/>
          </a:bodyPr>
          <a:lstStyle/>
          <a:p>
            <a:pPr algn="just">
              <a:buClr>
                <a:schemeClr val="accent5">
                  <a:lumMod val="75000"/>
                </a:schemeClr>
              </a:buClr>
              <a:buSzPct val="100000"/>
              <a:buFont typeface="Arial" pitchFamily="34" charset="0"/>
              <a:buChar char="•"/>
            </a:pPr>
            <a:r>
              <a:rPr lang="ru-RU" dirty="0" smtClean="0">
                <a:latin typeface="Candara" pitchFamily="34" charset="0"/>
              </a:rPr>
              <a:t>Зависно од начина емитовања хартија од вредности, разликује се</a:t>
            </a:r>
            <a:r>
              <a:rPr lang="sr-Latn-RS" dirty="0" smtClean="0">
                <a:latin typeface="Candara" pitchFamily="34" charset="0"/>
              </a:rPr>
              <a:t>:</a:t>
            </a:r>
          </a:p>
          <a:p>
            <a:pPr lvl="1" algn="just">
              <a:buClr>
                <a:schemeClr val="accent5">
                  <a:lumMod val="75000"/>
                </a:schemeClr>
              </a:buClr>
              <a:buSzPct val="100000"/>
              <a:buFont typeface="Arial" pitchFamily="34" charset="0"/>
              <a:buChar char="•"/>
            </a:pPr>
            <a:r>
              <a:rPr lang="ru-RU" sz="3200" dirty="0" smtClean="0">
                <a:latin typeface="Candara" pitchFamily="34" charset="0"/>
              </a:rPr>
              <a:t> </a:t>
            </a:r>
            <a:r>
              <a:rPr lang="ru-RU" sz="3200" b="1" dirty="0" smtClean="0">
                <a:latin typeface="Candara" pitchFamily="34" charset="0"/>
              </a:rPr>
              <a:t>јавни и </a:t>
            </a:r>
            <a:endParaRPr lang="sr-Latn-RS" sz="3200" b="1" dirty="0" smtClean="0">
              <a:latin typeface="Candara" pitchFamily="34" charset="0"/>
            </a:endParaRPr>
          </a:p>
          <a:p>
            <a:pPr lvl="1" algn="just">
              <a:buClr>
                <a:schemeClr val="accent5">
                  <a:lumMod val="75000"/>
                </a:schemeClr>
              </a:buClr>
              <a:buSzPct val="100000"/>
              <a:buFont typeface="Arial" pitchFamily="34" charset="0"/>
              <a:buChar char="•"/>
            </a:pPr>
            <a:r>
              <a:rPr lang="ru-RU" sz="3200" b="1" dirty="0" smtClean="0">
                <a:latin typeface="Candara" pitchFamily="34" charset="0"/>
              </a:rPr>
              <a:t>приватн</a:t>
            </a:r>
            <a:r>
              <a:rPr lang="sr-Cyrl-RS" sz="3200" b="1" dirty="0" smtClean="0">
                <a:latin typeface="Candara" pitchFamily="34" charset="0"/>
              </a:rPr>
              <a:t>и издавалац.</a:t>
            </a:r>
          </a:p>
          <a:p>
            <a:pPr algn="just">
              <a:buClr>
                <a:schemeClr val="accent5">
                  <a:lumMod val="75000"/>
                </a:schemeClr>
              </a:buClr>
              <a:buSzPct val="100000"/>
              <a:buFont typeface="Arial" pitchFamily="34" charset="0"/>
              <a:buChar char="•"/>
            </a:pPr>
            <a:r>
              <a:rPr lang="ru-RU" dirty="0" smtClean="0">
                <a:latin typeface="Candara" pitchFamily="34" charset="0"/>
              </a:rPr>
              <a:t>Јавни емитује хартије од вредности у поступку јавне понуде, док приватни емитује хартије од вредности у поступку приватне емисије.</a:t>
            </a:r>
            <a:endParaRPr lang="en-US"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latin typeface="Candara" pitchFamily="34" charset="0"/>
              </a:rPr>
              <a:t>В</a:t>
            </a:r>
            <a:r>
              <a:rPr lang="sr-Cyrl-RS" dirty="0" smtClean="0">
                <a:latin typeface="Candara" pitchFamily="34" charset="0"/>
              </a:rPr>
              <a:t>рсте издавалаца</a:t>
            </a:r>
            <a:endParaRPr lang="en-US" dirty="0">
              <a:latin typeface="Candara" pitchFamily="34" charset="0"/>
            </a:endParaRPr>
          </a:p>
        </p:txBody>
      </p:sp>
      <p:sp>
        <p:nvSpPr>
          <p:cNvPr id="3" name="Content Placeholder 2"/>
          <p:cNvSpPr>
            <a:spLocks noGrp="1"/>
          </p:cNvSpPr>
          <p:nvPr>
            <p:ph idx="1"/>
          </p:nvPr>
        </p:nvSpPr>
        <p:spPr/>
        <p:txBody>
          <a:bodyPr>
            <a:normAutofit/>
          </a:bodyPr>
          <a:lstStyle/>
          <a:p>
            <a:pPr>
              <a:buClr>
                <a:schemeClr val="accent5">
                  <a:lumMod val="75000"/>
                </a:schemeClr>
              </a:buClr>
            </a:pPr>
            <a:r>
              <a:rPr lang="sr-Cyrl-RS" b="1" dirty="0">
                <a:latin typeface="Candara" pitchFamily="34" charset="0"/>
              </a:rPr>
              <a:t>Д</a:t>
            </a:r>
            <a:r>
              <a:rPr lang="sr-Cyrl-RS" b="1" dirty="0" smtClean="0">
                <a:latin typeface="Candara" pitchFamily="34" charset="0"/>
              </a:rPr>
              <a:t>омаћи и страни издаваоци.</a:t>
            </a:r>
          </a:p>
          <a:p>
            <a:pPr>
              <a:buClr>
                <a:schemeClr val="accent5">
                  <a:lumMod val="75000"/>
                </a:schemeClr>
              </a:buClr>
            </a:pPr>
            <a:endParaRPr lang="sr-Cyrl-RS" b="1" dirty="0" smtClean="0">
              <a:latin typeface="Candara" pitchFamily="34" charset="0"/>
            </a:endParaRPr>
          </a:p>
          <a:p>
            <a:pPr algn="just">
              <a:buClr>
                <a:schemeClr val="accent5">
                  <a:lumMod val="75000"/>
                </a:schemeClr>
              </a:buClr>
            </a:pPr>
            <a:r>
              <a:rPr lang="ru-RU" b="1" dirty="0" smtClean="0">
                <a:latin typeface="Candara" pitchFamily="34" charset="0"/>
              </a:rPr>
              <a:t>Ј</a:t>
            </a:r>
            <a:r>
              <a:rPr lang="sr-Cyrl-RS" b="1" dirty="0" smtClean="0">
                <a:latin typeface="Candara" pitchFamily="34" charset="0"/>
              </a:rPr>
              <a:t>авноправни </a:t>
            </a:r>
            <a:r>
              <a:rPr lang="sr-Cyrl-RS" dirty="0" smtClean="0">
                <a:latin typeface="Candara" pitchFamily="34" charset="0"/>
              </a:rPr>
              <a:t>(држава и друга правна лица са јавноправним овлашћењима) </a:t>
            </a:r>
            <a:r>
              <a:rPr lang="sr-Cyrl-RS" b="1" dirty="0" smtClean="0">
                <a:latin typeface="Candara" pitchFamily="34" charset="0"/>
              </a:rPr>
              <a:t>и приватноправни издаваоци </a:t>
            </a:r>
            <a:r>
              <a:rPr lang="sr-Cyrl-RS" dirty="0" smtClean="0">
                <a:latin typeface="Candara" pitchFamily="34" charset="0"/>
              </a:rPr>
              <a:t>(остали</a:t>
            </a:r>
            <a:r>
              <a:rPr lang="en-US" dirty="0" smtClean="0">
                <a:latin typeface="Candara" pitchFamily="34" charset="0"/>
              </a:rPr>
              <a:t> </a:t>
            </a:r>
            <a:r>
              <a:rPr lang="sr-Cyrl-RS" dirty="0" smtClean="0">
                <a:latin typeface="Candara" pitchFamily="34" charset="0"/>
              </a:rPr>
              <a:t>који не припадају претходној врсти).</a:t>
            </a:r>
            <a:endParaRPr lang="en-US"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Улагач (инвеститор)</a:t>
            </a:r>
            <a:endParaRPr lang="en-US" dirty="0">
              <a:latin typeface="Candara" pitchFamily="34" charset="0"/>
            </a:endParaRPr>
          </a:p>
        </p:txBody>
      </p:sp>
      <p:sp>
        <p:nvSpPr>
          <p:cNvPr id="3" name="Content Placeholder 2"/>
          <p:cNvSpPr>
            <a:spLocks noGrp="1"/>
          </p:cNvSpPr>
          <p:nvPr>
            <p:ph idx="1"/>
          </p:nvPr>
        </p:nvSpPr>
        <p:spPr/>
        <p:txBody>
          <a:bodyPr anchor="ctr">
            <a:normAutofit/>
          </a:bodyPr>
          <a:lstStyle/>
          <a:p>
            <a:pPr algn="just">
              <a:buClr>
                <a:schemeClr val="accent5">
                  <a:lumMod val="75000"/>
                </a:schemeClr>
              </a:buClr>
              <a:buSzPct val="100000"/>
            </a:pPr>
            <a:r>
              <a:rPr lang="sr-Cyrl-RS" b="1" dirty="0" smtClean="0">
                <a:latin typeface="Candara" pitchFamily="34" charset="0"/>
              </a:rPr>
              <a:t>Улагач (инвеститор) је лице које купује хартије од вредности  са намером да по основу њих остварује приходе од издаваоца, и то без улагања свог рада.</a:t>
            </a:r>
            <a:r>
              <a:rPr lang="sr-Cyrl-RS" dirty="0" smtClean="0">
                <a:latin typeface="Candara" pitchFamily="34" charset="0"/>
              </a:rPr>
              <a:t> То може бити физичко или правно лице, домаће или страно.</a:t>
            </a:r>
            <a:endParaRPr lang="en-US"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Врсте инвеститора</a:t>
            </a:r>
            <a:endParaRPr lang="en-US" dirty="0">
              <a:latin typeface="Candara" pitchFamily="34" charset="0"/>
            </a:endParaRPr>
          </a:p>
        </p:txBody>
      </p:sp>
      <p:sp>
        <p:nvSpPr>
          <p:cNvPr id="3" name="Content Placeholder 2"/>
          <p:cNvSpPr>
            <a:spLocks noGrp="1"/>
          </p:cNvSpPr>
          <p:nvPr>
            <p:ph idx="1"/>
          </p:nvPr>
        </p:nvSpPr>
        <p:spPr/>
        <p:txBody>
          <a:bodyPr/>
          <a:lstStyle/>
          <a:p>
            <a:pPr algn="just">
              <a:buClr>
                <a:schemeClr val="accent5">
                  <a:lumMod val="75000"/>
                </a:schemeClr>
              </a:buClr>
            </a:pPr>
            <a:r>
              <a:rPr lang="ru-RU" dirty="0" smtClean="0">
                <a:latin typeface="Candara" pitchFamily="34" charset="0"/>
              </a:rPr>
              <a:t>У зависности од делатности којом се баве, постоје </a:t>
            </a:r>
            <a:r>
              <a:rPr lang="ru-RU" b="1" dirty="0" smtClean="0">
                <a:latin typeface="Candara" pitchFamily="34" charset="0"/>
              </a:rPr>
              <a:t>лични (приватни) и институционални (професионални) инвеститори</a:t>
            </a:r>
            <a:r>
              <a:rPr lang="ru-RU" dirty="0" smtClean="0">
                <a:latin typeface="Candara" pitchFamily="34" charset="0"/>
              </a:rPr>
              <a:t>.</a:t>
            </a:r>
          </a:p>
          <a:p>
            <a:pPr algn="just">
              <a:buClr>
                <a:schemeClr val="accent5">
                  <a:lumMod val="75000"/>
                </a:schemeClr>
              </a:buClr>
            </a:pPr>
            <a:endParaRPr lang="ru-RU" dirty="0" smtClean="0">
              <a:latin typeface="Candara" pitchFamily="34" charset="0"/>
            </a:endParaRPr>
          </a:p>
          <a:p>
            <a:pPr algn="just">
              <a:buClr>
                <a:schemeClr val="accent5">
                  <a:lumMod val="75000"/>
                </a:schemeClr>
              </a:buClr>
            </a:pPr>
            <a:r>
              <a:rPr lang="ru-RU" dirty="0" smtClean="0">
                <a:latin typeface="Candara" pitchFamily="34" charset="0"/>
              </a:rPr>
              <a:t>Лични (приватни) инвеститори могу бити  физичка лица и правна лица којима улагање (инвестирање) није основна делатност.</a:t>
            </a:r>
          </a:p>
          <a:p>
            <a:pPr algn="just">
              <a:buClr>
                <a:schemeClr val="accent5">
                  <a:lumMod val="75000"/>
                </a:schemeClr>
              </a:buClr>
            </a:pPr>
            <a:endParaRPr lang="en-US"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latin typeface="Candara" pitchFamily="34" charset="0"/>
              </a:rPr>
              <a:t>Врсте инвеститора</a:t>
            </a:r>
            <a:endParaRPr lang="en-US" dirty="0">
              <a:latin typeface="Candara" pitchFamily="34" charset="0"/>
            </a:endParaRPr>
          </a:p>
        </p:txBody>
      </p:sp>
      <p:sp>
        <p:nvSpPr>
          <p:cNvPr id="3" name="Content Placeholder 2"/>
          <p:cNvSpPr>
            <a:spLocks noGrp="1"/>
          </p:cNvSpPr>
          <p:nvPr>
            <p:ph idx="1"/>
          </p:nvPr>
        </p:nvSpPr>
        <p:spPr/>
        <p:txBody>
          <a:bodyPr/>
          <a:lstStyle/>
          <a:p>
            <a:pPr algn="just">
              <a:buClr>
                <a:schemeClr val="accent5">
                  <a:lumMod val="75000"/>
                </a:schemeClr>
              </a:buClr>
            </a:pPr>
            <a:r>
              <a:rPr lang="sr-Cyrl-RS" b="1" dirty="0" smtClean="0">
                <a:latin typeface="Candara" pitchFamily="34" charset="0"/>
              </a:rPr>
              <a:t>Институционални (професионални) инвеститори су они којима је инвестирање капитала основна делатност:</a:t>
            </a:r>
          </a:p>
          <a:p>
            <a:pPr marL="82296" indent="0" algn="just">
              <a:buClr>
                <a:schemeClr val="accent5">
                  <a:lumMod val="75000"/>
                </a:schemeClr>
              </a:buClr>
              <a:buNone/>
            </a:pPr>
            <a:endParaRPr lang="sr-Cyrl-RS" b="1" dirty="0" smtClean="0">
              <a:latin typeface="Candara" pitchFamily="34" charset="0"/>
            </a:endParaRPr>
          </a:p>
          <a:p>
            <a:pPr lvl="1" algn="just">
              <a:buClr>
                <a:schemeClr val="accent5">
                  <a:lumMod val="75000"/>
                </a:schemeClr>
              </a:buClr>
              <a:buFont typeface="Arial" pitchFamily="34" charset="0"/>
              <a:buChar char="•"/>
            </a:pPr>
            <a:r>
              <a:rPr lang="ru-RU" dirty="0" smtClean="0">
                <a:latin typeface="Candara" pitchFamily="34" charset="0"/>
              </a:rPr>
              <a:t>И</a:t>
            </a:r>
            <a:r>
              <a:rPr lang="sr-Cyrl-RS" dirty="0" smtClean="0">
                <a:latin typeface="Candara" pitchFamily="34" charset="0"/>
              </a:rPr>
              <a:t>нвестициони фондови</a:t>
            </a:r>
          </a:p>
          <a:p>
            <a:pPr lvl="1" algn="just">
              <a:buClr>
                <a:schemeClr val="accent5">
                  <a:lumMod val="75000"/>
                </a:schemeClr>
              </a:buClr>
              <a:buFont typeface="Arial" pitchFamily="34" charset="0"/>
              <a:buChar char="•"/>
            </a:pPr>
            <a:r>
              <a:rPr lang="ru-RU" dirty="0" smtClean="0">
                <a:latin typeface="Candara" pitchFamily="34" charset="0"/>
              </a:rPr>
              <a:t>Д</a:t>
            </a:r>
            <a:r>
              <a:rPr lang="sr-Cyrl-RS" dirty="0" smtClean="0">
                <a:latin typeface="Candara" pitchFamily="34" charset="0"/>
              </a:rPr>
              <a:t>руштва за осигурање</a:t>
            </a:r>
          </a:p>
          <a:p>
            <a:pPr lvl="1" algn="just">
              <a:buClr>
                <a:schemeClr val="accent5">
                  <a:lumMod val="75000"/>
                </a:schemeClr>
              </a:buClr>
              <a:buFont typeface="Arial" pitchFamily="34" charset="0"/>
              <a:buChar char="•"/>
            </a:pPr>
            <a:r>
              <a:rPr lang="ru-RU" dirty="0">
                <a:latin typeface="Candara" pitchFamily="34" charset="0"/>
              </a:rPr>
              <a:t>П</a:t>
            </a:r>
            <a:r>
              <a:rPr lang="sr-Cyrl-RS" dirty="0" smtClean="0">
                <a:latin typeface="Candara" pitchFamily="34" charset="0"/>
              </a:rPr>
              <a:t>ензијски фондови</a:t>
            </a:r>
            <a:endParaRPr lang="en-US" dirty="0">
              <a:latin typeface="Candara" pitchFamily="34" charset="0"/>
            </a:endParaRPr>
          </a:p>
        </p:txBody>
      </p:sp>
      <p:sp>
        <p:nvSpPr>
          <p:cNvPr id="4" name="Slide Number Placeholder 3"/>
          <p:cNvSpPr>
            <a:spLocks noGrp="1"/>
          </p:cNvSpPr>
          <p:nvPr>
            <p:ph type="sldNum" sz="quarter" idx="12"/>
          </p:nvPr>
        </p:nvSpPr>
        <p:spPr/>
        <p:txBody>
          <a:bodyPr/>
          <a:lstStyle/>
          <a:p>
            <a:fld id="{F6235494-C301-459D-B1E1-29681149ED31}"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719</TotalTime>
  <Words>954</Words>
  <Application>Microsoft Office PowerPoint</Application>
  <PresentationFormat>On-screen Show (4:3)</PresentationFormat>
  <Paragraphs>103</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Solstice</vt:lpstr>
      <vt:lpstr>Издавалац, улагач, кастоди банка, централни регистар хартија од вредности</vt:lpstr>
      <vt:lpstr>Литература </vt:lpstr>
      <vt:lpstr>Издавалац (емитент)</vt:lpstr>
      <vt:lpstr>Издавалац (емитент)</vt:lpstr>
      <vt:lpstr>Врсте издавалаца</vt:lpstr>
      <vt:lpstr>Врсте издавалаца</vt:lpstr>
      <vt:lpstr>Улагач (инвеститор)</vt:lpstr>
      <vt:lpstr>Врсте инвеститора</vt:lpstr>
      <vt:lpstr>Врсте инвеститора</vt:lpstr>
      <vt:lpstr>Врсте инвеститора</vt:lpstr>
      <vt:lpstr>Инвестициони фондови</vt:lpstr>
      <vt:lpstr>Врсте инвестиционих фондова</vt:lpstr>
      <vt:lpstr>Врсте инвестиционих фондова</vt:lpstr>
      <vt:lpstr>Друштво за управљање инвестиционим фондом</vt:lpstr>
      <vt:lpstr>Друштво за управање инвестиционим фондом</vt:lpstr>
      <vt:lpstr>Кастоди банка</vt:lpstr>
      <vt:lpstr>Централни регистар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Берзе и берзанско пословање</dc:title>
  <dc:creator>User</dc:creator>
  <cp:lastModifiedBy>User</cp:lastModifiedBy>
  <cp:revision>176</cp:revision>
  <dcterms:created xsi:type="dcterms:W3CDTF">2020-03-17T09:28:13Z</dcterms:created>
  <dcterms:modified xsi:type="dcterms:W3CDTF">2020-04-13T05:21:49Z</dcterms:modified>
</cp:coreProperties>
</file>