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2" r:id="rId9"/>
    <p:sldId id="263" r:id="rId10"/>
    <p:sldId id="267" r:id="rId11"/>
    <p:sldId id="268" r:id="rId12"/>
    <p:sldId id="264" r:id="rId13"/>
    <p:sldId id="266" r:id="rId14"/>
    <p:sldId id="269" r:id="rId15"/>
    <p:sldId id="270" r:id="rId16"/>
    <p:sldId id="271" r:id="rId17"/>
    <p:sldId id="274" r:id="rId18"/>
    <p:sldId id="272" r:id="rId19"/>
    <p:sldId id="273"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C2014DD-60D0-4612-BA36-33709DB0E18C}" type="datetimeFigureOut">
              <a:rPr lang="en-US" smtClean="0"/>
              <a:pPr/>
              <a:t>4/15/2020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E76A4A9-D5F2-4DA0-93D6-F37D99F61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E76A4A9-D5F2-4DA0-93D6-F37D99F61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E76A4A9-D5F2-4DA0-93D6-F37D99F61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E76A4A9-D5F2-4DA0-93D6-F37D99F61F7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E76A4A9-D5F2-4DA0-93D6-F37D99F61F7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E76A4A9-D5F2-4DA0-93D6-F37D99F61F7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E76A4A9-D5F2-4DA0-93D6-F37D99F61F7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E76A4A9-D5F2-4DA0-93D6-F37D99F61F7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C2014DD-60D0-4612-BA36-33709DB0E18C}" type="datetimeFigureOut">
              <a:rPr lang="en-US" smtClean="0"/>
              <a:pPr/>
              <a:t>4/15/2020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E76A4A9-D5F2-4DA0-93D6-F37D99F61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C2014DD-60D0-4612-BA36-33709DB0E18C}" type="datetimeFigureOut">
              <a:rPr lang="en-US" smtClean="0"/>
              <a:pPr/>
              <a:t>4/15/2020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E76A4A9-D5F2-4DA0-93D6-F37D99F61F7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C2014DD-60D0-4612-BA36-33709DB0E18C}" type="datetimeFigureOut">
              <a:rPr lang="en-US" smtClean="0"/>
              <a:pPr/>
              <a:t>4/15/2020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E76A4A9-D5F2-4DA0-93D6-F37D99F61F7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C2014DD-60D0-4612-BA36-33709DB0E18C}" type="datetimeFigureOut">
              <a:rPr lang="en-US" smtClean="0"/>
              <a:pPr/>
              <a:t>4/15/2020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E76A4A9-D5F2-4DA0-93D6-F37D99F61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sr-Cyrl-RS" dirty="0" smtClean="0">
                <a:latin typeface="Candara" pitchFamily="34" charset="0"/>
              </a:rPr>
              <a:t>Јавна и приватна емисија</a:t>
            </a:r>
            <a:endParaRPr lang="en-US" dirty="0">
              <a:latin typeface="Candara" pitchFamily="34" charset="0"/>
            </a:endParaRPr>
          </a:p>
        </p:txBody>
      </p:sp>
      <p:sp>
        <p:nvSpPr>
          <p:cNvPr id="3" name="Subtitle 2"/>
          <p:cNvSpPr>
            <a:spLocks noGrp="1"/>
          </p:cNvSpPr>
          <p:nvPr>
            <p:ph type="subTitle" idx="1"/>
          </p:nvPr>
        </p:nvSpPr>
        <p:spPr/>
        <p:txBody>
          <a:bodyPr/>
          <a:lstStyle/>
          <a:p>
            <a:pPr algn="l"/>
            <a:endParaRPr lang="sr-Cyrl-RS" dirty="0" smtClean="0"/>
          </a:p>
          <a:p>
            <a:pPr algn="l"/>
            <a:r>
              <a:rPr lang="sr-Cyrl-RS" dirty="0" smtClean="0"/>
              <a:t>предавања</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buNone/>
            </a:pPr>
            <a:r>
              <a:rPr lang="en-US" i="1" dirty="0" err="1" smtClean="0">
                <a:latin typeface="Candara" pitchFamily="34" charset="0"/>
              </a:rPr>
              <a:t>Banca</a:t>
            </a:r>
            <a:r>
              <a:rPr lang="en-US" i="1" dirty="0" smtClean="0">
                <a:latin typeface="Candara" pitchFamily="34" charset="0"/>
              </a:rPr>
              <a:t> </a:t>
            </a:r>
            <a:r>
              <a:rPr lang="en-US" i="1" dirty="0" err="1" smtClean="0">
                <a:latin typeface="Candara" pitchFamily="34" charset="0"/>
              </a:rPr>
              <a:t>Intesa</a:t>
            </a:r>
            <a:r>
              <a:rPr lang="sr-Cyrl-RS" i="1" dirty="0" smtClean="0">
                <a:latin typeface="Candara" pitchFamily="34" charset="0"/>
              </a:rPr>
              <a:t> а.д. </a:t>
            </a:r>
            <a:r>
              <a:rPr lang="sr-Cyrl-RS" dirty="0" smtClean="0">
                <a:latin typeface="Candara" pitchFamily="34" charset="0"/>
              </a:rPr>
              <a:t>је била преузималац (покровитељ) емисије муниципалних обвезница које је емитовао град Шабац 2014. године и то на основу закљученог уговора о покровитељству.</a:t>
            </a:r>
          </a:p>
          <a:p>
            <a:pPr algn="just">
              <a:buNone/>
            </a:pPr>
            <a:r>
              <a:rPr lang="sr-Cyrl-RS" dirty="0" smtClean="0">
                <a:latin typeface="Candara" pitchFamily="34" charset="0"/>
              </a:rPr>
              <a:t>Вредност емисије била је 400.000.000 динара. Средства од емисије су била намењена реконструкцији и адаптацији затвореног базена у граду Шапцу.</a:t>
            </a:r>
          </a:p>
          <a:p>
            <a:pPr algn="just">
              <a:buNone/>
            </a:pPr>
            <a:r>
              <a:rPr lang="sr-Cyrl-RS" dirty="0" smtClean="0">
                <a:latin typeface="Candara" pitchFamily="34" charset="0"/>
              </a:rPr>
              <a:t>Купци муниципалних обвезница били су институционални инвеститори и грађани.  Номинална вредност једне обвезнице била је 10.000 динара, а каматна стопа је 6% на годишњем нивоу. Рок доспећа ових обвезница је 7 година.</a:t>
            </a:r>
          </a:p>
          <a:p>
            <a:pPr algn="just">
              <a:buNone/>
            </a:pPr>
            <a:endParaRPr lang="en-US" dirty="0" smtClean="0">
              <a:latin typeface="Candara" pitchFamily="34" charset="0"/>
            </a:endParaRPr>
          </a:p>
          <a:p>
            <a:endParaRPr lang="en-US" dirty="0"/>
          </a:p>
        </p:txBody>
      </p:sp>
      <p:sp>
        <p:nvSpPr>
          <p:cNvPr id="3" name="Title 2"/>
          <p:cNvSpPr>
            <a:spLocks noGrp="1"/>
          </p:cNvSpPr>
          <p:nvPr>
            <p:ph type="title"/>
          </p:nvPr>
        </p:nvSpPr>
        <p:spPr/>
        <p:txBody>
          <a:bodyPr/>
          <a:lstStyle/>
          <a:p>
            <a:r>
              <a:rPr lang="sr-Cyrl-RS" dirty="0" smtClean="0">
                <a:latin typeface="Candara" pitchFamily="34" charset="0"/>
              </a:rPr>
              <a:t>Преузимање емисије (пример)</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sr-Cyrl-RS" dirty="0" smtClean="0">
                <a:latin typeface="Candara" pitchFamily="34" charset="0"/>
              </a:rPr>
              <a:t>Проспект (документ у коме су садржани сви неопходни подаци о емитенту и муниципалним обвезницама које се емитују како би инвеститори могли објективно да процене ризик и исплативост улагања) је одобрила Комисија за хартије од вредности.</a:t>
            </a:r>
          </a:p>
          <a:p>
            <a:pPr algn="just">
              <a:buNone/>
            </a:pPr>
            <a:r>
              <a:rPr lang="sr-Cyrl-RS" dirty="0" smtClean="0">
                <a:latin typeface="Candara" pitchFamily="34" charset="0"/>
              </a:rPr>
              <a:t>Муниципалне обвезнице града Шапца су продате у поступку јавне понуде.</a:t>
            </a:r>
          </a:p>
          <a:p>
            <a:pPr algn="just">
              <a:buNone/>
            </a:pPr>
            <a:r>
              <a:rPr lang="sr-Cyrl-RS" dirty="0" smtClean="0">
                <a:latin typeface="Candara" pitchFamily="34" charset="0"/>
              </a:rPr>
              <a:t>Укључене су на регулисано тржиште Београдске берзе а.д.</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Преузимање</a:t>
            </a:r>
            <a:r>
              <a:rPr lang="sr-Cyrl-RS" b="0" dirty="0" smtClean="0"/>
              <a:t> </a:t>
            </a:r>
            <a:r>
              <a:rPr lang="sr-Cyrl-RS" dirty="0" smtClean="0">
                <a:latin typeface="Candara" pitchFamily="34" charset="0"/>
              </a:rPr>
              <a:t>емисије (пример)</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sr-Cyrl-RS" b="1" dirty="0" smtClean="0">
                <a:latin typeface="Candara" pitchFamily="34" charset="0"/>
              </a:rPr>
              <a:t>Јавна емисија </a:t>
            </a:r>
            <a:r>
              <a:rPr lang="sr-Cyrl-RS" dirty="0" smtClean="0">
                <a:latin typeface="Candara" pitchFamily="34" charset="0"/>
              </a:rPr>
              <a:t>представља врсту емисије у којој емитент јавно нуди на продају хартије од вредности унапред неодређеном кругу лица, с тим да свако лице које је понуђено има право да их купи у складу са објављеним условима.</a:t>
            </a:r>
          </a:p>
          <a:p>
            <a:pPr algn="just"/>
            <a:r>
              <a:rPr lang="sr-Cyrl-RS" dirty="0" smtClean="0">
                <a:latin typeface="Candara" pitchFamily="34" charset="0"/>
              </a:rPr>
              <a:t>За јавну емисију важе строжа правила у односу на приватну јер је ризичнија.</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Јавна емисија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buNone/>
            </a:pPr>
            <a:r>
              <a:rPr lang="sr-Cyrl-RS" b="1" dirty="0" smtClean="0">
                <a:latin typeface="Candara" pitchFamily="34" charset="0"/>
              </a:rPr>
              <a:t>Јавна понуда </a:t>
            </a:r>
            <a:r>
              <a:rPr lang="sr-Cyrl-RS" dirty="0" smtClean="0">
                <a:latin typeface="Candara" pitchFamily="34" charset="0"/>
              </a:rPr>
              <a:t>је понуда која се јавно упућује неодређеном кругу лица да купе хартије од вредности према условима наведеним у проспекту.</a:t>
            </a:r>
          </a:p>
          <a:p>
            <a:pPr algn="just">
              <a:buNone/>
            </a:pPr>
            <a:r>
              <a:rPr lang="sr-Cyrl-RS" dirty="0" smtClean="0">
                <a:latin typeface="Candara" pitchFamily="34" charset="0"/>
              </a:rPr>
              <a:t>У смислу Закона о тржишту капитала, јавна понуда је обавештење дато у било ком облику и путем било ког средства које даје довољно података о условима понуде и о хартијама од вредности које се нуде, како би се инвеститору омогућило доношење одлуке о куповини или упису хартија од вредности; јавном понудом се сматра и понуда и продаја хартија од вредности преко финансијских посредника, односно покровитеља и агената.</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Јавна понуда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buNone/>
            </a:pPr>
            <a:r>
              <a:rPr lang="sr-Cyrl-RS" dirty="0" smtClean="0">
                <a:latin typeface="Candara" pitchFamily="34" charset="0"/>
              </a:rPr>
              <a:t>Да би се спровео поступак емисије (и јавне и и приватне) неопходно је да претходно буду испуњени одређени услови. Они се односе на:</a:t>
            </a:r>
          </a:p>
          <a:p>
            <a:pPr algn="just">
              <a:buNone/>
            </a:pPr>
            <a:endParaRPr lang="sr-Cyrl-RS" dirty="0" smtClean="0">
              <a:latin typeface="Candara" pitchFamily="34" charset="0"/>
            </a:endParaRPr>
          </a:p>
          <a:p>
            <a:pPr algn="just"/>
            <a:r>
              <a:rPr lang="ru-RU" b="1" dirty="0" smtClean="0">
                <a:latin typeface="Candara" pitchFamily="34" charset="0"/>
              </a:rPr>
              <a:t>емитент</a:t>
            </a:r>
            <a:r>
              <a:rPr lang="sr-Cyrl-RS" b="1" dirty="0" smtClean="0">
                <a:latin typeface="Candara" pitchFamily="34" charset="0"/>
              </a:rPr>
              <a:t>а</a:t>
            </a:r>
            <a:r>
              <a:rPr lang="sr-Cyrl-RS" dirty="0" smtClean="0">
                <a:latin typeface="Candara" pitchFamily="34" charset="0"/>
              </a:rPr>
              <a:t> (правна лица, а физичка само у оснивачкој емисији; правна лица морају бити законито основана; ако није у питању оснивачка емисија, правно лице треба да послује најмање 3 године; не сме да буде у стечају или ликвидацији);</a:t>
            </a:r>
          </a:p>
          <a:p>
            <a:pPr algn="just"/>
            <a:r>
              <a:rPr lang="ru-RU" b="1" dirty="0" smtClean="0">
                <a:latin typeface="Candara" pitchFamily="34" charset="0"/>
              </a:rPr>
              <a:t>п</a:t>
            </a:r>
            <a:r>
              <a:rPr lang="sr-Cyrl-RS" b="1" dirty="0" smtClean="0">
                <a:latin typeface="Candara" pitchFamily="34" charset="0"/>
              </a:rPr>
              <a:t>онуду </a:t>
            </a:r>
            <a:r>
              <a:rPr lang="sr-Cyrl-RS" dirty="0" smtClean="0">
                <a:latin typeface="Candara" pitchFamily="34" charset="0"/>
              </a:rPr>
              <a:t>(услови зависе од врсте емисије);</a:t>
            </a:r>
          </a:p>
          <a:p>
            <a:pPr algn="just"/>
            <a:r>
              <a:rPr lang="ru-RU" b="1" dirty="0" smtClean="0">
                <a:latin typeface="Candara" pitchFamily="34" charset="0"/>
              </a:rPr>
              <a:t>х</a:t>
            </a:r>
            <a:r>
              <a:rPr lang="sr-Cyrl-RS" b="1" dirty="0" smtClean="0">
                <a:latin typeface="Candara" pitchFamily="34" charset="0"/>
              </a:rPr>
              <a:t>артије од вредности </a:t>
            </a:r>
            <a:r>
              <a:rPr lang="sr-Cyrl-RS" dirty="0" smtClean="0">
                <a:latin typeface="Candara" pitchFamily="34" charset="0"/>
              </a:rPr>
              <a:t>(законом дозвољене, слободно преносиве; морају имати прописану садржину итд);</a:t>
            </a:r>
          </a:p>
          <a:p>
            <a:pPr algn="just"/>
            <a:r>
              <a:rPr lang="sr-Cyrl-RS" b="1" dirty="0" smtClean="0">
                <a:latin typeface="Candara" pitchFamily="34" charset="0"/>
              </a:rPr>
              <a:t>поступак </a:t>
            </a:r>
            <a:r>
              <a:rPr lang="sr-Cyrl-RS" dirty="0" smtClean="0">
                <a:latin typeface="Candara" pitchFamily="34" charset="0"/>
              </a:rPr>
              <a:t>(одлуку о емисији доноси надлежни орган емитента, на пример скупштина акционарског друштва; јавни емитент мора израдити јавну понуду са проспектом; са емисијом се креће када је одобри Комисија за хартије од вредности).</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Услови за емисију</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buNone/>
            </a:pPr>
            <a:r>
              <a:rPr lang="sr-Cyrl-RS" dirty="0" smtClean="0">
                <a:latin typeface="Candara" pitchFamily="34" charset="0"/>
              </a:rPr>
              <a:t>Поступак емисије садржи низ правних радњи на основу којих емитент нуди и продаје хартије од вредности. Поступак јавне емисије је увек сложенији у односу на поступак приватне емисије. Поступак емисије има четири фазе:</a:t>
            </a:r>
          </a:p>
          <a:p>
            <a:pPr algn="just">
              <a:buNone/>
            </a:pPr>
            <a:endParaRPr lang="sr-Cyrl-RS" dirty="0" smtClean="0">
              <a:latin typeface="Candara" pitchFamily="34" charset="0"/>
            </a:endParaRPr>
          </a:p>
          <a:p>
            <a:pPr algn="just">
              <a:buNone/>
            </a:pPr>
            <a:r>
              <a:rPr lang="sr-Cyrl-RS" b="1" dirty="0" smtClean="0">
                <a:latin typeface="Candara" pitchFamily="34" charset="0"/>
              </a:rPr>
              <a:t>1. </a:t>
            </a:r>
            <a:r>
              <a:rPr lang="ru-RU" b="1" dirty="0" smtClean="0">
                <a:latin typeface="Candara" pitchFamily="34" charset="0"/>
              </a:rPr>
              <a:t>п</a:t>
            </a:r>
            <a:r>
              <a:rPr lang="sr-Cyrl-RS" b="1" dirty="0" smtClean="0">
                <a:latin typeface="Candara" pitchFamily="34" charset="0"/>
              </a:rPr>
              <a:t>рипрема </a:t>
            </a:r>
            <a:r>
              <a:rPr lang="sr-Cyrl-RS" dirty="0" smtClean="0">
                <a:latin typeface="Candara" pitchFamily="34" charset="0"/>
              </a:rPr>
              <a:t>(емитент доноси одлуку, предвиђа основне елементе емисије, испитује тржишта, емитент може закључити уговор о преузмању емисије, саставља јавну понуду и проспект);</a:t>
            </a:r>
          </a:p>
          <a:p>
            <a:pPr algn="just">
              <a:buNone/>
            </a:pPr>
            <a:r>
              <a:rPr lang="sr-Cyrl-RS" b="1" dirty="0" smtClean="0">
                <a:latin typeface="Candara" pitchFamily="34" charset="0"/>
              </a:rPr>
              <a:t>2. </a:t>
            </a:r>
            <a:r>
              <a:rPr lang="ru-RU" b="1" dirty="0" smtClean="0">
                <a:latin typeface="Candara" pitchFamily="34" charset="0"/>
              </a:rPr>
              <a:t>д</a:t>
            </a:r>
            <a:r>
              <a:rPr lang="sr-Cyrl-RS" b="1" dirty="0" smtClean="0">
                <a:latin typeface="Candara" pitchFamily="34" charset="0"/>
              </a:rPr>
              <a:t>опуштање емисије </a:t>
            </a:r>
            <a:r>
              <a:rPr lang="sr-Cyrl-RS" dirty="0" smtClean="0">
                <a:latin typeface="Candara" pitchFamily="34" charset="0"/>
              </a:rPr>
              <a:t>од стране Комисије за хартије од вредности;</a:t>
            </a:r>
          </a:p>
          <a:p>
            <a:pPr algn="just">
              <a:buNone/>
            </a:pPr>
            <a:r>
              <a:rPr lang="sr-Cyrl-RS" b="1" dirty="0" smtClean="0">
                <a:latin typeface="Candara" pitchFamily="34" charset="0"/>
              </a:rPr>
              <a:t>3. продаја, тј. упис и уплата хартија од вредности;</a:t>
            </a:r>
          </a:p>
          <a:p>
            <a:pPr algn="just">
              <a:buNone/>
            </a:pPr>
            <a:r>
              <a:rPr lang="sr-Cyrl-RS" b="1" dirty="0" smtClean="0">
                <a:latin typeface="Candara" pitchFamily="34" charset="0"/>
              </a:rPr>
              <a:t>4. </a:t>
            </a:r>
            <a:r>
              <a:rPr lang="ru-RU" b="1" dirty="0" smtClean="0">
                <a:latin typeface="Candara" pitchFamily="34" charset="0"/>
              </a:rPr>
              <a:t>у</a:t>
            </a:r>
            <a:r>
              <a:rPr lang="sr-Cyrl-RS" b="1" dirty="0" smtClean="0">
                <a:latin typeface="Candara" pitchFamily="34" charset="0"/>
              </a:rPr>
              <a:t>тврђивање исхода емисије </a:t>
            </a:r>
            <a:r>
              <a:rPr lang="sr-Cyrl-RS" dirty="0" smtClean="0">
                <a:latin typeface="Candara" pitchFamily="34" charset="0"/>
              </a:rPr>
              <a:t>(емитент је обавезан да објави извештај о исходу емисије са напоменом да ли је била успешна или не; подноси захтев за отварање рачуна код банке члана Централног регистра; емитент подноси захтев за укључивање на тржиште).</a:t>
            </a:r>
          </a:p>
          <a:p>
            <a:pPr algn="just">
              <a:buNone/>
            </a:pPr>
            <a:endParaRPr lang="en-US" dirty="0"/>
          </a:p>
        </p:txBody>
      </p:sp>
      <p:sp>
        <p:nvSpPr>
          <p:cNvPr id="3" name="Title 2"/>
          <p:cNvSpPr>
            <a:spLocks noGrp="1"/>
          </p:cNvSpPr>
          <p:nvPr>
            <p:ph type="title"/>
          </p:nvPr>
        </p:nvSpPr>
        <p:spPr/>
        <p:txBody>
          <a:bodyPr/>
          <a:lstStyle/>
          <a:p>
            <a:r>
              <a:rPr lang="sr-Cyrl-RS" dirty="0" smtClean="0">
                <a:latin typeface="Candara" pitchFamily="34" charset="0"/>
              </a:rPr>
              <a:t>Поступак емисије</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buNone/>
            </a:pPr>
            <a:r>
              <a:rPr lang="sr-Cyrl-RS" b="1" dirty="0" smtClean="0">
                <a:latin typeface="Candara" pitchFamily="34" charset="0"/>
              </a:rPr>
              <a:t>Проспект</a:t>
            </a:r>
            <a:r>
              <a:rPr lang="sr-Cyrl-RS" dirty="0" smtClean="0">
                <a:latin typeface="Candara" pitchFamily="34" charset="0"/>
              </a:rPr>
              <a:t> представља врсту исправе у којој се налазе сви релевантни подаци о правном и економском стању емитента, хартијама од вредности које се нуде на продају како би инвеститори могли објективно да процене исплативост и ризичност куповине хартија од вредности.  </a:t>
            </a:r>
          </a:p>
          <a:p>
            <a:pPr algn="just">
              <a:buNone/>
            </a:pPr>
            <a:r>
              <a:rPr lang="sr-Cyrl-RS" dirty="0" smtClean="0">
                <a:latin typeface="Candara" pitchFamily="34" charset="0"/>
              </a:rPr>
              <a:t>Садржи уводни (основни подаци о емитенту и хартијама од вредности; сврха емисије) и основни део (детаљни подаци о емитенту, хартијама од вредности које се нуде и о прехтодним емисијама).</a:t>
            </a:r>
          </a:p>
          <a:p>
            <a:pPr algn="just">
              <a:buNone/>
            </a:pPr>
            <a:r>
              <a:rPr lang="sr-Cyrl-RS" dirty="0" smtClean="0">
                <a:latin typeface="Candara" pitchFamily="34" charset="0"/>
              </a:rPr>
              <a:t>Проспект има прописану форму и садржину које одређује Комисија за хартије од вредности.</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Проспект</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sr-Cyrl-RS" dirty="0" smtClean="0">
                <a:latin typeface="Candara" pitchFamily="34" charset="0"/>
              </a:rPr>
              <a:t>Проспект се не сме објавити пре него што буде одобрен. Информације у проспекту морају бити тачне,  и потпуне, а проспект доследан.</a:t>
            </a:r>
          </a:p>
          <a:p>
            <a:pPr algn="just"/>
            <a:r>
              <a:rPr lang="sr-Cyrl-RS" dirty="0" smtClean="0">
                <a:latin typeface="Candara" pitchFamily="34" charset="0"/>
              </a:rPr>
              <a:t>Према Закону о тржишту капитала, ништава је свака јавна понуда хартија од вредности уколико се изврши без претходног објављивања валидног проспекта, осим у случајевима прописаним законом.</a:t>
            </a:r>
          </a:p>
          <a:p>
            <a:pPr algn="just"/>
            <a:r>
              <a:rPr lang="sr-Cyrl-RS" dirty="0" smtClean="0">
                <a:latin typeface="Candara" pitchFamily="34" charset="0"/>
              </a:rPr>
              <a:t>Хартије од вредности се не смеју укључити на регулисано тржиште, односно МТП уколико претходно није објављен валидан проспект, осим у случајевима прописаним законом.</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Проспект</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624078" indent="-514350" algn="just">
              <a:buAutoNum type="arabicPeriod"/>
            </a:pPr>
            <a:r>
              <a:rPr lang="sr-Cyrl-RS" b="1" dirty="0" smtClean="0">
                <a:latin typeface="Candara" pitchFamily="34" charset="0"/>
              </a:rPr>
              <a:t>Пуни и скраћени </a:t>
            </a:r>
            <a:r>
              <a:rPr lang="sr-Cyrl-RS" dirty="0" smtClean="0">
                <a:latin typeface="Candara" pitchFamily="34" charset="0"/>
              </a:rPr>
              <a:t>(садржи само основне податке из уводног дела);</a:t>
            </a:r>
          </a:p>
          <a:p>
            <a:pPr marL="624078" indent="-514350" algn="just">
              <a:buAutoNum type="arabicPeriod"/>
            </a:pPr>
            <a:r>
              <a:rPr lang="ru-RU" b="1" dirty="0" smtClean="0">
                <a:latin typeface="Candara" pitchFamily="34" charset="0"/>
              </a:rPr>
              <a:t>Ј</a:t>
            </a:r>
            <a:r>
              <a:rPr lang="sr-Cyrl-RS" b="1" dirty="0" smtClean="0">
                <a:latin typeface="Candara" pitchFamily="34" charset="0"/>
              </a:rPr>
              <a:t>единствени </a:t>
            </a:r>
            <a:r>
              <a:rPr lang="sr-Cyrl-RS" dirty="0" smtClean="0">
                <a:latin typeface="Candara" pitchFamily="34" charset="0"/>
              </a:rPr>
              <a:t>(када је састављен један документ) и </a:t>
            </a:r>
            <a:r>
              <a:rPr lang="sr-Cyrl-RS" b="1" dirty="0" smtClean="0">
                <a:latin typeface="Candara" pitchFamily="34" charset="0"/>
              </a:rPr>
              <a:t>подељени </a:t>
            </a:r>
            <a:r>
              <a:rPr lang="sr-Cyrl-RS" dirty="0" smtClean="0">
                <a:latin typeface="Candara" pitchFamily="34" charset="0"/>
              </a:rPr>
              <a:t>(као више посебних докумената);</a:t>
            </a:r>
          </a:p>
          <a:p>
            <a:pPr marL="624078" indent="-514350" algn="just">
              <a:buAutoNum type="arabicPeriod"/>
            </a:pPr>
            <a:r>
              <a:rPr lang="ru-RU" b="1" dirty="0" smtClean="0">
                <a:latin typeface="Candara" pitchFamily="34" charset="0"/>
              </a:rPr>
              <a:t>Н</a:t>
            </a:r>
            <a:r>
              <a:rPr lang="sr-Cyrl-RS" b="1" dirty="0" smtClean="0">
                <a:latin typeface="Candara" pitchFamily="34" charset="0"/>
              </a:rPr>
              <a:t>ајавни </a:t>
            </a:r>
            <a:r>
              <a:rPr lang="sr-Cyrl-RS" dirty="0" smtClean="0">
                <a:latin typeface="Candara" pitchFamily="34" charset="0"/>
              </a:rPr>
              <a:t>(објављује се пре емисије, њиме се емисија само најављује; на основу њега се не сме вршити продаја хартија од вредности) и </a:t>
            </a:r>
            <a:r>
              <a:rPr lang="sr-Cyrl-RS" b="1" dirty="0" smtClean="0">
                <a:latin typeface="Candara" pitchFamily="34" charset="0"/>
              </a:rPr>
              <a:t>главни</a:t>
            </a:r>
            <a:r>
              <a:rPr lang="sr-Cyrl-RS" dirty="0" smtClean="0">
                <a:latin typeface="Candara" pitchFamily="34" charset="0"/>
              </a:rPr>
              <a:t>;</a:t>
            </a:r>
          </a:p>
          <a:p>
            <a:pPr marL="624078" indent="-514350" algn="just">
              <a:buAutoNum type="arabicPeriod"/>
            </a:pPr>
            <a:r>
              <a:rPr lang="ru-RU" b="1" dirty="0" smtClean="0">
                <a:latin typeface="Candara" pitchFamily="34" charset="0"/>
              </a:rPr>
              <a:t>О</a:t>
            </a:r>
            <a:r>
              <a:rPr lang="sr-Cyrl-RS" b="1" dirty="0" smtClean="0">
                <a:latin typeface="Candara" pitchFamily="34" charset="0"/>
              </a:rPr>
              <a:t>дложни </a:t>
            </a:r>
            <a:r>
              <a:rPr lang="sr-Cyrl-RS" dirty="0" smtClean="0">
                <a:latin typeface="Candara" pitchFamily="34" charset="0"/>
              </a:rPr>
              <a:t>(најављује се једна или више будућих емисија; на основу њега се не сме вршити продаја) и </a:t>
            </a:r>
            <a:r>
              <a:rPr lang="sr-Cyrl-RS" b="1" dirty="0" smtClean="0">
                <a:latin typeface="Candara" pitchFamily="34" charset="0"/>
              </a:rPr>
              <a:t>коначни</a:t>
            </a:r>
            <a:r>
              <a:rPr lang="sr-Cyrl-RS" dirty="0" smtClean="0">
                <a:latin typeface="Candara" pitchFamily="34" charset="0"/>
              </a:rPr>
              <a:t>;</a:t>
            </a:r>
          </a:p>
          <a:p>
            <a:pPr marL="624078" indent="-514350" algn="just">
              <a:buAutoNum type="arabicPeriod"/>
            </a:pPr>
            <a:r>
              <a:rPr lang="ru-RU" b="1" dirty="0" smtClean="0">
                <a:latin typeface="Candara" pitchFamily="34" charset="0"/>
              </a:rPr>
              <a:t>О</a:t>
            </a:r>
            <a:r>
              <a:rPr lang="sr-Cyrl-RS" b="1" dirty="0" smtClean="0">
                <a:latin typeface="Candara" pitchFamily="34" charset="0"/>
              </a:rPr>
              <a:t>пшти </a:t>
            </a:r>
            <a:r>
              <a:rPr lang="sr-Cyrl-RS" dirty="0" smtClean="0">
                <a:latin typeface="Candara" pitchFamily="34" charset="0"/>
              </a:rPr>
              <a:t>(објављује се у свакој јавној емисији, осим када се емисија обавља преко берзе) и</a:t>
            </a:r>
            <a:r>
              <a:rPr lang="sr-Cyrl-RS" b="1" dirty="0" smtClean="0">
                <a:latin typeface="Candara" pitchFamily="34" charset="0"/>
              </a:rPr>
              <a:t> берзански </a:t>
            </a:r>
            <a:r>
              <a:rPr lang="sr-Cyrl-RS" dirty="0" smtClean="0">
                <a:latin typeface="Candara" pitchFamily="34" charset="0"/>
              </a:rPr>
              <a:t>(емисија се обавља преко берзе).</a:t>
            </a:r>
          </a:p>
          <a:p>
            <a:pPr marL="624078" indent="-514350" algn="just">
              <a:buAutoNum type="arabicPeriod"/>
            </a:pP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Врсте проспекта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buNone/>
            </a:pPr>
            <a:r>
              <a:rPr lang="sr-Cyrl-RS" dirty="0" smtClean="0">
                <a:latin typeface="Candara" pitchFamily="34" charset="0"/>
              </a:rPr>
              <a:t>Код приватне емисије емитент не објављује јавну понуду за продају хартија од вредности, већ се продаја обавља унапред познатим купцима. </a:t>
            </a:r>
          </a:p>
          <a:p>
            <a:pPr algn="just">
              <a:buNone/>
            </a:pPr>
            <a:r>
              <a:rPr lang="sr-Cyrl-RS" i="1" u="sng" dirty="0" smtClean="0">
                <a:latin typeface="Candara" pitchFamily="34" charset="0"/>
              </a:rPr>
              <a:t>Пример приватне емисије бр. 1:</a:t>
            </a:r>
            <a:r>
              <a:rPr lang="sr-Cyrl-RS" dirty="0" smtClean="0">
                <a:latin typeface="Candara" pitchFamily="34" charset="0"/>
              </a:rPr>
              <a:t> </a:t>
            </a:r>
          </a:p>
          <a:p>
            <a:pPr algn="just">
              <a:buFontTx/>
              <a:buChar char="-"/>
            </a:pPr>
            <a:r>
              <a:rPr lang="sr-Cyrl-RS" dirty="0" smtClean="0">
                <a:latin typeface="Candara" pitchFamily="34" charset="0"/>
              </a:rPr>
              <a:t>Емисија муниципалних обвезница 2012. године. Емитент  је био град Панчево. </a:t>
            </a:r>
          </a:p>
          <a:p>
            <a:pPr algn="just">
              <a:buFontTx/>
              <a:buChar char="-"/>
            </a:pPr>
            <a:r>
              <a:rPr lang="ru-RU" dirty="0" smtClean="0">
                <a:latin typeface="Candara" pitchFamily="34" charset="0"/>
              </a:rPr>
              <a:t>П</a:t>
            </a:r>
            <a:r>
              <a:rPr lang="sr-Cyrl-RS" dirty="0" smtClean="0">
                <a:latin typeface="Candara" pitchFamily="34" charset="0"/>
              </a:rPr>
              <a:t>окровитељи емисије били су </a:t>
            </a:r>
            <a:r>
              <a:rPr lang="en-US" i="1" dirty="0" err="1" smtClean="0">
                <a:latin typeface="Candara" pitchFamily="34" charset="0"/>
              </a:rPr>
              <a:t>Banca</a:t>
            </a:r>
            <a:r>
              <a:rPr lang="en-US" i="1" dirty="0" smtClean="0">
                <a:latin typeface="Candara" pitchFamily="34" charset="0"/>
              </a:rPr>
              <a:t> </a:t>
            </a:r>
            <a:r>
              <a:rPr lang="en-US" i="1" dirty="0" err="1" smtClean="0">
                <a:latin typeface="Candara" pitchFamily="34" charset="0"/>
              </a:rPr>
              <a:t>Intesa</a:t>
            </a:r>
            <a:r>
              <a:rPr lang="sr-Cyrl-RS" i="1" dirty="0" smtClean="0">
                <a:latin typeface="Candara" pitchFamily="34" charset="0"/>
              </a:rPr>
              <a:t> а.д. </a:t>
            </a:r>
            <a:r>
              <a:rPr lang="sr-Cyrl-RS" dirty="0" smtClean="0">
                <a:latin typeface="Candara" pitchFamily="34" charset="0"/>
              </a:rPr>
              <a:t>и</a:t>
            </a:r>
            <a:r>
              <a:rPr lang="sr-Cyrl-RS" i="1" dirty="0" smtClean="0">
                <a:latin typeface="Candara" pitchFamily="34" charset="0"/>
              </a:rPr>
              <a:t> Комерцијална банка а.д.</a:t>
            </a:r>
          </a:p>
          <a:p>
            <a:pPr algn="just">
              <a:buFontTx/>
              <a:buChar char="-"/>
            </a:pPr>
            <a:r>
              <a:rPr lang="sr-Cyrl-RS" dirty="0" smtClean="0">
                <a:latin typeface="Candara" pitchFamily="34" charset="0"/>
              </a:rPr>
              <a:t>Вредност емисије је 107.000.000 динара, а рок доспећа 7 година. Ефективна каматна стопа је 9,42% на годишњем нивоу.</a:t>
            </a:r>
            <a:endParaRPr lang="en-US" dirty="0" smtClean="0">
              <a:latin typeface="Candara" pitchFamily="34" charset="0"/>
            </a:endParaRPr>
          </a:p>
          <a:p>
            <a:pPr algn="just">
              <a:buFontTx/>
              <a:buChar char="-"/>
            </a:pPr>
            <a:endParaRPr lang="sr-Cyrl-RS" dirty="0" smtClean="0">
              <a:latin typeface="Candara" pitchFamily="34" charset="0"/>
            </a:endParaRPr>
          </a:p>
          <a:p>
            <a:pPr algn="just">
              <a:buNone/>
            </a:pPr>
            <a:endParaRPr lang="en-US" dirty="0"/>
          </a:p>
        </p:txBody>
      </p:sp>
      <p:sp>
        <p:nvSpPr>
          <p:cNvPr id="3" name="Title 2"/>
          <p:cNvSpPr>
            <a:spLocks noGrp="1"/>
          </p:cNvSpPr>
          <p:nvPr>
            <p:ph type="title"/>
          </p:nvPr>
        </p:nvSpPr>
        <p:spPr/>
        <p:txBody>
          <a:bodyPr/>
          <a:lstStyle/>
          <a:p>
            <a:r>
              <a:rPr lang="sr-Cyrl-RS" dirty="0" smtClean="0">
                <a:latin typeface="Candara" pitchFamily="34" charset="0"/>
              </a:rPr>
              <a:t>Приватна емисија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Cyrl-RS" b="1" i="1" dirty="0" smtClean="0">
                <a:latin typeface="Candara" pitchFamily="34" charset="0"/>
              </a:rPr>
              <a:t>Уџбеник берзанског права</a:t>
            </a:r>
            <a:r>
              <a:rPr lang="sr-Cyrl-RS" dirty="0" smtClean="0">
                <a:latin typeface="Candara" pitchFamily="34" charset="0"/>
              </a:rPr>
              <a:t>, Небојша Јовановић, Београд, 2010 (стр. 245-269)</a:t>
            </a:r>
          </a:p>
          <a:p>
            <a:pPr>
              <a:buNone/>
            </a:pPr>
            <a:endParaRPr lang="sr-Cyrl-RS" dirty="0" smtClean="0">
              <a:latin typeface="Candara" pitchFamily="34" charset="0"/>
            </a:endParaRPr>
          </a:p>
          <a:p>
            <a:r>
              <a:rPr lang="sr-Cyrl-RS" i="1" dirty="0" smtClean="0">
                <a:latin typeface="Candara" pitchFamily="34" charset="0"/>
              </a:rPr>
              <a:t>Закон о тржишту капитала</a:t>
            </a:r>
            <a:r>
              <a:rPr lang="sr-Cyrl-RS" dirty="0" smtClean="0">
                <a:latin typeface="Candara" pitchFamily="34" charset="0"/>
              </a:rPr>
              <a:t>, Сл. гласник РС </a:t>
            </a:r>
            <a:r>
              <a:rPr lang="sr-Cyrl-RS" sz="2800" dirty="0" smtClean="0">
                <a:latin typeface="Candara" pitchFamily="34" charset="0"/>
              </a:rPr>
              <a:t>бр. </a:t>
            </a:r>
            <a:r>
              <a:rPr lang="nn-NO" sz="2800" dirty="0" smtClean="0">
                <a:latin typeface="Candara" pitchFamily="34" charset="0"/>
              </a:rPr>
              <a:t>31/2011, 112/2015, 108/2016 i 9/2020</a:t>
            </a:r>
          </a:p>
          <a:p>
            <a:endParaRPr lang="sr-Cyrl-RS" dirty="0" smtClean="0"/>
          </a:p>
          <a:p>
            <a:endParaRPr lang="en-US" dirty="0"/>
          </a:p>
        </p:txBody>
      </p:sp>
      <p:sp>
        <p:nvSpPr>
          <p:cNvPr id="3" name="Title 2"/>
          <p:cNvSpPr>
            <a:spLocks noGrp="1"/>
          </p:cNvSpPr>
          <p:nvPr>
            <p:ph type="title"/>
          </p:nvPr>
        </p:nvSpPr>
        <p:spPr/>
        <p:txBody>
          <a:bodyPr/>
          <a:lstStyle/>
          <a:p>
            <a:r>
              <a:rPr lang="sr-Cyrl-RS" dirty="0" smtClean="0"/>
              <a:t>Литература</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sr-Cyrl-RS" i="1" u="sng" dirty="0" smtClean="0">
                <a:latin typeface="Candara" pitchFamily="34" charset="0"/>
              </a:rPr>
              <a:t>Пример приватне емисије бр. 2:</a:t>
            </a:r>
          </a:p>
          <a:p>
            <a:pPr algn="just">
              <a:buNone/>
            </a:pPr>
            <a:r>
              <a:rPr lang="sr-Cyrl-RS" dirty="0" smtClean="0">
                <a:latin typeface="Candara" pitchFamily="34" charset="0"/>
              </a:rPr>
              <a:t>-Емисија муниципалних обвезница 2011. године. Емитент је био град Нови Сад. </a:t>
            </a:r>
          </a:p>
          <a:p>
            <a:pPr algn="just">
              <a:buNone/>
            </a:pPr>
            <a:r>
              <a:rPr lang="sr-Cyrl-RS" dirty="0" smtClean="0">
                <a:latin typeface="Candara" pitchFamily="34" charset="0"/>
              </a:rPr>
              <a:t>-Покровитељ емисије - </a:t>
            </a:r>
            <a:r>
              <a:rPr lang="en-US" i="1" dirty="0" err="1" smtClean="0">
                <a:latin typeface="Candara" pitchFamily="34" charset="0"/>
              </a:rPr>
              <a:t>UniCredit</a:t>
            </a:r>
            <a:r>
              <a:rPr lang="sr-Cyrl-RS" i="1" dirty="0" smtClean="0">
                <a:latin typeface="Candara" pitchFamily="34" charset="0"/>
              </a:rPr>
              <a:t> </a:t>
            </a:r>
            <a:r>
              <a:rPr lang="sr-Cyrl-RS" dirty="0" smtClean="0">
                <a:latin typeface="Candara" pitchFamily="34" charset="0"/>
              </a:rPr>
              <a:t>банка а.д.</a:t>
            </a:r>
          </a:p>
          <a:p>
            <a:pPr algn="just">
              <a:buNone/>
            </a:pPr>
            <a:r>
              <a:rPr lang="ru-RU" dirty="0" smtClean="0">
                <a:latin typeface="Candara" pitchFamily="34" charset="0"/>
              </a:rPr>
              <a:t>-С</a:t>
            </a:r>
            <a:r>
              <a:rPr lang="sr-Cyrl-RS" dirty="0" smtClean="0">
                <a:latin typeface="Candara" pitchFamily="34" charset="0"/>
              </a:rPr>
              <a:t>редства су прикупљена за изградњу Булевара Европе и канализационе мреже у приградским насељима .</a:t>
            </a:r>
          </a:p>
          <a:p>
            <a:pPr algn="just">
              <a:buNone/>
            </a:pPr>
            <a:r>
              <a:rPr lang="sr-Cyrl-RS" dirty="0" smtClean="0">
                <a:latin typeface="Candara" pitchFamily="34" charset="0"/>
              </a:rPr>
              <a:t>- Вредност емисије је 3.500.000.000 динара; рок доспећа је 12 година, а ефективна каматна стопа 6,25%.</a:t>
            </a:r>
          </a:p>
          <a:p>
            <a:pPr algn="just">
              <a:buNone/>
            </a:pPr>
            <a:endParaRPr lang="en-US" dirty="0"/>
          </a:p>
        </p:txBody>
      </p:sp>
      <p:sp>
        <p:nvSpPr>
          <p:cNvPr id="3" name="Title 2"/>
          <p:cNvSpPr>
            <a:spLocks noGrp="1"/>
          </p:cNvSpPr>
          <p:nvPr>
            <p:ph type="title"/>
          </p:nvPr>
        </p:nvSpPr>
        <p:spPr/>
        <p:txBody>
          <a:bodyPr/>
          <a:lstStyle/>
          <a:p>
            <a:r>
              <a:rPr lang="sr-Cyrl-RS" dirty="0" smtClean="0">
                <a:latin typeface="Candara" pitchFamily="34" charset="0"/>
              </a:rPr>
              <a:t>Приватна емисија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sr-Cyrl-RS" dirty="0" smtClean="0">
                <a:latin typeface="Candara" pitchFamily="34" charset="0"/>
              </a:rPr>
              <a:t>Емитент заједно са осталим субјектима који су му помагали у емисији хартија од вредности одговарају пооштрено за штету коју претрпе инвеститори, тј. купци хартија од вредности због незаконито спроведене емисије.</a:t>
            </a:r>
          </a:p>
          <a:p>
            <a:pPr algn="just"/>
            <a:r>
              <a:rPr lang="sr-Cyrl-RS" dirty="0" smtClean="0">
                <a:latin typeface="Candara" pitchFamily="34" charset="0"/>
              </a:rPr>
              <a:t>Одговорност емитента је имовинскоправна и казненоправна.</a:t>
            </a:r>
          </a:p>
          <a:p>
            <a:pPr algn="just"/>
            <a:r>
              <a:rPr lang="sr-Cyrl-RS" dirty="0" smtClean="0">
                <a:latin typeface="Candara" pitchFamily="34" charset="0"/>
              </a:rPr>
              <a:t>Уколико проспект садржи погрешне, нетачне и податке који доводе у заблуду (мане проспекта) за штету коју претрпе инвеститори, постоји </a:t>
            </a:r>
            <a:r>
              <a:rPr lang="sr-Cyrl-RS" b="1" dirty="0" smtClean="0">
                <a:latin typeface="Candara" pitchFamily="34" charset="0"/>
              </a:rPr>
              <a:t>објективна одговорност </a:t>
            </a:r>
            <a:r>
              <a:rPr lang="sr-Cyrl-RS" dirty="0" smtClean="0">
                <a:latin typeface="Candara" pitchFamily="34" charset="0"/>
              </a:rPr>
              <a:t>емитента, чланова његове управе (осим ако члан управе није гласао против одобрења јавне понуде), другог даваоца понуде који није емитент, покровитеља емисије, ревизора емитента (искључиво у вези са финансијским извештајима који су укључени у проспект, а обухваћени су њиховим извештајем о ревизији) и другог лица које преузме одговорност за тачност и потпуност проспекта.</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Одговорност емитента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buNone/>
            </a:pPr>
            <a:r>
              <a:rPr lang="sr-Cyrl-RS" b="1" dirty="0" smtClean="0">
                <a:latin typeface="Candara" pitchFamily="34" charset="0"/>
              </a:rPr>
              <a:t>Емисија</a:t>
            </a:r>
            <a:r>
              <a:rPr lang="sr-Cyrl-RS" dirty="0" smtClean="0">
                <a:latin typeface="Candara" pitchFamily="34" charset="0"/>
              </a:rPr>
              <a:t> хартија од вредности представља начин на који привредни и други субјекти позајмљују капитал од оних који имају вишкове, тј. од инвеститора. </a:t>
            </a:r>
          </a:p>
          <a:p>
            <a:pPr algn="just"/>
            <a:r>
              <a:rPr lang="sr-Cyrl-RS" dirty="0" smtClean="0">
                <a:latin typeface="Candara" pitchFamily="34" charset="0"/>
              </a:rPr>
              <a:t>Најчешће привредни субјекти немају довољно сопственог капитала за различите инвестиционе подухвате, па га зато позајмљују од других. Емисија хартија од вредности  представља један од начина. Продајом (емисијом) хартије од вредности, емитент (издавалац) добија потребан капитал од оних који купују хартије од вредности.</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t>Појам емисије</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sr-Cyrl-RS" b="1" dirty="0" smtClean="0">
                <a:latin typeface="Candara" pitchFamily="34" charset="0"/>
              </a:rPr>
              <a:t>Емисија хартија од вредности </a:t>
            </a:r>
            <a:r>
              <a:rPr lang="sr-Cyrl-RS" dirty="0" smtClean="0">
                <a:latin typeface="Candara" pitchFamily="34" charset="0"/>
              </a:rPr>
              <a:t>представља правни посао на основу кога одређено лице (емитент) </a:t>
            </a:r>
            <a:r>
              <a:rPr lang="sr-Cyrl-RS" b="1" i="1" dirty="0" smtClean="0">
                <a:latin typeface="Candara" pitchFamily="34" charset="0"/>
              </a:rPr>
              <a:t>продаје</a:t>
            </a:r>
            <a:r>
              <a:rPr lang="sr-Cyrl-RS" b="1" dirty="0" smtClean="0">
                <a:latin typeface="Candara" pitchFamily="34" charset="0"/>
              </a:rPr>
              <a:t> </a:t>
            </a:r>
            <a:r>
              <a:rPr lang="sr-Cyrl-RS" dirty="0" smtClean="0">
                <a:latin typeface="Candara" pitchFamily="34" charset="0"/>
              </a:rPr>
              <a:t>хартије од вредности </a:t>
            </a:r>
            <a:r>
              <a:rPr lang="sr-Cyrl-RS" b="1" i="1" dirty="0" smtClean="0">
                <a:latin typeface="Candara" pitchFamily="34" charset="0"/>
              </a:rPr>
              <a:t>првим имаоцима </a:t>
            </a:r>
            <a:r>
              <a:rPr lang="sr-Cyrl-RS" dirty="0" smtClean="0">
                <a:latin typeface="Candara" pitchFamily="34" charset="0"/>
              </a:rPr>
              <a:t>(инвеститорима) и тако долази до неопходних средства за његове пословне подухвате. Емитент се обавезује да ће имаоцима испунити одређену обећану чинидбу (на пример, исплату камате и главнице код обвезница).</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Појам емисије</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sr-Cyrl-RS" dirty="0" smtClean="0">
                <a:latin typeface="Candara" pitchFamily="34" charset="0"/>
              </a:rPr>
              <a:t>У емисији учествује више субјеката:</a:t>
            </a:r>
          </a:p>
          <a:p>
            <a:pPr algn="just"/>
            <a:r>
              <a:rPr lang="ru-RU" b="1" dirty="0" smtClean="0">
                <a:latin typeface="Candara" pitchFamily="34" charset="0"/>
              </a:rPr>
              <a:t>Е</a:t>
            </a:r>
            <a:r>
              <a:rPr lang="sr-Cyrl-RS" b="1" dirty="0" smtClean="0">
                <a:latin typeface="Candara" pitchFamily="34" charset="0"/>
              </a:rPr>
              <a:t>митент </a:t>
            </a:r>
            <a:r>
              <a:rPr lang="sr-Cyrl-RS" sz="2800" dirty="0" smtClean="0">
                <a:latin typeface="Candara" pitchFamily="34" charset="0"/>
              </a:rPr>
              <a:t>(лице које у своје име продаје, тј. емитује хартије од вредности њиховим првим имаоцима ради прикупљања неопходног капитала). То чини или сам или преко покровитеља емисије.</a:t>
            </a:r>
          </a:p>
          <a:p>
            <a:pPr algn="just"/>
            <a:r>
              <a:rPr lang="sr-Cyrl-RS" sz="2800" b="1" dirty="0" smtClean="0">
                <a:latin typeface="Candara" pitchFamily="34" charset="0"/>
              </a:rPr>
              <a:t>Преузималац (покровитељ) емисије</a:t>
            </a:r>
          </a:p>
          <a:p>
            <a:pPr algn="just"/>
            <a:r>
              <a:rPr lang="ru-RU" sz="2800" b="1" dirty="0" smtClean="0">
                <a:latin typeface="Candara" pitchFamily="34" charset="0"/>
              </a:rPr>
              <a:t>П</a:t>
            </a:r>
            <a:r>
              <a:rPr lang="sr-Cyrl-RS" sz="2800" b="1" dirty="0" smtClean="0">
                <a:latin typeface="Candara" pitchFamily="34" charset="0"/>
              </a:rPr>
              <a:t>репродавци</a:t>
            </a:r>
          </a:p>
          <a:p>
            <a:pPr algn="just"/>
            <a:r>
              <a:rPr lang="ru-RU" sz="2800" b="1" dirty="0" smtClean="0">
                <a:latin typeface="Candara" pitchFamily="34" charset="0"/>
              </a:rPr>
              <a:t>К</a:t>
            </a:r>
            <a:r>
              <a:rPr lang="sr-Cyrl-RS" sz="2800" b="1" dirty="0" smtClean="0">
                <a:latin typeface="Candara" pitchFamily="34" charset="0"/>
              </a:rPr>
              <a:t>упци, тј. инвеститори</a:t>
            </a:r>
            <a:endParaRPr lang="en-US" b="1" dirty="0">
              <a:latin typeface="Candara" pitchFamily="34" charset="0"/>
            </a:endParaRPr>
          </a:p>
        </p:txBody>
      </p:sp>
      <p:sp>
        <p:nvSpPr>
          <p:cNvPr id="3" name="Title 2"/>
          <p:cNvSpPr>
            <a:spLocks noGrp="1"/>
          </p:cNvSpPr>
          <p:nvPr>
            <p:ph type="title"/>
          </p:nvPr>
        </p:nvSpPr>
        <p:spPr/>
        <p:txBody>
          <a:bodyPr>
            <a:normAutofit/>
          </a:bodyPr>
          <a:lstStyle/>
          <a:p>
            <a:r>
              <a:rPr lang="sr-Cyrl-RS" dirty="0" smtClean="0">
                <a:latin typeface="Candara" pitchFamily="34" charset="0"/>
              </a:rPr>
              <a:t>Субјекти који учествују у емисији</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buNone/>
            </a:pPr>
            <a:r>
              <a:rPr lang="de-DE" b="1" dirty="0" smtClean="0">
                <a:latin typeface="Candara" pitchFamily="34" charset="0"/>
              </a:rPr>
              <a:t>I </a:t>
            </a:r>
            <a:r>
              <a:rPr lang="sr-Cyrl-RS" dirty="0" smtClean="0">
                <a:latin typeface="Candara" pitchFamily="34" charset="0"/>
              </a:rPr>
              <a:t>Према једном схватању, преузималац емисије је лице које се обавезује емитенту да у поступку емисије, уз одговарајућу накнаду, настоји да прода хартије од вредности трећим лицима, али и да их откупи уколико не успе да им прода.</a:t>
            </a:r>
          </a:p>
          <a:p>
            <a:pPr algn="just">
              <a:buNone/>
            </a:pPr>
            <a:r>
              <a:rPr lang="de-DE" b="1" dirty="0" smtClean="0">
                <a:latin typeface="Candara" pitchFamily="34" charset="0"/>
              </a:rPr>
              <a:t>II </a:t>
            </a:r>
            <a:r>
              <a:rPr lang="sr-Cyrl-RS" dirty="0" smtClean="0">
                <a:latin typeface="Candara" pitchFamily="34" charset="0"/>
              </a:rPr>
              <a:t>Према другом схватању, преузималац се обавезује емитенту само да настоји да прода хартије од вредности, али без обавезе откупа уколико хартије од вредности не буду купљене од трећих лица.</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Преузималац емисије</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sr-Cyrl-RS" dirty="0" smtClean="0">
                <a:latin typeface="Candara" pitchFamily="34" charset="0"/>
              </a:rPr>
              <a:t>Према Закону о тржишту капитала Републике Србије, покровитељ или преузималац је инвестиционо друштво (брокерско-дилерско друштво и овлашћена банка) које врши послове покровитељства у вези са понудом и продајом финансијских инструмената </a:t>
            </a:r>
            <a:r>
              <a:rPr lang="sr-Cyrl-RS" b="1" dirty="0" smtClean="0">
                <a:latin typeface="Candara" pitchFamily="34" charset="0"/>
              </a:rPr>
              <a:t>уз обавезу откупа</a:t>
            </a:r>
            <a:r>
              <a:rPr lang="sr-Cyrl-RS" dirty="0" smtClean="0">
                <a:latin typeface="Candara" pitchFamily="34" charset="0"/>
              </a:rPr>
              <a:t>.</a:t>
            </a:r>
            <a:endParaRPr lang="en-US" dirty="0">
              <a:latin typeface="Candara" pitchFamily="34" charset="0"/>
            </a:endParaRPr>
          </a:p>
        </p:txBody>
      </p:sp>
      <p:sp>
        <p:nvSpPr>
          <p:cNvPr id="3" name="Title 2"/>
          <p:cNvSpPr>
            <a:spLocks noGrp="1"/>
          </p:cNvSpPr>
          <p:nvPr>
            <p:ph type="title"/>
          </p:nvPr>
        </p:nvSpPr>
        <p:spPr/>
        <p:txBody>
          <a:bodyPr/>
          <a:lstStyle/>
          <a:p>
            <a:r>
              <a:rPr lang="sr-Cyrl-RS" dirty="0" smtClean="0">
                <a:latin typeface="Candara" pitchFamily="34" charset="0"/>
              </a:rPr>
              <a:t>Преузималац емисије (закон)</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sr-Cyrl-RS" b="1" dirty="0" smtClean="0">
                <a:latin typeface="Candara" pitchFamily="34" charset="0"/>
              </a:rPr>
              <a:t>Суштина овог посла јесте у преношењу ризика неуспеха емисије хартија од вредности са емитента на преузимаоца</a:t>
            </a:r>
            <a:r>
              <a:rPr lang="sr-Cyrl-RS" dirty="0" smtClean="0">
                <a:latin typeface="Candara" pitchFamily="34" charset="0"/>
              </a:rPr>
              <a:t>.</a:t>
            </a:r>
          </a:p>
          <a:p>
            <a:pPr algn="just"/>
            <a:r>
              <a:rPr lang="sr-Cyrl-RS" dirty="0" smtClean="0">
                <a:latin typeface="Candara" pitchFamily="34" charset="0"/>
              </a:rPr>
              <a:t>Између емитента и преузимаоца се закључује </a:t>
            </a:r>
            <a:r>
              <a:rPr lang="sr-Cyrl-RS" b="1" dirty="0" smtClean="0">
                <a:latin typeface="Candara" pitchFamily="34" charset="0"/>
              </a:rPr>
              <a:t>уговор</a:t>
            </a:r>
            <a:r>
              <a:rPr lang="sr-Cyrl-RS" dirty="0" smtClean="0">
                <a:latin typeface="Candara" pitchFamily="34" charset="0"/>
              </a:rPr>
              <a:t> о преузимању емисије којим се дефинишу сва права и обавезе уговорних страна.</a:t>
            </a:r>
          </a:p>
          <a:p>
            <a:pPr algn="just"/>
            <a:r>
              <a:rPr lang="sr-Cyrl-RS" dirty="0" smtClean="0">
                <a:latin typeface="Candara" pitchFamily="34" charset="0"/>
              </a:rPr>
              <a:t>Преузималац емисије је у обавези да испуни услове за емисију уколико их не испуни емитент.  </a:t>
            </a:r>
          </a:p>
        </p:txBody>
      </p:sp>
      <p:sp>
        <p:nvSpPr>
          <p:cNvPr id="3" name="Title 2"/>
          <p:cNvSpPr>
            <a:spLocks noGrp="1"/>
          </p:cNvSpPr>
          <p:nvPr>
            <p:ph type="title"/>
          </p:nvPr>
        </p:nvSpPr>
        <p:spPr/>
        <p:txBody>
          <a:bodyPr/>
          <a:lstStyle/>
          <a:p>
            <a:r>
              <a:rPr lang="sr-Cyrl-RS" dirty="0" smtClean="0"/>
              <a:t>Преузимање емисије</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sr-Cyrl-RS" b="1" dirty="0" smtClean="0">
                <a:latin typeface="Candara" pitchFamily="34" charset="0"/>
              </a:rPr>
              <a:t>Чврсто</a:t>
            </a:r>
            <a:r>
              <a:rPr lang="sr-Cyrl-RS" dirty="0" smtClean="0">
                <a:latin typeface="Candara" pitchFamily="34" charset="0"/>
              </a:rPr>
              <a:t> (подразумева и откуп уколико све хартије од вредности не буду продате трећим лицима) и </a:t>
            </a:r>
            <a:r>
              <a:rPr lang="sr-Cyrl-RS" b="1" dirty="0" smtClean="0">
                <a:latin typeface="Candara" pitchFamily="34" charset="0"/>
              </a:rPr>
              <a:t>меко </a:t>
            </a:r>
            <a:r>
              <a:rPr lang="sr-Cyrl-RS" dirty="0" smtClean="0">
                <a:latin typeface="Candara" pitchFamily="34" charset="0"/>
              </a:rPr>
              <a:t>(преузималац само настоји да прода хартије од вредности које се емитују, без обавезе откупа)</a:t>
            </a:r>
          </a:p>
          <a:p>
            <a:pPr algn="just"/>
            <a:r>
              <a:rPr lang="sr-Cyrl-RS" b="1" dirty="0" smtClean="0">
                <a:latin typeface="Candara" pitchFamily="34" charset="0"/>
              </a:rPr>
              <a:t>Потпуно</a:t>
            </a:r>
            <a:r>
              <a:rPr lang="sr-Cyrl-RS" dirty="0" smtClean="0">
                <a:latin typeface="Candara" pitchFamily="34" charset="0"/>
              </a:rPr>
              <a:t> (цела емисија) и </a:t>
            </a:r>
            <a:r>
              <a:rPr lang="sr-Cyrl-RS" b="1" dirty="0" smtClean="0">
                <a:latin typeface="Candara" pitchFamily="34" charset="0"/>
              </a:rPr>
              <a:t>делимично</a:t>
            </a:r>
            <a:r>
              <a:rPr lang="sr-Cyrl-RS" dirty="0" smtClean="0">
                <a:latin typeface="Candara" pitchFamily="34" charset="0"/>
              </a:rPr>
              <a:t> (део емисије)</a:t>
            </a:r>
            <a:endParaRPr lang="sr-Cyrl-RS" b="1" dirty="0" smtClean="0">
              <a:latin typeface="Candara" pitchFamily="34" charset="0"/>
            </a:endParaRPr>
          </a:p>
          <a:p>
            <a:pPr algn="just"/>
            <a:r>
              <a:rPr lang="ru-RU" b="1" dirty="0" smtClean="0">
                <a:latin typeface="Candara" pitchFamily="34" charset="0"/>
              </a:rPr>
              <a:t>С</a:t>
            </a:r>
            <a:r>
              <a:rPr lang="sr-Cyrl-RS" b="1" dirty="0" smtClean="0">
                <a:latin typeface="Candara" pitchFamily="34" charset="0"/>
              </a:rPr>
              <a:t>амостално и заједничко </a:t>
            </a:r>
            <a:r>
              <a:rPr lang="sr-Cyrl-RS" dirty="0" smtClean="0">
                <a:latin typeface="Candara" pitchFamily="34" charset="0"/>
              </a:rPr>
              <a:t>(више преузималаца, тзв. синдикат преузималаца због велике вредности емисије) </a:t>
            </a:r>
          </a:p>
          <a:p>
            <a:pPr algn="just"/>
            <a:endParaRPr lang="en-US" dirty="0"/>
          </a:p>
        </p:txBody>
      </p:sp>
      <p:sp>
        <p:nvSpPr>
          <p:cNvPr id="3" name="Title 2"/>
          <p:cNvSpPr>
            <a:spLocks noGrp="1"/>
          </p:cNvSpPr>
          <p:nvPr>
            <p:ph type="title"/>
          </p:nvPr>
        </p:nvSpPr>
        <p:spPr/>
        <p:txBody>
          <a:bodyPr/>
          <a:lstStyle/>
          <a:p>
            <a:r>
              <a:rPr lang="sr-Cyrl-RS" dirty="0" smtClean="0">
                <a:latin typeface="Candara" pitchFamily="34" charset="0"/>
              </a:rPr>
              <a:t>Врсте преузимања емисије</a:t>
            </a:r>
            <a:endParaRPr lang="en-US" dirty="0">
              <a:latin typeface="Candara"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285</TotalTime>
  <Words>1618</Words>
  <Application>Microsoft Office PowerPoint</Application>
  <PresentationFormat>On-screen Show (4:3)</PresentationFormat>
  <Paragraphs>89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Јавна и приватна емисија</vt:lpstr>
      <vt:lpstr>Литература</vt:lpstr>
      <vt:lpstr>Појам емисије</vt:lpstr>
      <vt:lpstr>Појам емисије</vt:lpstr>
      <vt:lpstr>Субјекти који учествују у емисији</vt:lpstr>
      <vt:lpstr>Преузималац емисије</vt:lpstr>
      <vt:lpstr>Преузималац емисије (закон)</vt:lpstr>
      <vt:lpstr>Преузимање емисије</vt:lpstr>
      <vt:lpstr>Врсте преузимања емисије</vt:lpstr>
      <vt:lpstr>Преузимање емисије (пример)</vt:lpstr>
      <vt:lpstr>Преузимање емисије (пример)</vt:lpstr>
      <vt:lpstr>Јавна емисија</vt:lpstr>
      <vt:lpstr>Јавна понуда</vt:lpstr>
      <vt:lpstr>Услови за емисију</vt:lpstr>
      <vt:lpstr>Поступак емисије</vt:lpstr>
      <vt:lpstr>Проспект</vt:lpstr>
      <vt:lpstr>Проспект</vt:lpstr>
      <vt:lpstr>Врсте проспекта</vt:lpstr>
      <vt:lpstr>Приватна емисија</vt:lpstr>
      <vt:lpstr>Приватна емисија</vt:lpstr>
      <vt:lpstr>Одговорност емитента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Javna emisija i privatna emisija</dc:title>
  <dc:creator>User</dc:creator>
  <cp:lastModifiedBy>User</cp:lastModifiedBy>
  <cp:revision>182</cp:revision>
  <dcterms:created xsi:type="dcterms:W3CDTF">2020-04-14T20:27:53Z</dcterms:created>
  <dcterms:modified xsi:type="dcterms:W3CDTF">2020-04-15T17:46:40Z</dcterms:modified>
</cp:coreProperties>
</file>