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86337-A558-4C6A-8533-03FB03A90242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891CB-116B-4CD9-A950-07B07243DF2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0891CB-116B-4CD9-A950-07B07243DF29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AEFCD3-BCD8-4265-B33D-C0493701A79C}" type="datetimeFigureOut">
              <a:rPr lang="en-US" smtClean="0"/>
              <a:pPr/>
              <a:t>3/25/2020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5567521-CCF5-4214-A964-C6F9CF92A9C3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ru-RU" b="1" dirty="0" smtClean="0"/>
              <a:t>Б</a:t>
            </a:r>
            <a:r>
              <a:rPr lang="sr-Cyrl-RS" b="1" dirty="0" smtClean="0">
                <a:latin typeface="Candara" pitchFamily="34" charset="0"/>
              </a:rPr>
              <a:t>ерзански</a:t>
            </a:r>
            <a:r>
              <a:rPr lang="sr-Cyrl-RS" dirty="0" smtClean="0"/>
              <a:t> </a:t>
            </a:r>
            <a:r>
              <a:rPr lang="sr-Cyrl-RS" b="1" dirty="0" smtClean="0"/>
              <a:t>послови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l"/>
            <a:r>
              <a:rPr lang="ru-RU" dirty="0" smtClean="0"/>
              <a:t>П</a:t>
            </a:r>
            <a:r>
              <a:rPr lang="sr-Cyrl-RS" dirty="0" smtClean="0"/>
              <a:t>ојам и </a:t>
            </a:r>
            <a:r>
              <a:rPr lang="sr-Cyrl-RS" dirty="0" smtClean="0">
                <a:latin typeface="Candara" pitchFamily="34" charset="0"/>
              </a:rPr>
              <a:t>врсте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11266" name="Picture 2" descr="KAKO TRGOVATI NA BERZI – 3. DEO (PROMET NA BERZI)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3657600"/>
            <a:ext cx="4286250" cy="24806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sr-Cyrl-RS" dirty="0" smtClean="0"/>
              <a:t>рсте рочних послова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 smtClean="0"/>
              <a:t>Непреносив </a:t>
            </a:r>
            <a:r>
              <a:rPr lang="de-DE" dirty="0" smtClean="0"/>
              <a:t>(</a:t>
            </a:r>
            <a:r>
              <a:rPr lang="de-DE" i="1" dirty="0" smtClean="0"/>
              <a:t>forward</a:t>
            </a:r>
            <a:r>
              <a:rPr lang="de-DE" dirty="0" smtClean="0"/>
              <a:t>) </a:t>
            </a:r>
            <a:r>
              <a:rPr lang="sr-Cyrl-RS" dirty="0" smtClean="0"/>
              <a:t>и преносив</a:t>
            </a:r>
            <a:r>
              <a:rPr lang="de-DE" dirty="0" smtClean="0"/>
              <a:t> (</a:t>
            </a:r>
            <a:r>
              <a:rPr lang="de-DE" i="1" dirty="0" smtClean="0"/>
              <a:t>future contract</a:t>
            </a:r>
            <a:r>
              <a:rPr lang="de-DE" dirty="0" smtClean="0"/>
              <a:t>)</a:t>
            </a:r>
            <a:endParaRPr lang="sr-Cyrl-RS" dirty="0" smtClean="0"/>
          </a:p>
          <a:p>
            <a:r>
              <a:rPr lang="ru-RU" dirty="0" smtClean="0"/>
              <a:t>О</a:t>
            </a:r>
            <a:r>
              <a:rPr lang="sr-Cyrl-RS" dirty="0" smtClean="0"/>
              <a:t>бичан и премијски</a:t>
            </a:r>
            <a:endParaRPr lang="de-DE" dirty="0" smtClean="0"/>
          </a:p>
          <a:p>
            <a:r>
              <a:rPr lang="sr-Cyrl-RS" dirty="0" smtClean="0"/>
              <a:t>Премијски послови могу бити: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зависно од тога ко има повластицу - п</a:t>
            </a:r>
            <a:r>
              <a:rPr lang="sr-Cyrl-RS" dirty="0" smtClean="0"/>
              <a:t>ремијски послови са повластицом за продавца и са повластицом за купца </a:t>
            </a:r>
          </a:p>
          <a:p>
            <a:pPr marL="514350" indent="-514350" algn="just">
              <a:buAutoNum type="arabicPeriod"/>
            </a:pPr>
            <a:r>
              <a:rPr lang="ru-RU" dirty="0" smtClean="0"/>
              <a:t>зависно од садржине повластице - п</a:t>
            </a:r>
            <a:r>
              <a:rPr lang="sr-Cyrl-RS" dirty="0" smtClean="0"/>
              <a:t>осао са одустанком, посао распона, поновни посао, одбитни посао, есконтни посао, посао разлике, посао размене (своп)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andara" pitchFamily="34" charset="0"/>
              </a:rPr>
              <a:t>Л</a:t>
            </a:r>
            <a:r>
              <a:rPr lang="sr-Cyrl-RS" dirty="0" smtClean="0">
                <a:latin typeface="Candara" pitchFamily="34" charset="0"/>
              </a:rPr>
              <a:t>итература 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sr-Cyrl-RS" b="1" i="1" dirty="0" smtClean="0">
              <a:latin typeface="Candara" pitchFamily="34" charset="0"/>
            </a:endParaRPr>
          </a:p>
          <a:p>
            <a:pPr algn="just"/>
            <a:endParaRPr lang="sr-Cyrl-RS" b="1" i="1" dirty="0" smtClean="0">
              <a:latin typeface="Candara" pitchFamily="34" charset="0"/>
            </a:endParaRPr>
          </a:p>
          <a:p>
            <a:pPr algn="just"/>
            <a:r>
              <a:rPr lang="sr-Cyrl-RS" b="1" i="1" dirty="0" smtClean="0">
                <a:latin typeface="Candara" pitchFamily="34" charset="0"/>
              </a:rPr>
              <a:t>Уџбеник берзанског права</a:t>
            </a:r>
            <a:r>
              <a:rPr lang="sr-Cyrl-RS" b="1" dirty="0" smtClean="0">
                <a:latin typeface="Candara" pitchFamily="34" charset="0"/>
              </a:rPr>
              <a:t>, </a:t>
            </a:r>
            <a:r>
              <a:rPr lang="sr-Cyrl-RS" dirty="0" smtClean="0">
                <a:latin typeface="Candara" pitchFamily="34" charset="0"/>
              </a:rPr>
              <a:t>Небојша Јовановић, Београд, 2010, (стр. 134-140, 199-230)</a:t>
            </a:r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sr-Cyrl-RS" sz="4400" dirty="0" smtClean="0">
                <a:latin typeface="Candara" pitchFamily="34" charset="0"/>
              </a:rPr>
              <a:t>Појам и особине берзанског </a:t>
            </a:r>
            <a:r>
              <a:rPr lang="sr-Cyrl-RS" sz="4800" dirty="0" smtClean="0">
                <a:latin typeface="Candara" pitchFamily="34" charset="0"/>
              </a:rPr>
              <a:t>посла</a:t>
            </a:r>
            <a:endParaRPr lang="en-US" sz="4800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sr-Cyrl-RS" b="1" dirty="0" smtClean="0"/>
              <a:t>Берзански посао </a:t>
            </a:r>
            <a:r>
              <a:rPr lang="sr-Cyrl-RS" dirty="0" smtClean="0"/>
              <a:t>представља уговор о купопродаји одређеног предмета који је примљен у котацију (нпр. хартије од вредности или неке робе). Тај уговор у берзи заључују чланови берзе.</a:t>
            </a:r>
          </a:p>
          <a:p>
            <a:pPr algn="just"/>
            <a:r>
              <a:rPr lang="ru-RU" dirty="0" smtClean="0"/>
              <a:t>Д</a:t>
            </a:r>
            <a:r>
              <a:rPr lang="sr-Cyrl-RS" dirty="0" smtClean="0"/>
              <a:t>а би се за уговор о купопродаји могло рећи да је берзански посао битно је да задовољи </a:t>
            </a:r>
            <a:r>
              <a:rPr lang="sr-Cyrl-RS" b="1" dirty="0" smtClean="0"/>
              <a:t>опште</a:t>
            </a:r>
            <a:r>
              <a:rPr lang="sr-Cyrl-RS" dirty="0" smtClean="0"/>
              <a:t> (услови које захтева облигационо право у погледу закључивања и пуноважности) и </a:t>
            </a:r>
            <a:r>
              <a:rPr lang="sr-Cyrl-RS" b="1" dirty="0" smtClean="0"/>
              <a:t>посебне</a:t>
            </a:r>
            <a:r>
              <a:rPr lang="sr-Cyrl-RS" dirty="0" smtClean="0"/>
              <a:t> услове (у погледу својства уговорника, закључења посла и битних састојака).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sr-Cyrl-RS" dirty="0" smtClean="0"/>
              <a:t>рсте берзанских послова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innerShdw blurRad="63500" dist="50800" dir="189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Д</a:t>
            </a:r>
            <a:r>
              <a:rPr lang="sr-Cyrl-RS" b="1" dirty="0" smtClean="0"/>
              <a:t>невни и рочни </a:t>
            </a:r>
            <a:r>
              <a:rPr lang="sr-Cyrl-RS" dirty="0" smtClean="0"/>
              <a:t>(зависно од времена када доспевају обавезе и берзански послови)</a:t>
            </a:r>
          </a:p>
          <a:p>
            <a:pPr algn="just"/>
            <a:r>
              <a:rPr lang="ru-RU" b="1" dirty="0" smtClean="0"/>
              <a:t>П</a:t>
            </a:r>
            <a:r>
              <a:rPr lang="sr-Cyrl-RS" b="1" dirty="0" smtClean="0"/>
              <a:t>рости и сложени </a:t>
            </a:r>
            <a:r>
              <a:rPr lang="sr-Cyrl-RS" dirty="0" smtClean="0"/>
              <a:t>(према броју уговора које садрже)</a:t>
            </a:r>
          </a:p>
          <a:p>
            <a:pPr algn="just"/>
            <a:r>
              <a:rPr lang="sr-Cyrl-RS" b="1" dirty="0" smtClean="0"/>
              <a:t>Унутрашњи и спољашњи </a:t>
            </a:r>
            <a:r>
              <a:rPr lang="sr-Cyrl-RS" dirty="0" smtClean="0"/>
              <a:t>(подела према уговорницима, времену и месту закључења уговора)</a:t>
            </a:r>
            <a:endParaRPr lang="sr-Cyrl-RS" b="1" dirty="0" smtClean="0"/>
          </a:p>
          <a:p>
            <a:pPr algn="just"/>
            <a:r>
              <a:rPr lang="ru-RU" b="1" dirty="0" smtClean="0"/>
              <a:t>Званични и незванични </a:t>
            </a:r>
            <a:r>
              <a:rPr lang="ru-RU" dirty="0" smtClean="0"/>
              <a:t>(</a:t>
            </a:r>
            <a:r>
              <a:rPr lang="sr-Cyrl-RS" dirty="0" smtClean="0"/>
              <a:t>зависно од предмета берзанског посла)</a:t>
            </a:r>
          </a:p>
          <a:p>
            <a:pPr algn="just"/>
            <a:r>
              <a:rPr lang="ru-RU" b="1" dirty="0" smtClean="0"/>
              <a:t>С</a:t>
            </a:r>
            <a:r>
              <a:rPr lang="sr-Cyrl-RS" b="1" dirty="0" smtClean="0"/>
              <a:t>тварни и рачунџијски </a:t>
            </a:r>
            <a:r>
              <a:rPr lang="sr-Cyrl-RS" dirty="0" smtClean="0"/>
              <a:t>(према циљу уговорника)</a:t>
            </a:r>
          </a:p>
          <a:p>
            <a:pPr algn="just">
              <a:buNone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Уговорници</a:t>
            </a:r>
            <a:endParaRPr lang="en-US" dirty="0">
              <a:latin typeface="Candara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Candara" pitchFamily="34" charset="0"/>
              </a:rPr>
              <a:t>П</a:t>
            </a:r>
            <a:r>
              <a:rPr lang="sr-Cyrl-RS" dirty="0" smtClean="0">
                <a:latin typeface="Candara" pitchFamily="34" charset="0"/>
              </a:rPr>
              <a:t>отпуна пословна способност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Посебно</a:t>
            </a:r>
            <a:r>
              <a:rPr lang="sr-Cyrl-RS" dirty="0" smtClean="0"/>
              <a:t> </a:t>
            </a:r>
            <a:r>
              <a:rPr lang="sr-Cyrl-RS" dirty="0" smtClean="0">
                <a:latin typeface="Candara" pitchFamily="34" charset="0"/>
              </a:rPr>
              <a:t>овлашћена лица (чланови берзе у систему самосталних берзи и посредници код несамосталних)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Лична обавеза овлашћеног лица у погледу испуњења обавеза из закљученог посла</a:t>
            </a:r>
            <a:endParaRPr lang="en-US" dirty="0">
              <a:latin typeface="Candara" pitchFamily="34" charset="0"/>
            </a:endParaRPr>
          </a:p>
        </p:txBody>
      </p:sp>
      <p:pic>
        <p:nvPicPr>
          <p:cNvPr id="3074" name="Picture 2" descr="C:\Users\User\AppData\Local\Microsoft\Windows\Temporary Internet Files\Content.IE5\SODFKG2I\contract[1]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200" y="4800600"/>
            <a:ext cx="2857500" cy="14954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</a:t>
            </a:r>
            <a:r>
              <a:rPr lang="sr-Cyrl-RS" dirty="0" smtClean="0">
                <a:latin typeface="Candara" pitchFamily="34" charset="0"/>
              </a:rPr>
              <a:t>рсте</a:t>
            </a:r>
            <a:r>
              <a:rPr lang="sr-Cyrl-RS" dirty="0" smtClean="0"/>
              <a:t> уговорника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П</a:t>
            </a:r>
            <a:r>
              <a:rPr lang="sr-Cyrl-RS" dirty="0" smtClean="0">
                <a:latin typeface="Candara" pitchFamily="34" charset="0"/>
              </a:rPr>
              <a:t>рема</a:t>
            </a:r>
            <a:r>
              <a:rPr lang="sr-Cyrl-RS" dirty="0" smtClean="0"/>
              <a:t> мотиву закључења уговора: </a:t>
            </a:r>
            <a:r>
              <a:rPr lang="sr-Cyrl-RS" b="1" dirty="0" smtClean="0"/>
              <a:t>инвеститори, шпекуланти</a:t>
            </a:r>
            <a:r>
              <a:rPr lang="sr-Cyrl-RS" dirty="0" smtClean="0"/>
              <a:t> (хосисти или </a:t>
            </a:r>
            <a:r>
              <a:rPr lang="sr-Cyrl-RS" i="1" dirty="0" smtClean="0"/>
              <a:t>бикови</a:t>
            </a:r>
            <a:r>
              <a:rPr lang="sr-Cyrl-RS" dirty="0" smtClean="0"/>
              <a:t> и бесисти или </a:t>
            </a:r>
            <a:r>
              <a:rPr lang="sr-Cyrl-RS" i="1" dirty="0" smtClean="0"/>
              <a:t>медведи</a:t>
            </a:r>
            <a:r>
              <a:rPr lang="sr-Cyrl-RS" dirty="0" smtClean="0"/>
              <a:t>), </a:t>
            </a:r>
            <a:r>
              <a:rPr lang="sr-Cyrl-RS" b="1" dirty="0" smtClean="0"/>
              <a:t>играчи</a:t>
            </a:r>
            <a:r>
              <a:rPr lang="sr-Cyrl-RS" dirty="0" smtClean="0"/>
              <a:t> и </a:t>
            </a:r>
            <a:r>
              <a:rPr lang="sr-Cyrl-RS" b="1" dirty="0" smtClean="0"/>
              <a:t>сплеткароши</a:t>
            </a:r>
            <a:r>
              <a:rPr lang="sr-Cyrl-RS" dirty="0" smtClean="0"/>
              <a:t> (преваранти).</a:t>
            </a:r>
          </a:p>
          <a:p>
            <a:pPr algn="just"/>
            <a:r>
              <a:rPr lang="ru-RU" dirty="0" smtClean="0"/>
              <a:t>З</a:t>
            </a:r>
            <a:r>
              <a:rPr lang="sr-Cyrl-RS" dirty="0" smtClean="0"/>
              <a:t>ависно од односа према промени курса: </a:t>
            </a:r>
            <a:r>
              <a:rPr lang="sr-Cyrl-RS" b="1" dirty="0" smtClean="0"/>
              <a:t>хеџери</a:t>
            </a:r>
            <a:r>
              <a:rPr lang="sr-Cyrl-RS" dirty="0" smtClean="0"/>
              <a:t>, </a:t>
            </a:r>
            <a:r>
              <a:rPr lang="sr-Cyrl-RS" b="1" dirty="0" smtClean="0"/>
              <a:t>ризичари </a:t>
            </a:r>
            <a:r>
              <a:rPr lang="sr-Cyrl-RS" dirty="0" smtClean="0"/>
              <a:t>и </a:t>
            </a:r>
            <a:r>
              <a:rPr lang="sr-Cyrl-RS" b="1" dirty="0" smtClean="0"/>
              <a:t>арбитражисти</a:t>
            </a:r>
            <a:r>
              <a:rPr lang="sr-Cyrl-RS" dirty="0" smtClean="0"/>
              <a:t> (равнатељи).</a:t>
            </a:r>
            <a:endParaRPr lang="en-US" dirty="0"/>
          </a:p>
        </p:txBody>
      </p:sp>
      <p:pic>
        <p:nvPicPr>
          <p:cNvPr id="9" name="Picture 4" descr="C:\Users\User\AppData\Local\Microsoft\Windows\Temporary Internet Files\Content.IE5\TNDDS9ZK\handshake-contract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4572000"/>
            <a:ext cx="2663952" cy="17751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>
                <a:latin typeface="Candara" pitchFamily="34" charset="0"/>
              </a:rPr>
              <a:t>Прости</a:t>
            </a:r>
            <a:r>
              <a:rPr lang="sr-Cyrl-RS" dirty="0" smtClean="0"/>
              <a:t> берзански послови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Candara" pitchFamily="34" charset="0"/>
              </a:rPr>
              <a:t>С</a:t>
            </a:r>
            <a:r>
              <a:rPr lang="sr-Cyrl-RS" dirty="0" smtClean="0">
                <a:latin typeface="Candara" pitchFamily="34" charset="0"/>
              </a:rPr>
              <a:t>адрже један уговор о купопродаји ствари које се котирају.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Према року доспелости разликујемо </a:t>
            </a:r>
            <a:r>
              <a:rPr lang="sr-Cyrl-RS" b="1" dirty="0" smtClean="0">
                <a:latin typeface="Candara" pitchFamily="34" charset="0"/>
              </a:rPr>
              <a:t>дневне (хитне или промптне)  и рочне</a:t>
            </a:r>
            <a:r>
              <a:rPr lang="sr-Cyrl-RS" b="1" dirty="0" smtClean="0"/>
              <a:t>.</a:t>
            </a:r>
          </a:p>
        </p:txBody>
      </p:sp>
      <p:pic>
        <p:nvPicPr>
          <p:cNvPr id="8" name="Picture 8" descr="C:\Users\User\AppData\Local\Microsoft\Windows\Temporary Internet Files\Content.IE5\APAQKG9Y\signing-contract-pen-paperwork-jpg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10200" y="4391024"/>
            <a:ext cx="3200400" cy="18002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</a:t>
            </a:r>
            <a:r>
              <a:rPr lang="sr-Cyrl-RS" dirty="0" smtClean="0">
                <a:latin typeface="Candara" pitchFamily="34" charset="0"/>
              </a:rPr>
              <a:t>невни</a:t>
            </a:r>
            <a:r>
              <a:rPr lang="sr-Cyrl-RS" dirty="0" smtClean="0"/>
              <a:t> (промптни) посао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dirty="0" smtClean="0">
                <a:latin typeface="Candara" pitchFamily="34" charset="0"/>
              </a:rPr>
              <a:t>Обавезе доспевају одмах по закључењу уговора (или истог дана или неколико дана након закљученог уговора).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Није подобан за масовну берзанску трговину због кратког рока доспелости.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Н</a:t>
            </a:r>
            <a:r>
              <a:rPr lang="sr-Cyrl-RS" dirty="0" smtClean="0">
                <a:latin typeface="Candara" pitchFamily="34" charset="0"/>
              </a:rPr>
              <a:t>епреносив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Б</a:t>
            </a:r>
            <a:r>
              <a:rPr lang="sr-Cyrl-RS" dirty="0" smtClean="0">
                <a:latin typeface="Candara" pitchFamily="34" charset="0"/>
              </a:rPr>
              <a:t>езуслован 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И</a:t>
            </a:r>
            <a:r>
              <a:rPr lang="sr-Cyrl-RS" dirty="0" smtClean="0">
                <a:latin typeface="Candara" pitchFamily="34" charset="0"/>
              </a:rPr>
              <a:t>спунљив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Рочни посао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Candara" pitchFamily="34" charset="0"/>
              </a:rPr>
              <a:t>Р</a:t>
            </a:r>
            <a:r>
              <a:rPr lang="sr-Cyrl-RS" dirty="0" smtClean="0">
                <a:latin typeface="Candara" pitchFamily="34" charset="0"/>
              </a:rPr>
              <a:t>еч је о уговору о купопродаји где уговорне стране не испуњавају обавезе одмах након закључења уговора, већ након истека уговором одређеног рока.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Уговорници немају слободу уговарања доспелости обавеза.</a:t>
            </a:r>
          </a:p>
          <a:p>
            <a:pPr algn="just"/>
            <a:r>
              <a:rPr lang="sr-Cyrl-RS" dirty="0" smtClean="0">
                <a:latin typeface="Candara" pitchFamily="34" charset="0"/>
              </a:rPr>
              <a:t>Уговор може да се односи само на ствари котиране у берзи а који су стандардизованих особина.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М</a:t>
            </a:r>
            <a:r>
              <a:rPr lang="sr-Cyrl-RS" dirty="0" smtClean="0">
                <a:latin typeface="Candara" pitchFamily="34" charset="0"/>
              </a:rPr>
              <a:t>оже бити условљен.</a:t>
            </a:r>
          </a:p>
          <a:p>
            <a:pPr algn="just"/>
            <a:r>
              <a:rPr lang="ru-RU" dirty="0" smtClean="0">
                <a:latin typeface="Candara" pitchFamily="34" charset="0"/>
              </a:rPr>
              <a:t>М</a:t>
            </a:r>
            <a:r>
              <a:rPr lang="sr-Cyrl-RS" dirty="0" smtClean="0">
                <a:latin typeface="Candara" pitchFamily="34" charset="0"/>
              </a:rPr>
              <a:t>оже га испунити и треће лице коме је уговорник продао своју чинидбу.</a:t>
            </a: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sr-Cyrl-RS" dirty="0" smtClean="0">
              <a:latin typeface="Candara" pitchFamily="34" charset="0"/>
            </a:endParaRPr>
          </a:p>
          <a:p>
            <a:pPr algn="just"/>
            <a:endParaRPr lang="en-US" dirty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160</TotalTime>
  <Words>456</Words>
  <Application>Microsoft Office PowerPoint</Application>
  <PresentationFormat>On-screen Show (4:3)</PresentationFormat>
  <Paragraphs>45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Берзански послови </vt:lpstr>
      <vt:lpstr>Литература </vt:lpstr>
      <vt:lpstr>Појам и особине берзанског посла</vt:lpstr>
      <vt:lpstr>Врсте берзанских послова</vt:lpstr>
      <vt:lpstr>Уговорници</vt:lpstr>
      <vt:lpstr>Врсте уговорника</vt:lpstr>
      <vt:lpstr>Прости берзански послови</vt:lpstr>
      <vt:lpstr>Дневни (промптни) посао </vt:lpstr>
      <vt:lpstr>Рочни посао</vt:lpstr>
      <vt:lpstr>Врсте рочних послова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Berzanski poslovi (pojam I vrste)</dc:title>
  <dc:creator>User</dc:creator>
  <cp:lastModifiedBy>User</cp:lastModifiedBy>
  <cp:revision>83</cp:revision>
  <dcterms:created xsi:type="dcterms:W3CDTF">2020-03-24T16:38:41Z</dcterms:created>
  <dcterms:modified xsi:type="dcterms:W3CDTF">2020-03-25T21:25:33Z</dcterms:modified>
</cp:coreProperties>
</file>