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8" r:id="rId11"/>
    <p:sldId id="269" r:id="rId12"/>
    <p:sldId id="270" r:id="rId13"/>
    <p:sldId id="271" r:id="rId14"/>
    <p:sldId id="272" r:id="rId15"/>
    <p:sldId id="265" r:id="rId16"/>
    <p:sldId id="273" r:id="rId17"/>
    <p:sldId id="266" r:id="rId18"/>
    <p:sldId id="267"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97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D85E4A8A-EA83-4D71-81FA-061F3D776A3D}" type="datetimeFigureOut">
              <a:rPr lang="en-US" smtClean="0"/>
              <a:pPr/>
              <a:t>4/29/2020</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497D7EE-EE98-415D-B4AC-033EFB6C5FB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85E4A8A-EA83-4D71-81FA-061F3D776A3D}" type="datetimeFigureOut">
              <a:rPr lang="en-US" smtClean="0"/>
              <a:pPr/>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7D7EE-EE98-415D-B4AC-033EFB6C5FB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D85E4A8A-EA83-4D71-81FA-061F3D776A3D}" type="datetimeFigureOut">
              <a:rPr lang="en-US" smtClean="0"/>
              <a:pPr/>
              <a:t>4/29/2020</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497D7EE-EE98-415D-B4AC-033EFB6C5FB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85E4A8A-EA83-4D71-81FA-061F3D776A3D}" type="datetimeFigureOut">
              <a:rPr lang="en-US" smtClean="0"/>
              <a:pPr/>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497D7EE-EE98-415D-B4AC-033EFB6C5FB3}"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D85E4A8A-EA83-4D71-81FA-061F3D776A3D}" type="datetimeFigureOut">
              <a:rPr lang="en-US" smtClean="0"/>
              <a:pPr/>
              <a:t>4/29/2020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497D7EE-EE98-415D-B4AC-033EFB6C5FB3}"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D85E4A8A-EA83-4D71-81FA-061F3D776A3D}" type="datetimeFigureOut">
              <a:rPr lang="en-US" smtClean="0"/>
              <a:pPr/>
              <a:t>4/29/2020</a:t>
            </a:fld>
            <a:endParaRPr lang="en-US"/>
          </a:p>
        </p:txBody>
      </p:sp>
      <p:sp>
        <p:nvSpPr>
          <p:cNvPr id="10" name="Slide Number Placeholder 9"/>
          <p:cNvSpPr>
            <a:spLocks noGrp="1"/>
          </p:cNvSpPr>
          <p:nvPr>
            <p:ph type="sldNum" sz="quarter" idx="16"/>
          </p:nvPr>
        </p:nvSpPr>
        <p:spPr/>
        <p:txBody>
          <a:bodyPr rtlCol="0"/>
          <a:lstStyle/>
          <a:p>
            <a:fld id="{7497D7EE-EE98-415D-B4AC-033EFB6C5FB3}"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D85E4A8A-EA83-4D71-81FA-061F3D776A3D}" type="datetimeFigureOut">
              <a:rPr lang="en-US" smtClean="0"/>
              <a:pPr/>
              <a:t>4/29/2020</a:t>
            </a:fld>
            <a:endParaRPr lang="en-US"/>
          </a:p>
        </p:txBody>
      </p:sp>
      <p:sp>
        <p:nvSpPr>
          <p:cNvPr id="12" name="Slide Number Placeholder 11"/>
          <p:cNvSpPr>
            <a:spLocks noGrp="1"/>
          </p:cNvSpPr>
          <p:nvPr>
            <p:ph type="sldNum" sz="quarter" idx="16"/>
          </p:nvPr>
        </p:nvSpPr>
        <p:spPr/>
        <p:txBody>
          <a:bodyPr rtlCol="0"/>
          <a:lstStyle/>
          <a:p>
            <a:fld id="{7497D7EE-EE98-415D-B4AC-033EFB6C5FB3}"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85E4A8A-EA83-4D71-81FA-061F3D776A3D}" type="datetimeFigureOut">
              <a:rPr lang="en-US" smtClean="0"/>
              <a:pPr/>
              <a:t>4/29/2020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497D7EE-EE98-415D-B4AC-033EFB6C5FB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5E4A8A-EA83-4D71-81FA-061F3D776A3D}" type="datetimeFigureOut">
              <a:rPr lang="en-US" smtClean="0"/>
              <a:pPr/>
              <a:t>4/29/2020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497D7EE-EE98-415D-B4AC-033EFB6C5FB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85E4A8A-EA83-4D71-81FA-061F3D776A3D}" type="datetimeFigureOut">
              <a:rPr lang="en-US" smtClean="0"/>
              <a:pPr/>
              <a:t>4/29/2020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497D7EE-EE98-415D-B4AC-033EFB6C5FB3}"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D85E4A8A-EA83-4D71-81FA-061F3D776A3D}" type="datetimeFigureOut">
              <a:rPr lang="en-US" smtClean="0"/>
              <a:pPr/>
              <a:t>4/29/2020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497D7EE-EE98-415D-B4AC-033EFB6C5FB3}"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85E4A8A-EA83-4D71-81FA-061F3D776A3D}" type="datetimeFigureOut">
              <a:rPr lang="en-US" smtClean="0"/>
              <a:pPr/>
              <a:t>4/29/2020</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497D7EE-EE98-415D-B4AC-033EFB6C5FB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ru-RU" dirty="0" smtClean="0">
                <a:latin typeface="Candara" pitchFamily="34" charset="0"/>
              </a:rPr>
              <a:t>И</a:t>
            </a:r>
            <a:r>
              <a:rPr lang="sr-Cyrl-RS" dirty="0" smtClean="0">
                <a:latin typeface="Candara" pitchFamily="34" charset="0"/>
              </a:rPr>
              <a:t>нституционални ивеститори (ПОЈАМ И ВРСТЕ</a:t>
            </a:r>
            <a:r>
              <a:rPr lang="de-DE" dirty="0" smtClean="0">
                <a:latin typeface="Candara" pitchFamily="34" charset="0"/>
              </a:rPr>
              <a:t>)</a:t>
            </a:r>
            <a:endParaRPr lang="en-US" dirty="0">
              <a:latin typeface="Candara" pitchFamily="34" charset="0"/>
            </a:endParaRPr>
          </a:p>
        </p:txBody>
      </p:sp>
      <p:sp>
        <p:nvSpPr>
          <p:cNvPr id="3" name="Subtitle 2"/>
          <p:cNvSpPr>
            <a:spLocks noGrp="1"/>
          </p:cNvSpPr>
          <p:nvPr>
            <p:ph type="subTitle" idx="1"/>
          </p:nvPr>
        </p:nvSpPr>
        <p:spPr/>
        <p:txBody>
          <a:bodyPr/>
          <a:lstStyle/>
          <a:p>
            <a:r>
              <a:rPr lang="sr-Cyrl-RS" dirty="0" smtClean="0">
                <a:latin typeface="Candara" pitchFamily="34" charset="0"/>
              </a:rPr>
              <a:t>ПРЕДАВАЊА</a:t>
            </a:r>
            <a:r>
              <a:rPr lang="en-US" dirty="0" smtClean="0">
                <a:latin typeface="Candara" pitchFamily="34" charset="0"/>
              </a:rPr>
              <a:t>, 1. </a:t>
            </a:r>
            <a:r>
              <a:rPr lang="sr-Cyrl-RS" smtClean="0">
                <a:latin typeface="Candara" pitchFamily="34" charset="0"/>
              </a:rPr>
              <a:t>мај 2020.</a:t>
            </a:r>
            <a:endParaRPr lang="en-US" dirty="0">
              <a:latin typeface="Candara"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Врсте инвестиционих фондова</a:t>
            </a:r>
            <a:endParaRPr lang="en-US" dirty="0">
              <a:latin typeface="Candara" pitchFamily="34" charset="0"/>
            </a:endParaRPr>
          </a:p>
        </p:txBody>
      </p:sp>
      <p:sp>
        <p:nvSpPr>
          <p:cNvPr id="3" name="Content Placeholder 2"/>
          <p:cNvSpPr>
            <a:spLocks noGrp="1"/>
          </p:cNvSpPr>
          <p:nvPr>
            <p:ph sz="quarter" idx="1"/>
          </p:nvPr>
        </p:nvSpPr>
        <p:spPr/>
        <p:txBody>
          <a:bodyPr>
            <a:normAutofit fontScale="92500" lnSpcReduction="20000"/>
          </a:bodyPr>
          <a:lstStyle/>
          <a:p>
            <a:pPr algn="just">
              <a:buClr>
                <a:schemeClr val="accent5">
                  <a:lumMod val="75000"/>
                </a:schemeClr>
              </a:buClr>
              <a:buFont typeface="Arial" pitchFamily="34" charset="0"/>
              <a:buChar char="•"/>
            </a:pPr>
            <a:r>
              <a:rPr lang="ru-RU" sz="2600" dirty="0" smtClean="0">
                <a:latin typeface="Candara" pitchFamily="34" charset="0"/>
              </a:rPr>
              <a:t>Према начину прикупљања средстава разликујемо:</a:t>
            </a:r>
          </a:p>
          <a:p>
            <a:pPr lvl="1" algn="just">
              <a:buClr>
                <a:schemeClr val="accent5">
                  <a:lumMod val="75000"/>
                </a:schemeClr>
              </a:buClr>
              <a:buFont typeface="Arial" pitchFamily="34" charset="0"/>
              <a:buChar char="•"/>
            </a:pPr>
            <a:r>
              <a:rPr lang="ru-RU" b="1" dirty="0" smtClean="0">
                <a:latin typeface="Candara" pitchFamily="34" charset="0"/>
              </a:rPr>
              <a:t>јавне инвестиционе фондове (средства прикупљају јавном емисијом) и </a:t>
            </a:r>
          </a:p>
          <a:p>
            <a:pPr lvl="1" algn="just">
              <a:buClr>
                <a:schemeClr val="accent5">
                  <a:lumMod val="75000"/>
                </a:schemeClr>
              </a:buClr>
              <a:buFont typeface="Arial" pitchFamily="34" charset="0"/>
              <a:buChar char="•"/>
            </a:pPr>
            <a:r>
              <a:rPr lang="ru-RU" b="1" dirty="0" smtClean="0">
                <a:latin typeface="Candara" pitchFamily="34" charset="0"/>
              </a:rPr>
              <a:t>приватне инвестиционе фондове (средства прикупљају приватном емисијом)</a:t>
            </a:r>
            <a:r>
              <a:rPr lang="ru-RU" dirty="0" smtClean="0">
                <a:latin typeface="Candara" pitchFamily="34" charset="0"/>
              </a:rPr>
              <a:t>. </a:t>
            </a:r>
          </a:p>
          <a:p>
            <a:pPr lvl="1" algn="just">
              <a:buClr>
                <a:schemeClr val="accent5">
                  <a:lumMod val="75000"/>
                </a:schemeClr>
              </a:buClr>
              <a:buFont typeface="Arial" pitchFamily="34" charset="0"/>
              <a:buChar char="•"/>
            </a:pPr>
            <a:endParaRPr lang="ru-RU" dirty="0" smtClean="0">
              <a:latin typeface="Candara" pitchFamily="34" charset="0"/>
            </a:endParaRPr>
          </a:p>
          <a:p>
            <a:pPr algn="just">
              <a:buClr>
                <a:schemeClr val="accent5">
                  <a:lumMod val="75000"/>
                </a:schemeClr>
              </a:buClr>
              <a:buFont typeface="Arial" pitchFamily="34" charset="0"/>
              <a:buChar char="•"/>
            </a:pPr>
            <a:r>
              <a:rPr lang="ru-RU" sz="2600" dirty="0" smtClean="0">
                <a:latin typeface="Candara" pitchFamily="34" charset="0"/>
              </a:rPr>
              <a:t>У зависности од тога да ли инвестициони фонд има обавезу да откупљује инвестиционе јединице својих чланова или не, разликујемо:</a:t>
            </a:r>
          </a:p>
          <a:p>
            <a:pPr lvl="1" algn="just">
              <a:buClr>
                <a:schemeClr val="accent5">
                  <a:lumMod val="75000"/>
                </a:schemeClr>
              </a:buClr>
              <a:buFont typeface="Arial" pitchFamily="34" charset="0"/>
              <a:buChar char="•"/>
            </a:pPr>
            <a:r>
              <a:rPr lang="ru-RU" b="1" dirty="0" smtClean="0">
                <a:latin typeface="Candara" pitchFamily="34" charset="0"/>
              </a:rPr>
              <a:t>отворене </a:t>
            </a:r>
            <a:r>
              <a:rPr lang="ru-RU" dirty="0" smtClean="0">
                <a:latin typeface="Candara" pitchFamily="34" charset="0"/>
              </a:rPr>
              <a:t>(који имају обавезу откупа инвестиционих јединица)  и</a:t>
            </a:r>
          </a:p>
          <a:p>
            <a:pPr lvl="1" algn="just">
              <a:buClr>
                <a:schemeClr val="accent5">
                  <a:lumMod val="75000"/>
                </a:schemeClr>
              </a:buClr>
              <a:buFont typeface="Arial" pitchFamily="34" charset="0"/>
              <a:buChar char="•"/>
            </a:pPr>
            <a:r>
              <a:rPr lang="ru-RU" b="1" dirty="0" smtClean="0">
                <a:latin typeface="Candara" pitchFamily="34" charset="0"/>
              </a:rPr>
              <a:t>затворене инвестиционе фондове </a:t>
            </a:r>
            <a:r>
              <a:rPr lang="ru-RU" dirty="0" smtClean="0">
                <a:latin typeface="Candara" pitchFamily="34" charset="0"/>
              </a:rPr>
              <a:t>(који немају обавезу откупа инвестиционих јединица).</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Отворени инвестициони фондови</a:t>
            </a:r>
            <a:endParaRPr lang="en-US" dirty="0">
              <a:latin typeface="Candara" pitchFamily="34" charset="0"/>
            </a:endParaRPr>
          </a:p>
        </p:txBody>
      </p:sp>
      <p:sp>
        <p:nvSpPr>
          <p:cNvPr id="3" name="Content Placeholder 2"/>
          <p:cNvSpPr>
            <a:spLocks noGrp="1"/>
          </p:cNvSpPr>
          <p:nvPr>
            <p:ph sz="quarter" idx="1"/>
          </p:nvPr>
        </p:nvSpPr>
        <p:spPr/>
        <p:txBody>
          <a:bodyPr>
            <a:normAutofit fontScale="77500" lnSpcReduction="20000"/>
          </a:bodyPr>
          <a:lstStyle/>
          <a:p>
            <a:pPr algn="just"/>
            <a:r>
              <a:rPr lang="ru-RU" dirty="0" smtClean="0">
                <a:latin typeface="Candara" pitchFamily="34" charset="0"/>
              </a:rPr>
              <a:t>Отворени инвестициони фонд није правно лице. Њега организује и њим управља друштво за управљање фондом. Имовина фонда је у својини његових чланова. Због обавезе откупа инвестиционих јединица, капитал отвореног инвестиционог фонда је променљив.</a:t>
            </a:r>
          </a:p>
          <a:p>
            <a:pPr algn="just"/>
            <a:r>
              <a:rPr lang="ru-RU" dirty="0" smtClean="0">
                <a:latin typeface="Candara" pitchFamily="34" charset="0"/>
              </a:rPr>
              <a:t>Отворени инвестициони фонд са јавном понудом (</a:t>
            </a:r>
            <a:r>
              <a:rPr lang="en-US" i="1" dirty="0" smtClean="0">
                <a:latin typeface="Candara" pitchFamily="34" charset="0"/>
              </a:rPr>
              <a:t>the Undertakings for the Collective Investment in Transferable Securities </a:t>
            </a:r>
            <a:r>
              <a:rPr lang="en-US" dirty="0" smtClean="0"/>
              <a:t>-</a:t>
            </a:r>
            <a:r>
              <a:rPr lang="en-US" i="1" dirty="0" smtClean="0">
                <a:latin typeface="Candara" pitchFamily="34" charset="0"/>
              </a:rPr>
              <a:t>UCITS</a:t>
            </a:r>
            <a:r>
              <a:rPr lang="en-US" dirty="0" smtClean="0">
                <a:latin typeface="Candara" pitchFamily="34" charset="0"/>
              </a:rPr>
              <a:t>)</a:t>
            </a:r>
            <a:r>
              <a:rPr lang="sr-Cyrl-RS" dirty="0" smtClean="0">
                <a:latin typeface="Candara" pitchFamily="34" charset="0"/>
              </a:rPr>
              <a:t> је отворени инвестициони фонд који има за искључиви циљ колективно улагање имовине, прикупљене јавном понудом инвестиционих јединица у фонду, у преносиве хартије од вредности или другу ликвидну финансијску имовину предвиђену чл. 42 Закона о отвореним инвестиционим фондовима са јавном понудом. Своје пословање фонд заснива на начелу диверзификације ризика. На захтев ималаца, инвестиционе јединице овог фонда се откупљују.</a:t>
            </a:r>
            <a:endParaRPr lang="en-US" dirty="0">
              <a:latin typeface="Candara"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Алтернативни инвестициони фондови</a:t>
            </a:r>
            <a:endParaRPr lang="en-US" dirty="0">
              <a:latin typeface="Candara" pitchFamily="34" charset="0"/>
            </a:endParaRPr>
          </a:p>
        </p:txBody>
      </p:sp>
      <p:sp>
        <p:nvSpPr>
          <p:cNvPr id="3" name="Content Placeholder 2"/>
          <p:cNvSpPr>
            <a:spLocks noGrp="1"/>
          </p:cNvSpPr>
          <p:nvPr>
            <p:ph sz="quarter" idx="1"/>
          </p:nvPr>
        </p:nvSpPr>
        <p:spPr/>
        <p:txBody>
          <a:bodyPr>
            <a:normAutofit fontScale="92500"/>
          </a:bodyPr>
          <a:lstStyle/>
          <a:p>
            <a:pPr algn="just"/>
            <a:r>
              <a:rPr lang="sr-Cyrl-RS" dirty="0" smtClean="0">
                <a:latin typeface="Candara" pitchFamily="34" charset="0"/>
              </a:rPr>
              <a:t>Према Закону о алтернативним инвестиционим фондовима, алтернативни инвестициони фонд представља инвестициони фонд који прикупља средства од инвеститора са циљем да их инвестира у корист тих инвеститора, а за које се  не захтева дозвола за рад у смислу Закона о отвореним инвестиционим фондовима са јавном понудом. </a:t>
            </a:r>
            <a:r>
              <a:rPr lang="vi-VN" dirty="0" smtClean="0">
                <a:latin typeface="Candara" pitchFamily="34" charset="0"/>
              </a:rPr>
              <a:t> </a:t>
            </a:r>
            <a:endParaRPr lang="sr-Cyrl-RS" dirty="0" smtClean="0">
              <a:latin typeface="Candara" pitchFamily="34" charset="0"/>
            </a:endParaRPr>
          </a:p>
          <a:p>
            <a:pPr algn="just"/>
            <a:r>
              <a:rPr lang="sr-Cyrl-RS" dirty="0" smtClean="0">
                <a:latin typeface="Candara" pitchFamily="34" charset="0"/>
              </a:rPr>
              <a:t>Постоје отворени и затворени алтернативни инвестициони фондови.</a:t>
            </a:r>
            <a:endParaRPr lang="en-US" dirty="0">
              <a:latin typeface="Candara"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Алтернативни инвестициони фондови</a:t>
            </a:r>
            <a:endParaRPr lang="en-US" dirty="0">
              <a:latin typeface="Candara" pitchFamily="34" charset="0"/>
            </a:endParaRPr>
          </a:p>
        </p:txBody>
      </p:sp>
      <p:sp>
        <p:nvSpPr>
          <p:cNvPr id="3" name="Content Placeholder 2"/>
          <p:cNvSpPr>
            <a:spLocks noGrp="1"/>
          </p:cNvSpPr>
          <p:nvPr>
            <p:ph sz="quarter" idx="1"/>
          </p:nvPr>
        </p:nvSpPr>
        <p:spPr/>
        <p:txBody>
          <a:bodyPr>
            <a:normAutofit/>
          </a:bodyPr>
          <a:lstStyle/>
          <a:p>
            <a:pPr algn="just"/>
            <a:r>
              <a:rPr lang="sr-Cyrl-RS" dirty="0" smtClean="0">
                <a:latin typeface="Candara" pitchFamily="34" charset="0"/>
              </a:rPr>
              <a:t>Отворени алтернативни инвестициони фондови немају својство правног лица и имају обавезу откупа инвестиционих јединица на захтев чланова фонда. </a:t>
            </a:r>
          </a:p>
          <a:p>
            <a:pPr algn="just"/>
            <a:r>
              <a:rPr lang="sr-Cyrl-RS" dirty="0" smtClean="0">
                <a:latin typeface="Candara" pitchFamily="34" charset="0"/>
              </a:rPr>
              <a:t>Постоје три врсте затворених алтернативних инвестиционих фондова – са својством  правног лица,  без својства правног лица и затворени инвестициони фонд са интерним управљањем.  </a:t>
            </a:r>
            <a:endParaRPr lang="en-US" dirty="0">
              <a:latin typeface="Candara"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Затворени алтернативни инвестициони фондови</a:t>
            </a:r>
            <a:endParaRPr lang="en-US" dirty="0"/>
          </a:p>
        </p:txBody>
      </p:sp>
      <p:sp>
        <p:nvSpPr>
          <p:cNvPr id="3" name="Content Placeholder 2"/>
          <p:cNvSpPr>
            <a:spLocks noGrp="1"/>
          </p:cNvSpPr>
          <p:nvPr>
            <p:ph sz="quarter" idx="1"/>
          </p:nvPr>
        </p:nvSpPr>
        <p:spPr/>
        <p:txBody>
          <a:bodyPr>
            <a:normAutofit fontScale="40000" lnSpcReduction="20000"/>
          </a:bodyPr>
          <a:lstStyle/>
          <a:p>
            <a:pPr marL="514350" indent="-514350" algn="just">
              <a:buNone/>
            </a:pPr>
            <a:r>
              <a:rPr lang="sr-Cyrl-RS" sz="5100" dirty="0" smtClean="0">
                <a:latin typeface="Candara" pitchFamily="34" charset="0"/>
              </a:rPr>
              <a:t>Ако је реч о затвореном алтернативном инвестиционом фонду </a:t>
            </a:r>
            <a:r>
              <a:rPr lang="sr-Cyrl-RS" sz="5100" i="1" dirty="0" smtClean="0">
                <a:latin typeface="Candara" pitchFamily="34" charset="0"/>
              </a:rPr>
              <a:t>без својства правног лица</a:t>
            </a:r>
            <a:r>
              <a:rPr lang="sr-Cyrl-RS" sz="5100" dirty="0" smtClean="0">
                <a:latin typeface="Candara" pitchFamily="34" charset="0"/>
              </a:rPr>
              <a:t>, фонд нема обавезу откупа инвестиционих јединица на захтев члана фонда. </a:t>
            </a:r>
            <a:r>
              <a:rPr lang="ru-RU" sz="5100" dirty="0" smtClean="0">
                <a:latin typeface="Candara" pitchFamily="34" charset="0"/>
              </a:rPr>
              <a:t>О</a:t>
            </a:r>
            <a:r>
              <a:rPr lang="sr-Cyrl-RS" sz="5100" dirty="0" smtClean="0">
                <a:latin typeface="Candara" pitchFamily="34" charset="0"/>
              </a:rPr>
              <a:t>вим фондом управља друштво за управљање фондом.</a:t>
            </a:r>
          </a:p>
          <a:p>
            <a:pPr marL="514350" indent="-514350" algn="just">
              <a:buNone/>
            </a:pPr>
            <a:endParaRPr lang="sr-Cyrl-RS" sz="5100" dirty="0" smtClean="0">
              <a:latin typeface="Candara" pitchFamily="34" charset="0"/>
            </a:endParaRPr>
          </a:p>
          <a:p>
            <a:pPr marL="514350" indent="-514350" algn="just">
              <a:buNone/>
            </a:pPr>
            <a:r>
              <a:rPr lang="sr-Cyrl-RS" sz="5100" dirty="0" smtClean="0">
                <a:latin typeface="Candara" pitchFamily="34" charset="0"/>
              </a:rPr>
              <a:t>Ако је реч о затвореном алтернативном инвестиционом фонду </a:t>
            </a:r>
            <a:r>
              <a:rPr lang="sr-Cyrl-RS" sz="5100" i="1" dirty="0" smtClean="0">
                <a:latin typeface="Candara" pitchFamily="34" charset="0"/>
              </a:rPr>
              <a:t>са својством правног лица</a:t>
            </a:r>
            <a:r>
              <a:rPr lang="sr-Cyrl-RS" sz="5100" dirty="0" smtClean="0">
                <a:latin typeface="Candara" pitchFamily="34" charset="0"/>
              </a:rPr>
              <a:t> (основан као акционарско друштво или друштво са ограниченом одговорношћу), његове акције, односно удели се не могу откупити на захтев члана фонда. Овим фондом управља друштво за управљање.</a:t>
            </a:r>
          </a:p>
          <a:p>
            <a:pPr marL="514350" indent="-514350" algn="just">
              <a:buNone/>
            </a:pPr>
            <a:endParaRPr lang="sr-Cyrl-RS" sz="5100" dirty="0" smtClean="0">
              <a:latin typeface="Candara" pitchFamily="34" charset="0"/>
            </a:endParaRPr>
          </a:p>
          <a:p>
            <a:pPr marL="514350" indent="-514350" algn="just">
              <a:buNone/>
            </a:pPr>
            <a:r>
              <a:rPr lang="sr-Cyrl-RS" sz="5100" dirty="0" smtClean="0">
                <a:latin typeface="Candara" pitchFamily="34" charset="0"/>
              </a:rPr>
              <a:t>Ако је реч о о затвореном алтернативном инвестиционом фонду </a:t>
            </a:r>
            <a:r>
              <a:rPr lang="sr-Cyrl-RS" sz="5100" i="1" dirty="0" smtClean="0">
                <a:latin typeface="Candara" pitchFamily="34" charset="0"/>
              </a:rPr>
              <a:t>са својством правног лица са интерним управљањем</a:t>
            </a:r>
            <a:r>
              <a:rPr lang="sr-Cyrl-RS" sz="5100" dirty="0" smtClean="0">
                <a:latin typeface="Candara" pitchFamily="34" charset="0"/>
              </a:rPr>
              <a:t>, такав фонд управља сам својом имовином</a:t>
            </a:r>
            <a:r>
              <a:rPr lang="en-US" sz="5100" dirty="0" smtClean="0">
                <a:latin typeface="Candara" pitchFamily="34" charset="0"/>
              </a:rPr>
              <a:t>,</a:t>
            </a:r>
            <a:r>
              <a:rPr lang="sr-Cyrl-RS" sz="5100" dirty="0" smtClean="0">
                <a:latin typeface="Candara" pitchFamily="34" charset="0"/>
              </a:rPr>
              <a:t> а не преко друштва за управљање фондом.</a:t>
            </a:r>
          </a:p>
          <a:p>
            <a:pPr marL="514350" indent="-514350" algn="just">
              <a:buAutoNum type="arabicPeriod"/>
            </a:pPr>
            <a:endParaRPr lang="en-US" dirty="0">
              <a:latin typeface="Candara"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u-RU" sz="3200" dirty="0" smtClean="0">
                <a:latin typeface="Candara" pitchFamily="34" charset="0"/>
              </a:rPr>
              <a:t>Д</a:t>
            </a:r>
            <a:r>
              <a:rPr lang="sr-Cyrl-RS" sz="3200" dirty="0" smtClean="0">
                <a:latin typeface="Candara" pitchFamily="34" charset="0"/>
              </a:rPr>
              <a:t>руштво за управљање отвореним инвестиционим фондом са јавном понудом</a:t>
            </a:r>
            <a:endParaRPr lang="en-US" sz="3200" dirty="0">
              <a:latin typeface="Candara" pitchFamily="34" charset="0"/>
            </a:endParaRPr>
          </a:p>
        </p:txBody>
      </p:sp>
      <p:sp>
        <p:nvSpPr>
          <p:cNvPr id="3" name="Content Placeholder 2"/>
          <p:cNvSpPr>
            <a:spLocks noGrp="1"/>
          </p:cNvSpPr>
          <p:nvPr>
            <p:ph sz="quarter" idx="1"/>
          </p:nvPr>
        </p:nvSpPr>
        <p:spPr/>
        <p:txBody>
          <a:bodyPr>
            <a:normAutofit lnSpcReduction="10000"/>
          </a:bodyPr>
          <a:lstStyle/>
          <a:p>
            <a:pPr marL="509588" lvl="2" indent="-449263" algn="just">
              <a:buNone/>
            </a:pPr>
            <a:r>
              <a:rPr lang="sr-Cyrl-RS" sz="2400" dirty="0" smtClean="0">
                <a:latin typeface="Candara" pitchFamily="34" charset="0"/>
              </a:rPr>
              <a:t>Друштво за управљање је правно лице са седиштем у Републици Србији. Његова је основна делатност организовање и управљање отвореним инвестиционим фондом са јавном понудом на основу дозволе Комисије за хартије од вредности. Може управљати и другим институцијама колективног инвестирања </a:t>
            </a:r>
            <a:r>
              <a:rPr lang="en-US" sz="2400" dirty="0" smtClean="0">
                <a:latin typeface="Candara" pitchFamily="34" charset="0"/>
              </a:rPr>
              <a:t> </a:t>
            </a:r>
            <a:r>
              <a:rPr lang="sr-Cyrl-RS" sz="2400" dirty="0" smtClean="0">
                <a:latin typeface="Candara" pitchFamily="34" charset="0"/>
              </a:rPr>
              <a:t>у складу са посебним законом. </a:t>
            </a:r>
          </a:p>
          <a:p>
            <a:pPr lvl="2" indent="-914400" algn="just">
              <a:buNone/>
            </a:pPr>
            <a:r>
              <a:rPr lang="sr-Cyrl-RS" sz="2400" dirty="0" smtClean="0">
                <a:latin typeface="Candara" pitchFamily="34" charset="0"/>
              </a:rPr>
              <a:t>Оснива се као дводомно акционарско друштво које није јавно друштво у смислу закона којим се уређује тржиште капитала.</a:t>
            </a:r>
          </a:p>
          <a:p>
            <a:pPr marL="465138" lvl="2" indent="-404813" algn="just">
              <a:buNone/>
            </a:pPr>
            <a:r>
              <a:rPr lang="sr-Cyrl-RS" sz="2400" dirty="0" smtClean="0">
                <a:latin typeface="Candara" pitchFamily="34" charset="0"/>
              </a:rPr>
              <a:t>Друштво за управљање не може бити циљно друштво у смислу Закона о преузимању акционарских друштава.</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Cyrl-RS" sz="3200" dirty="0" smtClean="0">
                <a:latin typeface="Candara" pitchFamily="34" charset="0"/>
              </a:rPr>
              <a:t>Друштво за управљање алтернативним инвестиционим фондом</a:t>
            </a:r>
            <a:endParaRPr lang="en-US" sz="3200" dirty="0">
              <a:latin typeface="Candara" pitchFamily="34" charset="0"/>
            </a:endParaRPr>
          </a:p>
        </p:txBody>
      </p:sp>
      <p:sp>
        <p:nvSpPr>
          <p:cNvPr id="3" name="Content Placeholder 2"/>
          <p:cNvSpPr>
            <a:spLocks noGrp="1"/>
          </p:cNvSpPr>
          <p:nvPr>
            <p:ph sz="quarter" idx="1"/>
          </p:nvPr>
        </p:nvSpPr>
        <p:spPr/>
        <p:txBody>
          <a:bodyPr>
            <a:normAutofit fontScale="77500" lnSpcReduction="20000"/>
          </a:bodyPr>
          <a:lstStyle/>
          <a:p>
            <a:pPr algn="just"/>
            <a:r>
              <a:rPr lang="sr-Cyrl-RS" sz="2400" dirty="0" smtClean="0">
                <a:latin typeface="Candara" pitchFamily="34" charset="0"/>
              </a:rPr>
              <a:t>Друштво за управљање алтернативним инвестиционим фондом је правно лице са седиштем у РС чија је редовна делатност управљање једним или више алтернативним инвестиционим фондовима на основу дозволе за рад издате од стране Комисије за хартије од вредности. Ово друштво се оснива као друштво са ограниченом одговорношћу или акционарско друштво које није јавно друштво у смислу закона којим се уређује тржиште капитала. Изузетно, ако је реч о </a:t>
            </a:r>
            <a:r>
              <a:rPr lang="sr-Cyrl-RS" sz="2400" i="1" dirty="0" smtClean="0">
                <a:latin typeface="Candara" pitchFamily="34" charset="0"/>
              </a:rPr>
              <a:t>великом</a:t>
            </a:r>
            <a:r>
              <a:rPr lang="sr-Cyrl-RS" sz="2400" dirty="0" smtClean="0">
                <a:latin typeface="Candara" pitchFamily="34" charset="0"/>
              </a:rPr>
              <a:t>  друштву за управљање, оснива се искључиво као дводомно акционарско друштво.</a:t>
            </a:r>
          </a:p>
          <a:p>
            <a:pPr algn="just"/>
            <a:r>
              <a:rPr lang="sr-Cyrl-RS" sz="2400" dirty="0" smtClean="0">
                <a:latin typeface="Candara" pitchFamily="34" charset="0"/>
              </a:rPr>
              <a:t>Подела на </a:t>
            </a:r>
            <a:r>
              <a:rPr lang="sr-Cyrl-RS" sz="2400" i="1" dirty="0" smtClean="0">
                <a:latin typeface="Candara" pitchFamily="34" charset="0"/>
              </a:rPr>
              <a:t>велико и мало </a:t>
            </a:r>
            <a:r>
              <a:rPr lang="sr-Cyrl-RS" sz="2400" dirty="0" smtClean="0">
                <a:latin typeface="Candara" pitchFamily="34" charset="0"/>
              </a:rPr>
              <a:t>друштво за управљање извршена је према вредности укупне иомовине алтернативних инвестиционих фондова и према врсти инвеститора којима се нуде алтернативни инвестициони фондови.</a:t>
            </a:r>
          </a:p>
          <a:p>
            <a:pPr algn="just"/>
            <a:r>
              <a:rPr lang="sr-Cyrl-RS" sz="2400" dirty="0" smtClean="0">
                <a:latin typeface="Candara" pitchFamily="34" charset="0"/>
              </a:rPr>
              <a:t>Поред друштва за управљање са седиштем у РС, Закон о алтернативним инвестиционим фондовима предвиђа и друштво за управљање алтернативним инвестиционим фондом са седиштем у држави чланици ЕУ и друштво за управљање алтернативним инвестиционим фондом са седиштем у трећој држави.</a:t>
            </a:r>
            <a:endParaRPr lang="en-US" sz="2400" dirty="0">
              <a:latin typeface="Candara"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Банка као инвеститор</a:t>
            </a:r>
            <a:endParaRPr lang="en-US" dirty="0">
              <a:latin typeface="Candara" pitchFamily="34" charset="0"/>
            </a:endParaRPr>
          </a:p>
        </p:txBody>
      </p:sp>
      <p:sp>
        <p:nvSpPr>
          <p:cNvPr id="3" name="Content Placeholder 2"/>
          <p:cNvSpPr>
            <a:spLocks noGrp="1"/>
          </p:cNvSpPr>
          <p:nvPr>
            <p:ph sz="quarter" idx="1"/>
          </p:nvPr>
        </p:nvSpPr>
        <p:spPr/>
        <p:txBody>
          <a:bodyPr>
            <a:normAutofit fontScale="92500" lnSpcReduction="10000"/>
          </a:bodyPr>
          <a:lstStyle/>
          <a:p>
            <a:pPr algn="just"/>
            <a:r>
              <a:rPr lang="sr-Cyrl-RS" dirty="0" smtClean="0">
                <a:latin typeface="Candara" pitchFamily="34" charset="0"/>
              </a:rPr>
              <a:t>Банка је профитабилна финансијска институција која се оснива као акционарско друштво. Под појачаним је надзором државе јер обавља ризичну делатност – промет новца и пружање услуга у промету новца. За надзор над обављањем ових послова надлежна је централна банка (Народна банка Србије).</a:t>
            </a:r>
          </a:p>
          <a:p>
            <a:pPr algn="just"/>
            <a:r>
              <a:rPr lang="sr-Cyrl-RS" dirty="0" smtClean="0">
                <a:latin typeface="Candara" pitchFamily="34" charset="0"/>
              </a:rPr>
              <a:t>Банка обавља и послове у вези са трговином хартијама од вредности.  У вези са тим може се наћи у улози емитента, трговца, “чувара” (када обавља послове кастоди банке) и инвеститора.</a:t>
            </a:r>
            <a:endParaRPr lang="en-US" dirty="0">
              <a:latin typeface="Candara"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Д</a:t>
            </a:r>
            <a:r>
              <a:rPr lang="sr-Cyrl-RS" dirty="0" smtClean="0">
                <a:latin typeface="Candara" pitchFamily="34" charset="0"/>
              </a:rPr>
              <a:t>руштво за осигурање</a:t>
            </a:r>
            <a:endParaRPr lang="en-US" dirty="0">
              <a:latin typeface="Candara" pitchFamily="34" charset="0"/>
            </a:endParaRPr>
          </a:p>
        </p:txBody>
      </p:sp>
      <p:sp>
        <p:nvSpPr>
          <p:cNvPr id="3" name="Content Placeholder 2"/>
          <p:cNvSpPr>
            <a:spLocks noGrp="1"/>
          </p:cNvSpPr>
          <p:nvPr>
            <p:ph sz="quarter" idx="1"/>
          </p:nvPr>
        </p:nvSpPr>
        <p:spPr/>
        <p:txBody>
          <a:bodyPr>
            <a:normAutofit fontScale="92500" lnSpcReduction="10000"/>
          </a:bodyPr>
          <a:lstStyle/>
          <a:p>
            <a:pPr algn="just"/>
            <a:r>
              <a:rPr lang="sr-Cyrl-RS" dirty="0" smtClean="0">
                <a:latin typeface="Candara" pitchFamily="34" charset="0"/>
              </a:rPr>
              <a:t>Друштво за осигурање је привредно друштво које је под појачаним надзором државе имајући у виду послове које обавља – послове животних и неживотних осигурања. У Србији надзор над друштвима за осигурање обавља централна банка, пре свега, у циљу заштите интереса осигураника. </a:t>
            </a:r>
          </a:p>
          <a:p>
            <a:pPr algn="just"/>
            <a:r>
              <a:rPr lang="sr-Cyrl-RS" dirty="0" smtClean="0">
                <a:latin typeface="Candara" pitchFamily="34" charset="0"/>
              </a:rPr>
              <a:t>У зависности од тога како је организована расподела ризика, можемо говорити о друштву за осигурање и друштву за узајамно осигурање (осигурава само своје чланове).</a:t>
            </a:r>
          </a:p>
          <a:p>
            <a:pPr algn="just">
              <a:buNone/>
            </a:pPr>
            <a:endParaRPr lang="en-US" dirty="0">
              <a:latin typeface="Candara"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Друштво за осигурање</a:t>
            </a:r>
            <a:endParaRPr lang="en-US" dirty="0"/>
          </a:p>
        </p:txBody>
      </p:sp>
      <p:sp>
        <p:nvSpPr>
          <p:cNvPr id="3" name="Content Placeholder 2"/>
          <p:cNvSpPr>
            <a:spLocks noGrp="1"/>
          </p:cNvSpPr>
          <p:nvPr>
            <p:ph sz="quarter" idx="1"/>
          </p:nvPr>
        </p:nvSpPr>
        <p:spPr/>
        <p:txBody>
          <a:bodyPr>
            <a:normAutofit fontScale="25000" lnSpcReduction="20000"/>
          </a:bodyPr>
          <a:lstStyle/>
          <a:p>
            <a:pPr algn="just"/>
            <a:endParaRPr lang="sr-Cyrl-RS" sz="9600" dirty="0" smtClean="0">
              <a:latin typeface="Candara" pitchFamily="34" charset="0"/>
            </a:endParaRPr>
          </a:p>
          <a:p>
            <a:pPr algn="just"/>
            <a:r>
              <a:rPr lang="sr-Cyrl-RS" sz="9600" dirty="0" smtClean="0">
                <a:latin typeface="Candara" pitchFamily="34" charset="0"/>
              </a:rPr>
              <a:t>Друштва за осигурање су финансијске, недепозитне институције које до средстава долазе наплатом премије осигурања за ризик који преузимају на себе закључивањем уговора о осигурању. Исплату накнаде штете (неживотна осигурања), односно осигуране суме (код осигурања живота) друштво за осигурање исплаћује тек када дође до реализације осигураног случаја (у будућности), тј. када наступи штета на имовини, односно када наступи смрт одређеног лица или доживи одређени број година живота (зависно шта је уговорено). </a:t>
            </a:r>
          </a:p>
          <a:p>
            <a:pPr algn="just"/>
            <a:r>
              <a:rPr lang="sr-Cyrl-RS" sz="9600" dirty="0" smtClean="0">
                <a:latin typeface="Candara" pitchFamily="34" charset="0"/>
              </a:rPr>
              <a:t>У трговини хартијама од вредности друштва за осигурање могу бити емитенти и инвеститори.</a:t>
            </a:r>
            <a:endParaRPr lang="en-US" sz="9600" dirty="0" smtClean="0">
              <a:latin typeface="Candara" pitchFamily="34" charset="0"/>
            </a:endParaRPr>
          </a:p>
          <a:p>
            <a:pPr algn="just"/>
            <a:endParaRPr lang="sr-Cyrl-RS" sz="9600" dirty="0" smtClean="0">
              <a:latin typeface="Candara" pitchFamily="34" charset="0"/>
            </a:endParaRP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Литература</a:t>
            </a:r>
            <a:endParaRPr lang="en-US" dirty="0">
              <a:latin typeface="Candara" pitchFamily="34" charset="0"/>
            </a:endParaRPr>
          </a:p>
        </p:txBody>
      </p:sp>
      <p:sp>
        <p:nvSpPr>
          <p:cNvPr id="3" name="Content Placeholder 2"/>
          <p:cNvSpPr>
            <a:spLocks noGrp="1"/>
          </p:cNvSpPr>
          <p:nvPr>
            <p:ph sz="quarter" idx="1"/>
          </p:nvPr>
        </p:nvSpPr>
        <p:spPr/>
        <p:txBody>
          <a:bodyPr>
            <a:normAutofit lnSpcReduction="10000"/>
          </a:bodyPr>
          <a:lstStyle/>
          <a:p>
            <a:r>
              <a:rPr lang="sr-Cyrl-RS" sz="3200" b="1" dirty="0" smtClean="0">
                <a:latin typeface="Candara" pitchFamily="34" charset="0"/>
              </a:rPr>
              <a:t>Уџбеник берзанског права</a:t>
            </a:r>
            <a:r>
              <a:rPr lang="sr-Cyrl-RS" sz="3200" dirty="0" smtClean="0">
                <a:latin typeface="Candara" pitchFamily="34" charset="0"/>
              </a:rPr>
              <a:t>, Небојша Јовановић, Београд, 2010 , (стр. 93-106).</a:t>
            </a:r>
          </a:p>
          <a:p>
            <a:r>
              <a:rPr lang="sr-Cyrl-RS" sz="3200" b="1" dirty="0" smtClean="0">
                <a:latin typeface="Candara" pitchFamily="34" charset="0"/>
              </a:rPr>
              <a:t>Закон о тржишту капитала </a:t>
            </a:r>
            <a:r>
              <a:rPr lang="sr-Cyrl-RS" sz="3200" dirty="0" smtClean="0">
                <a:latin typeface="Candara" pitchFamily="34" charset="0"/>
              </a:rPr>
              <a:t>(</a:t>
            </a:r>
            <a:r>
              <a:rPr lang="sr-Cyrl-RS" sz="3200" i="1" dirty="0" smtClean="0">
                <a:latin typeface="Candara" pitchFamily="34" charset="0"/>
              </a:rPr>
              <a:t>Сл. гласник РС </a:t>
            </a:r>
            <a:r>
              <a:rPr lang="sr-Cyrl-RS" sz="3200" dirty="0" smtClean="0">
                <a:latin typeface="Candara" pitchFamily="34" charset="0"/>
              </a:rPr>
              <a:t>бр. </a:t>
            </a:r>
            <a:r>
              <a:rPr lang="nn-NO" sz="3200" dirty="0" smtClean="0">
                <a:latin typeface="Candara" pitchFamily="34" charset="0"/>
              </a:rPr>
              <a:t>31/2011, 112/2015, 108/2016 </a:t>
            </a:r>
            <a:r>
              <a:rPr lang="sr-Cyrl-RS" sz="3200" dirty="0" smtClean="0">
                <a:latin typeface="Candara" pitchFamily="34" charset="0"/>
              </a:rPr>
              <a:t>и</a:t>
            </a:r>
            <a:r>
              <a:rPr lang="nn-NO" sz="3200" dirty="0" smtClean="0">
                <a:latin typeface="Candara" pitchFamily="34" charset="0"/>
              </a:rPr>
              <a:t> 9/2020</a:t>
            </a:r>
            <a:r>
              <a:rPr lang="sr-Cyrl-RS" sz="3200" dirty="0" smtClean="0">
                <a:latin typeface="Candara" pitchFamily="34" charset="0"/>
              </a:rPr>
              <a:t>).</a:t>
            </a:r>
          </a:p>
          <a:p>
            <a:pPr algn="just">
              <a:buClr>
                <a:schemeClr val="accent5">
                  <a:lumMod val="75000"/>
                </a:schemeClr>
              </a:buClr>
              <a:buFont typeface="Arial" pitchFamily="34" charset="0"/>
              <a:buChar char="•"/>
            </a:pPr>
            <a:r>
              <a:rPr lang="sr-Cyrl-RS" sz="3200" b="1" dirty="0" smtClean="0">
                <a:latin typeface="Candara" pitchFamily="34" charset="0"/>
              </a:rPr>
              <a:t>Закон о отвореним инвестиционим фондовима са јавном понудом </a:t>
            </a:r>
            <a:r>
              <a:rPr lang="sr-Cyrl-RS" sz="3200" dirty="0" smtClean="0">
                <a:latin typeface="Candara" pitchFamily="34" charset="0"/>
              </a:rPr>
              <a:t>(</a:t>
            </a:r>
            <a:r>
              <a:rPr lang="ru-RU" sz="3200" i="1" dirty="0" smtClean="0">
                <a:latin typeface="Candara" pitchFamily="34" charset="0"/>
              </a:rPr>
              <a:t>Сл. гласник РС,</a:t>
            </a:r>
            <a:r>
              <a:rPr lang="ru-RU" sz="3200" dirty="0" smtClean="0">
                <a:latin typeface="Candara" pitchFamily="34" charset="0"/>
              </a:rPr>
              <a:t> бр. 73/2019)</a:t>
            </a:r>
            <a:r>
              <a:rPr lang="sr-Cyrl-RS" sz="3200" dirty="0" smtClean="0">
                <a:latin typeface="Candara" pitchFamily="34" charset="0"/>
              </a:rPr>
              <a:t>.</a:t>
            </a:r>
            <a:endParaRPr lang="ru-RU" sz="3200" dirty="0" smtClean="0">
              <a:latin typeface="Candara" pitchFamily="34" charset="0"/>
            </a:endParaRPr>
          </a:p>
          <a:p>
            <a:pPr algn="just">
              <a:buClr>
                <a:schemeClr val="accent5">
                  <a:lumMod val="75000"/>
                </a:schemeClr>
              </a:buClr>
              <a:buFont typeface="Arial" pitchFamily="34" charset="0"/>
              <a:buChar char="•"/>
            </a:pPr>
            <a:r>
              <a:rPr lang="ru-RU" sz="3200" b="1" dirty="0" smtClean="0">
                <a:latin typeface="Candara" pitchFamily="34" charset="0"/>
              </a:rPr>
              <a:t>Закон о алтернативним инвестиционим фондовима </a:t>
            </a:r>
            <a:r>
              <a:rPr lang="sr-Cyrl-RS" sz="3200" dirty="0" smtClean="0">
                <a:latin typeface="Candara" pitchFamily="34" charset="0"/>
              </a:rPr>
              <a:t>(</a:t>
            </a:r>
            <a:r>
              <a:rPr lang="ru-RU" sz="3200" i="1" dirty="0" smtClean="0">
                <a:latin typeface="Candara" pitchFamily="34" charset="0"/>
              </a:rPr>
              <a:t>Сл. гласник РС,</a:t>
            </a:r>
            <a:r>
              <a:rPr lang="ru-RU" sz="3200" dirty="0" smtClean="0">
                <a:latin typeface="Candara" pitchFamily="34" charset="0"/>
              </a:rPr>
              <a:t> бр. 73/2019).</a:t>
            </a:r>
          </a:p>
          <a:p>
            <a:endParaRPr lang="en-US" dirty="0">
              <a:latin typeface="Candara"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Друштва за осигурање</a:t>
            </a:r>
            <a:endParaRPr lang="en-US" dirty="0">
              <a:latin typeface="Candara" pitchFamily="34" charset="0"/>
            </a:endParaRPr>
          </a:p>
        </p:txBody>
      </p:sp>
      <p:sp>
        <p:nvSpPr>
          <p:cNvPr id="3" name="Content Placeholder 2"/>
          <p:cNvSpPr>
            <a:spLocks noGrp="1"/>
          </p:cNvSpPr>
          <p:nvPr>
            <p:ph sz="quarter" idx="1"/>
          </p:nvPr>
        </p:nvSpPr>
        <p:spPr/>
        <p:txBody>
          <a:bodyPr>
            <a:normAutofit fontScale="85000" lnSpcReduction="10000"/>
          </a:bodyPr>
          <a:lstStyle/>
          <a:p>
            <a:pPr algn="just"/>
            <a:r>
              <a:rPr lang="sr-Cyrl-RS" sz="2800" dirty="0" smtClean="0">
                <a:latin typeface="Candara" pitchFamily="34" charset="0"/>
              </a:rPr>
              <a:t>Будући да ризици не погађају у исто време све осигуранике, средства која друштво за осигурање прикупи од премија осигурања могу се инвестирати. Наплаћене и акумулиране премије су, по правилу, увек веће од исплате осигураних сума и накнада штете.  Нарочито су у том смислу важна друштва за осигурање живота која закључују уговоре о осигурању на дужи период (на пример 10, 20, 30 година).</a:t>
            </a:r>
          </a:p>
          <a:p>
            <a:pPr algn="just"/>
            <a:r>
              <a:rPr lang="sr-Cyrl-RS" sz="2800" dirty="0" smtClean="0">
                <a:latin typeface="Candara" pitchFamily="34" charset="0"/>
              </a:rPr>
              <a:t>Плаћање премија унапред, дугорочност закључених уговора, као и временско неподударање уплата премија и исплата осигураних сума доприносе да друштва за осигурање буду врло важни институционални инвеститори.</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Појам институционални инвеститор</a:t>
            </a:r>
            <a:endParaRPr lang="en-US" dirty="0">
              <a:latin typeface="Candara" pitchFamily="34" charset="0"/>
            </a:endParaRPr>
          </a:p>
        </p:txBody>
      </p:sp>
      <p:sp>
        <p:nvSpPr>
          <p:cNvPr id="3" name="Content Placeholder 2"/>
          <p:cNvSpPr>
            <a:spLocks noGrp="1"/>
          </p:cNvSpPr>
          <p:nvPr>
            <p:ph sz="quarter" idx="1"/>
          </p:nvPr>
        </p:nvSpPr>
        <p:spPr/>
        <p:txBody>
          <a:bodyPr>
            <a:normAutofit fontScale="85000" lnSpcReduction="10000"/>
          </a:bodyPr>
          <a:lstStyle/>
          <a:p>
            <a:pPr algn="just"/>
            <a:r>
              <a:rPr lang="sr-Cyrl-RS" dirty="0" smtClean="0">
                <a:latin typeface="Candara" pitchFamily="34" charset="0"/>
              </a:rPr>
              <a:t>Зависно од врсте делатности којом се баве разликујемо личне или приватне  и институционалне или професионалне инвеститоре.</a:t>
            </a:r>
          </a:p>
          <a:p>
            <a:pPr algn="just"/>
            <a:r>
              <a:rPr lang="sr-Cyrl-RS" dirty="0" smtClean="0">
                <a:latin typeface="Candara" pitchFamily="34" charset="0"/>
              </a:rPr>
              <a:t>Значај поделе на личне и институционалне (професионалне) лежи у појачаној заштити личних инвеститора од стране надзорног органа.</a:t>
            </a:r>
          </a:p>
          <a:p>
            <a:pPr algn="just"/>
            <a:r>
              <a:rPr lang="sr-Cyrl-RS" b="1" dirty="0" smtClean="0">
                <a:latin typeface="Candara" pitchFamily="34" charset="0"/>
              </a:rPr>
              <a:t>Институционални инвеститор је, по правилу, правно лице.  </a:t>
            </a:r>
            <a:r>
              <a:rPr lang="sr-Cyrl-RS" dirty="0" smtClean="0">
                <a:latin typeface="Candara" pitchFamily="34" charset="0"/>
              </a:rPr>
              <a:t>Законом о тржишту капитала предвиђено је када се и физичко лице може сматрати професионалним инвеститором.</a:t>
            </a:r>
          </a:p>
          <a:p>
            <a:pPr algn="just"/>
            <a:r>
              <a:rPr lang="sr-Cyrl-RS" b="1" dirty="0" smtClean="0">
                <a:latin typeface="Candara" pitchFamily="34" charset="0"/>
              </a:rPr>
              <a:t>Институционални инвеститори су правна лица чија је делатност инвестирање капитала.</a:t>
            </a:r>
            <a:endParaRPr lang="en-US" b="1" dirty="0">
              <a:latin typeface="Candar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Институционални инвеститори</a:t>
            </a:r>
            <a:endParaRPr lang="en-US" dirty="0">
              <a:latin typeface="Candara" pitchFamily="34" charset="0"/>
            </a:endParaRPr>
          </a:p>
        </p:txBody>
      </p:sp>
      <p:sp>
        <p:nvSpPr>
          <p:cNvPr id="3" name="Content Placeholder 2"/>
          <p:cNvSpPr>
            <a:spLocks noGrp="1"/>
          </p:cNvSpPr>
          <p:nvPr>
            <p:ph sz="quarter" idx="1"/>
          </p:nvPr>
        </p:nvSpPr>
        <p:spPr/>
        <p:txBody>
          <a:bodyPr>
            <a:normAutofit fontScale="92500" lnSpcReduction="10000"/>
          </a:bodyPr>
          <a:lstStyle/>
          <a:p>
            <a:pPr algn="just"/>
            <a:r>
              <a:rPr lang="sr-Cyrl-RS" dirty="0" smtClean="0">
                <a:latin typeface="Candara" pitchFamily="34" charset="0"/>
              </a:rPr>
              <a:t>Инститционални (професионални) инвеститори су правна лица која имају довољно знања, искуства и стручности да самостално процене исплативост и ризик улагања (инвестирања).</a:t>
            </a:r>
            <a:endParaRPr lang="en-US" dirty="0" smtClean="0">
              <a:latin typeface="Candara" pitchFamily="34" charset="0"/>
            </a:endParaRPr>
          </a:p>
          <a:p>
            <a:pPr algn="just"/>
            <a:r>
              <a:rPr lang="sr-Cyrl-RS" dirty="0" smtClean="0">
                <a:latin typeface="Candara" pitchFamily="34" charset="0"/>
              </a:rPr>
              <a:t>Институционални инвеститори имају за циљ стицање профита (добити) наплатом дивиденди, односно камата од емитената чије су хартије од вредности купили (тј. у које су инвестирали), као и наплатом капиталног добитка који остваре препродајом хартија од вредности (куповином по нижој и продајом по вишој цени).</a:t>
            </a:r>
            <a:endParaRPr lang="en-US" dirty="0">
              <a:latin typeface="Candara"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Врсте професионалних инвеститора</a:t>
            </a:r>
            <a:endParaRPr lang="en-US" dirty="0">
              <a:latin typeface="Candara" pitchFamily="34" charset="0"/>
            </a:endParaRPr>
          </a:p>
        </p:txBody>
      </p:sp>
      <p:sp>
        <p:nvSpPr>
          <p:cNvPr id="3" name="Content Placeholder 2"/>
          <p:cNvSpPr>
            <a:spLocks noGrp="1"/>
          </p:cNvSpPr>
          <p:nvPr>
            <p:ph sz="quarter" idx="1"/>
          </p:nvPr>
        </p:nvSpPr>
        <p:spPr/>
        <p:txBody>
          <a:bodyPr>
            <a:noAutofit/>
          </a:bodyPr>
          <a:lstStyle/>
          <a:p>
            <a:pPr algn="just">
              <a:buNone/>
            </a:pPr>
            <a:r>
              <a:rPr lang="sr-Cyrl-RS" sz="2800" dirty="0" smtClean="0">
                <a:latin typeface="Candara" pitchFamily="34" charset="0"/>
              </a:rPr>
              <a:t>Професионални инвеститори могу бити како финансијски тако и нефинансијски субјекти.</a:t>
            </a:r>
          </a:p>
          <a:p>
            <a:pPr algn="just">
              <a:buNone/>
            </a:pPr>
            <a:endParaRPr lang="sr-Cyrl-RS" sz="2800" dirty="0" smtClean="0">
              <a:latin typeface="Candara" pitchFamily="34" charset="0"/>
            </a:endParaRPr>
          </a:p>
          <a:p>
            <a:pPr algn="just">
              <a:buNone/>
            </a:pPr>
            <a:r>
              <a:rPr lang="sr-Cyrl-RS" sz="2800" dirty="0" smtClean="0">
                <a:latin typeface="Candara" pitchFamily="34" charset="0"/>
              </a:rPr>
              <a:t>Као последица усклађивања домаћих прописа са правом ЕУ, конкретно Директивом о проспекту </a:t>
            </a:r>
            <a:r>
              <a:rPr lang="hr-HR" sz="2800" dirty="0" smtClean="0">
                <a:latin typeface="Candara" pitchFamily="34" charset="0"/>
              </a:rPr>
              <a:t>2003/71/E</a:t>
            </a:r>
            <a:r>
              <a:rPr lang="sr-Cyrl-RS" sz="2800" dirty="0" smtClean="0">
                <a:latin typeface="Candara" pitchFamily="34" charset="0"/>
              </a:rPr>
              <a:t>З, Закон о тржишту капитала (чл. 14) за професионалне инвеститоре користи израз квалификовани инвеститори.  То су:</a:t>
            </a:r>
          </a:p>
          <a:p>
            <a:pPr algn="just"/>
            <a:endParaRPr lang="sr-Cyrl-RS" sz="2800" dirty="0" smtClean="0">
              <a:latin typeface="Candara"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Врсте професионалних инвеститора</a:t>
            </a:r>
            <a:endParaRPr lang="en-US" dirty="0">
              <a:latin typeface="Candara" pitchFamily="34" charset="0"/>
            </a:endParaRPr>
          </a:p>
        </p:txBody>
      </p:sp>
      <p:sp>
        <p:nvSpPr>
          <p:cNvPr id="3" name="Content Placeholder 2"/>
          <p:cNvSpPr>
            <a:spLocks noGrp="1"/>
          </p:cNvSpPr>
          <p:nvPr>
            <p:ph sz="quarter" idx="1"/>
          </p:nvPr>
        </p:nvSpPr>
        <p:spPr/>
        <p:txBody>
          <a:bodyPr>
            <a:normAutofit fontScale="55000" lnSpcReduction="20000"/>
          </a:bodyPr>
          <a:lstStyle/>
          <a:p>
            <a:pPr algn="just"/>
            <a:r>
              <a:rPr lang="sr-Cyrl-RS" sz="3800" dirty="0" smtClean="0">
                <a:latin typeface="Candara" pitchFamily="34" charset="0"/>
              </a:rPr>
              <a:t>1. правна лица која су добила одобрење за рад од одговарајућег надзорног органа или су субјект надзора на финансијском тржишту, укључујући: кредитне институције, инвестициона друштва, друге финансијске </a:t>
            </a:r>
            <a:r>
              <a:rPr lang="ru-RU" sz="3800" dirty="0" smtClean="0">
                <a:latin typeface="Candara" pitchFamily="34" charset="0"/>
              </a:rPr>
              <a:t>и</a:t>
            </a:r>
            <a:r>
              <a:rPr lang="sr-Cyrl-RS" sz="3800" dirty="0" smtClean="0">
                <a:latin typeface="Candara" pitchFamily="34" charset="0"/>
              </a:rPr>
              <a:t>нституције чије пословање је одобрио или надзире одговарајући надзорни орган, друштва за осигурање, друштва за управљање и институције колективног инвестирања којима та друштва управљају, друштва за управљање и пензијски фондови којима та друштва управљају; дилери продуктних берзи;</a:t>
            </a:r>
            <a:endParaRPr lang="vi-VN" sz="3800" dirty="0" smtClean="0">
              <a:latin typeface="Candara" pitchFamily="34" charset="0"/>
            </a:endParaRPr>
          </a:p>
          <a:p>
            <a:pPr algn="just"/>
            <a:r>
              <a:rPr lang="sr-Cyrl-RS" sz="3800" dirty="0" smtClean="0">
                <a:latin typeface="Candara" pitchFamily="34" charset="0"/>
              </a:rPr>
              <a:t>2. Република, аутономне покрајине и јединице локалне самоуправе, као и стране државе или национална или регионална тела,  Народна банка Србије и централне банке страних држава, међународне и наднационалне институције, као што су ММФ,</a:t>
            </a:r>
            <a:r>
              <a:rPr lang="vi-VN" sz="3800" dirty="0" smtClean="0">
                <a:latin typeface="Candara" pitchFamily="34" charset="0"/>
              </a:rPr>
              <a:t> </a:t>
            </a:r>
            <a:r>
              <a:rPr lang="sr-Cyrl-RS" sz="3800" dirty="0" smtClean="0">
                <a:latin typeface="Candara" pitchFamily="34" charset="0"/>
              </a:rPr>
              <a:t>Европска централна банка, Европска инвестициона банка, и др. ;</a:t>
            </a:r>
          </a:p>
          <a:p>
            <a:pPr algn="just"/>
            <a:endParaRPr lang="vi-VN" dirty="0" smtClean="0">
              <a:latin typeface="Candara"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latin typeface="Candara" pitchFamily="34" charset="0"/>
              </a:rPr>
              <a:t>В</a:t>
            </a:r>
            <a:r>
              <a:rPr lang="sr-Cyrl-RS" dirty="0" smtClean="0">
                <a:latin typeface="Candara" pitchFamily="34" charset="0"/>
              </a:rPr>
              <a:t>рсте професионалних инвеститора</a:t>
            </a:r>
            <a:endParaRPr lang="en-US" dirty="0">
              <a:latin typeface="Candara" pitchFamily="34" charset="0"/>
            </a:endParaRPr>
          </a:p>
        </p:txBody>
      </p:sp>
      <p:sp>
        <p:nvSpPr>
          <p:cNvPr id="3" name="Content Placeholder 2"/>
          <p:cNvSpPr>
            <a:spLocks noGrp="1"/>
          </p:cNvSpPr>
          <p:nvPr>
            <p:ph sz="quarter" idx="1"/>
          </p:nvPr>
        </p:nvSpPr>
        <p:spPr/>
        <p:txBody>
          <a:bodyPr>
            <a:noAutofit/>
          </a:bodyPr>
          <a:lstStyle/>
          <a:p>
            <a:pPr algn="just"/>
            <a:r>
              <a:rPr lang="sr-Cyrl-RS" sz="2400" dirty="0" smtClean="0">
                <a:latin typeface="Candara" pitchFamily="34" charset="0"/>
              </a:rPr>
              <a:t>3. друга правна лица која испуњавају </a:t>
            </a:r>
            <a:r>
              <a:rPr lang="sr-Cyrl-RS" sz="2400" i="1" dirty="0" smtClean="0">
                <a:latin typeface="Candara" pitchFamily="34" charset="0"/>
              </a:rPr>
              <a:t>најмање два </a:t>
            </a:r>
            <a:r>
              <a:rPr lang="sr-Cyrl-RS" sz="2400" dirty="0" smtClean="0">
                <a:latin typeface="Candara" pitchFamily="34" charset="0"/>
              </a:rPr>
              <a:t>од следећа три услова према последњем годишњем финансијском извештају или консолидованом извештају</a:t>
            </a:r>
            <a:r>
              <a:rPr lang="vi-VN" sz="2400" dirty="0" smtClean="0">
                <a:latin typeface="Candara" pitchFamily="34" charset="0"/>
              </a:rPr>
              <a:t>:</a:t>
            </a:r>
          </a:p>
          <a:p>
            <a:pPr algn="just"/>
            <a:r>
              <a:rPr lang="sr-Cyrl-RS" sz="2400" dirty="0" smtClean="0">
                <a:latin typeface="Candara" pitchFamily="34" charset="0"/>
              </a:rPr>
              <a:t>- да током пословне године имају, просечно, више од 250 запослених</a:t>
            </a:r>
            <a:r>
              <a:rPr lang="vi-VN" sz="2400" dirty="0" smtClean="0">
                <a:latin typeface="Candara" pitchFamily="34" charset="0"/>
              </a:rPr>
              <a:t>;</a:t>
            </a:r>
          </a:p>
          <a:p>
            <a:pPr algn="just"/>
            <a:r>
              <a:rPr lang="sr-Cyrl-RS" sz="2400" dirty="0" smtClean="0">
                <a:latin typeface="Candara" pitchFamily="34" charset="0"/>
              </a:rPr>
              <a:t>-</a:t>
            </a:r>
            <a:r>
              <a:rPr lang="vi-VN" sz="2400" dirty="0" smtClean="0">
                <a:latin typeface="Candara" pitchFamily="34" charset="0"/>
              </a:rPr>
              <a:t> </a:t>
            </a:r>
            <a:r>
              <a:rPr lang="sr-Cyrl-RS" sz="2400" dirty="0" smtClean="0">
                <a:latin typeface="Candara" pitchFamily="34" charset="0"/>
              </a:rPr>
              <a:t>да им је укупна имовина већа од </a:t>
            </a:r>
            <a:r>
              <a:rPr lang="vi-VN" sz="2400" dirty="0" smtClean="0">
                <a:latin typeface="Candara" pitchFamily="34" charset="0"/>
              </a:rPr>
              <a:t>43.000.000 </a:t>
            </a:r>
            <a:r>
              <a:rPr lang="sr-Cyrl-RS" sz="2400" dirty="0" smtClean="0">
                <a:latin typeface="Candara" pitchFamily="34" charset="0"/>
              </a:rPr>
              <a:t>евра (у динарској противвредности);</a:t>
            </a:r>
            <a:endParaRPr lang="vi-VN" sz="2400" dirty="0" smtClean="0">
              <a:latin typeface="Candara" pitchFamily="34" charset="0"/>
            </a:endParaRPr>
          </a:p>
          <a:p>
            <a:pPr algn="just"/>
            <a:r>
              <a:rPr lang="sr-Cyrl-RS" sz="2400" dirty="0" smtClean="0">
                <a:latin typeface="Candara" pitchFamily="34" charset="0"/>
              </a:rPr>
              <a:t>- да им је годишњи пословни приход већи од</a:t>
            </a:r>
            <a:r>
              <a:rPr lang="vi-VN" sz="2400" dirty="0" smtClean="0">
                <a:latin typeface="Candara" pitchFamily="34" charset="0"/>
              </a:rPr>
              <a:t> 50.000.000 </a:t>
            </a:r>
            <a:r>
              <a:rPr lang="sr-Cyrl-RS" sz="2400" dirty="0" smtClean="0">
                <a:latin typeface="Candara" pitchFamily="34" charset="0"/>
              </a:rPr>
              <a:t>евра (у динарској противвредности)</a:t>
            </a:r>
            <a:r>
              <a:rPr lang="vi-VN" sz="2400" dirty="0" smtClean="0">
                <a:latin typeface="Candara" pitchFamily="34" charset="0"/>
              </a:rPr>
              <a:t>.</a:t>
            </a:r>
          </a:p>
          <a:p>
            <a:endParaRPr lang="en-US" sz="2400" dirty="0" smtClean="0">
              <a:latin typeface="Candara" pitchFamily="34" charset="0"/>
            </a:endParaRPr>
          </a:p>
          <a:p>
            <a:pPr algn="just">
              <a:buNone/>
            </a:pPr>
            <a:endParaRPr lang="sr-Cyrl-RS" sz="2000" dirty="0" smtClean="0">
              <a:latin typeface="Candara"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153400" cy="990600"/>
          </a:xfrm>
        </p:spPr>
        <p:txBody>
          <a:bodyPr>
            <a:normAutofit fontScale="90000"/>
          </a:bodyPr>
          <a:lstStyle/>
          <a:p>
            <a:r>
              <a:rPr lang="ru-RU" dirty="0" smtClean="0">
                <a:latin typeface="Candara" pitchFamily="34" charset="0"/>
              </a:rPr>
              <a:t>Ф</a:t>
            </a:r>
            <a:r>
              <a:rPr lang="sr-Cyrl-RS" dirty="0" smtClean="0">
                <a:latin typeface="Candara" pitchFamily="34" charset="0"/>
              </a:rPr>
              <a:t>изичко лице као професионални инвеститор - изузетак</a:t>
            </a:r>
            <a:endParaRPr lang="en-US" dirty="0">
              <a:latin typeface="Candara" pitchFamily="34" charset="0"/>
            </a:endParaRPr>
          </a:p>
        </p:txBody>
      </p:sp>
      <p:sp>
        <p:nvSpPr>
          <p:cNvPr id="3" name="Content Placeholder 2"/>
          <p:cNvSpPr>
            <a:spLocks noGrp="1"/>
          </p:cNvSpPr>
          <p:nvPr>
            <p:ph sz="quarter" idx="1"/>
          </p:nvPr>
        </p:nvSpPr>
        <p:spPr/>
        <p:txBody>
          <a:bodyPr>
            <a:normAutofit fontScale="70000" lnSpcReduction="20000"/>
          </a:bodyPr>
          <a:lstStyle/>
          <a:p>
            <a:pPr algn="just"/>
            <a:r>
              <a:rPr lang="sr-Cyrl-RS" sz="3200" dirty="0" smtClean="0">
                <a:latin typeface="Candara" pitchFamily="34" charset="0"/>
              </a:rPr>
              <a:t>Закон о тржишту капитала у круг професионалних (квалификованих) инвеститора укључује и физичко лице уколико испуни два од следећа три услова:</a:t>
            </a:r>
          </a:p>
          <a:p>
            <a:pPr algn="just"/>
            <a:r>
              <a:rPr lang="sr-Cyrl-RS" sz="3200" dirty="0" smtClean="0">
                <a:latin typeface="Candara" pitchFamily="34" charset="0"/>
              </a:rPr>
              <a:t>1. да је у току последње године обавио бар 10 трансакција у сваком кварталу (тромесечју) укупне вредности најмање 50.000 евра;</a:t>
            </a:r>
          </a:p>
          <a:p>
            <a:pPr algn="just"/>
            <a:r>
              <a:rPr lang="sr-Cyrl-RS" sz="3200" dirty="0" smtClean="0">
                <a:latin typeface="Candara" pitchFamily="34" charset="0"/>
              </a:rPr>
              <a:t>2. да је вредност његовог портфолија хартија од вредности најмање 500.000 евра (у динарској противвредности);</a:t>
            </a:r>
          </a:p>
          <a:p>
            <a:pPr algn="just"/>
            <a:r>
              <a:rPr lang="sr-Cyrl-RS" sz="3200" dirty="0" smtClean="0">
                <a:latin typeface="Candara" pitchFamily="34" charset="0"/>
              </a:rPr>
              <a:t>3. да ради или је радио у финансијском сектору на пословима који захтевају познавање улагања у хартије од вредности.</a:t>
            </a:r>
          </a:p>
          <a:p>
            <a:pPr algn="just"/>
            <a:endParaRPr lang="sr-Cyrl-RS" sz="3200" dirty="0" smtClean="0">
              <a:latin typeface="Candara" pitchFamily="34" charset="0"/>
            </a:endParaRPr>
          </a:p>
          <a:p>
            <a:pPr algn="just">
              <a:buNone/>
            </a:pPr>
            <a:r>
              <a:rPr lang="sr-Cyrl-RS" sz="3200" dirty="0" smtClean="0">
                <a:latin typeface="Candara" pitchFamily="34" charset="0"/>
              </a:rPr>
              <a:t>У овом случају, физичко лице коме је признат статус професионалног инвеститора </a:t>
            </a:r>
            <a:r>
              <a:rPr lang="sr-Cyrl-RS" sz="3200" b="1" i="1" dirty="0" smtClean="0">
                <a:latin typeface="Candara" pitchFamily="34" charset="0"/>
              </a:rPr>
              <a:t>не ужива</a:t>
            </a:r>
            <a:r>
              <a:rPr lang="sr-Cyrl-RS" sz="3200" i="1" dirty="0" smtClean="0">
                <a:latin typeface="Candara" pitchFamily="34" charset="0"/>
              </a:rPr>
              <a:t> </a:t>
            </a:r>
            <a:r>
              <a:rPr lang="sr-Cyrl-RS" sz="3200" dirty="0" smtClean="0">
                <a:latin typeface="Candara" pitchFamily="34" charset="0"/>
              </a:rPr>
              <a:t>појачану правну заштиту.</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Инвестициони фонд</a:t>
            </a:r>
            <a:endParaRPr lang="en-US" dirty="0">
              <a:latin typeface="Candara" pitchFamily="34" charset="0"/>
            </a:endParaRPr>
          </a:p>
        </p:txBody>
      </p:sp>
      <p:sp>
        <p:nvSpPr>
          <p:cNvPr id="3" name="Content Placeholder 2"/>
          <p:cNvSpPr>
            <a:spLocks noGrp="1"/>
          </p:cNvSpPr>
          <p:nvPr>
            <p:ph sz="quarter" idx="1"/>
          </p:nvPr>
        </p:nvSpPr>
        <p:spPr/>
        <p:txBody>
          <a:bodyPr/>
          <a:lstStyle/>
          <a:p>
            <a:pPr algn="just"/>
            <a:r>
              <a:rPr lang="ru-RU" sz="3200" dirty="0" smtClean="0">
                <a:latin typeface="Candara" pitchFamily="34" charset="0"/>
              </a:rPr>
              <a:t>Инвестициони фонд представља имовинску масу његових чланова (акционара), која се, на основу управљања од стране друштва за управљање, улаже у имовину других лица како би се приходи остварили и расподелили између чланова.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641</TotalTime>
  <Words>1672</Words>
  <Application>Microsoft Office PowerPoint</Application>
  <PresentationFormat>On-screen Show (4:3)</PresentationFormat>
  <Paragraphs>80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Median</vt:lpstr>
      <vt:lpstr>Институционални ивеститори (ПОЈАМ И ВРСТЕ)</vt:lpstr>
      <vt:lpstr>Литература</vt:lpstr>
      <vt:lpstr>Појам институционални инвеститор</vt:lpstr>
      <vt:lpstr>Институционални инвеститори</vt:lpstr>
      <vt:lpstr>Врсте професионалних инвеститора</vt:lpstr>
      <vt:lpstr>Врсте професионалних инвеститора</vt:lpstr>
      <vt:lpstr>Врсте професионалних инвеститора</vt:lpstr>
      <vt:lpstr>Физичко лице као професионални инвеститор - изузетак</vt:lpstr>
      <vt:lpstr>Инвестициони фонд</vt:lpstr>
      <vt:lpstr>Врсте инвестиционих фондова</vt:lpstr>
      <vt:lpstr>Отворени инвестициони фондови</vt:lpstr>
      <vt:lpstr>Алтернативни инвестициони фондови</vt:lpstr>
      <vt:lpstr>Алтернативни инвестициони фондови</vt:lpstr>
      <vt:lpstr>Затворени алтернативни инвестициони фондови</vt:lpstr>
      <vt:lpstr>Друштво за управљање отвореним инвестиционим фондом са јавном понудом</vt:lpstr>
      <vt:lpstr>Друштво за управљање алтернативним инвестиционим фондом</vt:lpstr>
      <vt:lpstr>Банка као инвеститор</vt:lpstr>
      <vt:lpstr>Друштво за осигурање</vt:lpstr>
      <vt:lpstr>Друштво за осигурање</vt:lpstr>
      <vt:lpstr>Друштва за осигурање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Institucionalni investitori (pojam i vrste)</dc:title>
  <dc:creator>User</dc:creator>
  <cp:lastModifiedBy>User</cp:lastModifiedBy>
  <cp:revision>210</cp:revision>
  <dcterms:created xsi:type="dcterms:W3CDTF">2020-04-28T14:28:00Z</dcterms:created>
  <dcterms:modified xsi:type="dcterms:W3CDTF">2020-04-29T16:11:18Z</dcterms:modified>
</cp:coreProperties>
</file>