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60" r:id="rId4"/>
    <p:sldId id="261" r:id="rId5"/>
    <p:sldId id="263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C5C36-9B52-44EC-93DA-D9A4AEB92048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CC0D3-6B27-4065-9362-DD73E8409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C5C36-9B52-44EC-93DA-D9A4AEB92048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CC0D3-6B27-4065-9362-DD73E8409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C5C36-9B52-44EC-93DA-D9A4AEB92048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CC0D3-6B27-4065-9362-DD73E8409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C5C36-9B52-44EC-93DA-D9A4AEB92048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CC0D3-6B27-4065-9362-DD73E8409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C5C36-9B52-44EC-93DA-D9A4AEB92048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CC0D3-6B27-4065-9362-DD73E8409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C5C36-9B52-44EC-93DA-D9A4AEB92048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CC0D3-6B27-4065-9362-DD73E8409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C5C36-9B52-44EC-93DA-D9A4AEB92048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CC0D3-6B27-4065-9362-DD73E8409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C5C36-9B52-44EC-93DA-D9A4AEB92048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CC0D3-6B27-4065-9362-DD73E8409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C5C36-9B52-44EC-93DA-D9A4AEB92048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CC0D3-6B27-4065-9362-DD73E8409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C5C36-9B52-44EC-93DA-D9A4AEB92048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CC0D3-6B27-4065-9362-DD73E8409C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C5C36-9B52-44EC-93DA-D9A4AEB92048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DCC0D3-6B27-4065-9362-DD73E8409C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FDCC0D3-6B27-4065-9362-DD73E8409C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87AC5C36-9B52-44EC-93DA-D9A4AEB92048}" type="datetimeFigureOut">
              <a:rPr lang="en-US" smtClean="0"/>
              <a:pPr/>
              <a:t>5/20/2020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600200"/>
            <a:ext cx="8305800" cy="259397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+mn-lt"/>
              </a:rPr>
              <a:t>И</a:t>
            </a:r>
            <a:r>
              <a:rPr lang="sr-Cyrl-RS" b="1" dirty="0" smtClean="0">
                <a:latin typeface="+mn-lt"/>
              </a:rPr>
              <a:t>нтегрисаност финансијског тржишта </a:t>
            </a:r>
            <a:r>
              <a:rPr lang="sr-Cyrl-RS" b="1" dirty="0" smtClean="0">
                <a:latin typeface="+mn-lt"/>
              </a:rPr>
              <a:t>ЕУ</a:t>
            </a:r>
            <a:endParaRPr lang="en-US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Cyrl-RS" sz="2400" b="1" dirty="0" smtClean="0"/>
              <a:t>Вежбе, 22. мај </a:t>
            </a:r>
            <a:r>
              <a:rPr lang="sr-Cyrl-RS" sz="2400" b="1" dirty="0" smtClean="0"/>
              <a:t>2020</a:t>
            </a:r>
            <a:r>
              <a:rPr lang="sr-Cyrl-RS" sz="2400" b="1" dirty="0" smtClean="0"/>
              <a:t>. године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+mn-lt"/>
              </a:rPr>
              <a:t>Ф</a:t>
            </a:r>
            <a:r>
              <a:rPr lang="sr-Cyrl-RS" b="1" dirty="0" smtClean="0">
                <a:latin typeface="+mn-lt"/>
              </a:rPr>
              <a:t>инансијско тржиште ЕУ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7315200" cy="4648200"/>
          </a:xfrm>
        </p:spPr>
        <p:txBody>
          <a:bodyPr>
            <a:normAutofit/>
          </a:bodyPr>
          <a:lstStyle/>
          <a:p>
            <a:pPr algn="just"/>
            <a:r>
              <a:rPr lang="sr-Cyrl-RS" dirty="0" smtClean="0">
                <a:solidFill>
                  <a:schemeClr val="tx2"/>
                </a:solidFill>
              </a:rPr>
              <a:t>Када постаје изражена потреба стварања заједничког тржишта?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Шта је требало да обезбеди јединствено тржиште?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Од ког сектора се очекивао највећи допринос у стварању заједничког тржишта?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На чему почива јединствено финансијско тржиште ЕУ?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У ком смеру иде сарадња између држава, која стварањем јединственог тржишта и монетарне уније постаје интезивнија?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Који су разлози који говоре у прилог интеграције?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Које су кочнице процеса интеграције?</a:t>
            </a:r>
          </a:p>
          <a:p>
            <a:pPr algn="just"/>
            <a:endParaRPr lang="en-US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6200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+mn-lt"/>
              </a:rPr>
              <a:t>И</a:t>
            </a:r>
            <a:r>
              <a:rPr lang="sr-Cyrl-RS" b="1" dirty="0" smtClean="0">
                <a:latin typeface="+mn-lt"/>
              </a:rPr>
              <a:t>нтеграција финансијског тржишта ЕУ 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dirty="0" smtClean="0">
                <a:solidFill>
                  <a:schemeClr val="tx2"/>
                </a:solidFill>
              </a:rPr>
              <a:t>Када је интеграција финансијских </a:t>
            </a:r>
            <a:r>
              <a:rPr lang="sr-Cyrl-RS" dirty="0" smtClean="0">
                <a:solidFill>
                  <a:schemeClr val="tx2"/>
                </a:solidFill>
              </a:rPr>
              <a:t>тржишта </a:t>
            </a:r>
            <a:r>
              <a:rPr lang="sr-Cyrl-RS" dirty="0" smtClean="0">
                <a:solidFill>
                  <a:schemeClr val="tx2"/>
                </a:solidFill>
              </a:rPr>
              <a:t>потпуна?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Да ли потпуна интеграција искључује дискриминацију између учесника на тржишту у </a:t>
            </a:r>
            <a:r>
              <a:rPr lang="sr-Cyrl-RS" dirty="0" smtClean="0">
                <a:solidFill>
                  <a:schemeClr val="tx2"/>
                </a:solidFill>
              </a:rPr>
              <a:t>зависности од њихове локације и </a:t>
            </a:r>
            <a:r>
              <a:rPr lang="sr-Cyrl-RS" dirty="0" smtClean="0">
                <a:solidFill>
                  <a:schemeClr val="tx2"/>
                </a:solidFill>
              </a:rPr>
              <a:t>порекла?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Да ли и</a:t>
            </a:r>
            <a:r>
              <a:rPr lang="sr-Cyrl-RS" dirty="0" smtClean="0">
                <a:solidFill>
                  <a:schemeClr val="tx2"/>
                </a:solidFill>
              </a:rPr>
              <a:t>нтегрисана </a:t>
            </a:r>
            <a:r>
              <a:rPr lang="sr-Cyrl-RS" dirty="0" smtClean="0">
                <a:solidFill>
                  <a:schemeClr val="tx2"/>
                </a:solidFill>
              </a:rPr>
              <a:t>тржишта </a:t>
            </a:r>
            <a:r>
              <a:rPr lang="sr-Cyrl-RS" dirty="0" smtClean="0">
                <a:solidFill>
                  <a:schemeClr val="tx2"/>
                </a:solidFill>
              </a:rPr>
              <a:t>имају </a:t>
            </a:r>
            <a:r>
              <a:rPr lang="sr-Cyrl-RS" dirty="0" smtClean="0">
                <a:solidFill>
                  <a:schemeClr val="tx2"/>
                </a:solidFill>
              </a:rPr>
              <a:t>додатне ризике за стране инвеститоре у односу на оне којима су изложени домаћи </a:t>
            </a:r>
            <a:r>
              <a:rPr lang="sr-Cyrl-RS" dirty="0" smtClean="0">
                <a:solidFill>
                  <a:schemeClr val="tx2"/>
                </a:solidFill>
              </a:rPr>
              <a:t>инвеститори?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Да ли на интегрисаним тржиштима има</a:t>
            </a:r>
            <a:r>
              <a:rPr lang="sr-Cyrl-RS" dirty="0" smtClean="0">
                <a:solidFill>
                  <a:schemeClr val="tx2"/>
                </a:solidFill>
              </a:rPr>
              <a:t> </a:t>
            </a:r>
            <a:r>
              <a:rPr lang="sr-Cyrl-RS" dirty="0" smtClean="0">
                <a:solidFill>
                  <a:schemeClr val="tx2"/>
                </a:solidFill>
              </a:rPr>
              <a:t>баријера за кретање </a:t>
            </a:r>
            <a:r>
              <a:rPr lang="sr-Cyrl-RS" dirty="0" smtClean="0">
                <a:solidFill>
                  <a:schemeClr val="tx2"/>
                </a:solidFill>
              </a:rPr>
              <a:t>капитала?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Који су основни фактори наметнули интеграцију?</a:t>
            </a:r>
            <a:endParaRPr lang="sr-Cyrl-RS" dirty="0" smtClean="0">
              <a:solidFill>
                <a:schemeClr val="tx2"/>
              </a:solidFill>
            </a:endParaRP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Шта је циљ интеграције?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Како тржиште треба да одговори на интеграцију?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Да ли интеграција погодује компанијама?</a:t>
            </a:r>
          </a:p>
          <a:p>
            <a:pPr algn="just"/>
            <a:endParaRPr lang="sr-Cyrl-RS" dirty="0" smtClean="0">
              <a:latin typeface="Candara" pitchFamily="34" charset="0"/>
            </a:endParaRPr>
          </a:p>
          <a:p>
            <a:pPr algn="just">
              <a:buNone/>
            </a:pPr>
            <a:endParaRPr lang="sr-Cyrl-RS" dirty="0" smtClean="0">
              <a:latin typeface="Candara" pitchFamily="34" charset="0"/>
            </a:endParaRPr>
          </a:p>
          <a:p>
            <a:pPr algn="just">
              <a:buNone/>
            </a:pP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>
                <a:latin typeface="+mn-lt"/>
              </a:rPr>
              <a:t>Предности интеграције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dirty="0" smtClean="0">
                <a:solidFill>
                  <a:schemeClr val="tx2"/>
                </a:solidFill>
              </a:rPr>
              <a:t>Које су основне предности интегрисаног и јединственог тржишта?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Да ли је е</a:t>
            </a:r>
            <a:r>
              <a:rPr lang="sr-Cyrl-RS" dirty="0" smtClean="0">
                <a:solidFill>
                  <a:schemeClr val="tx2"/>
                </a:solidFill>
              </a:rPr>
              <a:t>фикасна </a:t>
            </a:r>
            <a:r>
              <a:rPr lang="sr-Cyrl-RS" dirty="0" smtClean="0">
                <a:solidFill>
                  <a:schemeClr val="tx2"/>
                </a:solidFill>
              </a:rPr>
              <a:t>алокација </a:t>
            </a:r>
            <a:r>
              <a:rPr lang="sr-Cyrl-RS" dirty="0" smtClean="0">
                <a:solidFill>
                  <a:schemeClr val="tx2"/>
                </a:solidFill>
              </a:rPr>
              <a:t>ресурса једна од предности интеграције? </a:t>
            </a:r>
            <a:r>
              <a:rPr lang="sr-Cyrl-RS" dirty="0" smtClean="0">
                <a:solidFill>
                  <a:schemeClr val="tx2"/>
                </a:solidFill>
              </a:rPr>
              <a:t>Објасните.</a:t>
            </a:r>
          </a:p>
          <a:p>
            <a:pPr algn="just"/>
            <a:r>
              <a:rPr lang="ru-RU" dirty="0" smtClean="0">
                <a:solidFill>
                  <a:schemeClr val="tx2"/>
                </a:solidFill>
              </a:rPr>
              <a:t>Да је јачање конкуренције једна од предности интеграције? Објасните.</a:t>
            </a:r>
          </a:p>
          <a:p>
            <a:pPr algn="just"/>
            <a:r>
              <a:rPr lang="ru-RU" dirty="0" smtClean="0">
                <a:solidFill>
                  <a:schemeClr val="tx2"/>
                </a:solidFill>
              </a:rPr>
              <a:t>Објасните ефекте економије обима као предност интеграције. 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В</a:t>
            </a:r>
            <a:r>
              <a:rPr lang="sr-Cyrl-RS" dirty="0" smtClean="0">
                <a:solidFill>
                  <a:schemeClr val="tx2"/>
                </a:solidFill>
              </a:rPr>
              <a:t>ећа диверзификација (смањење) </a:t>
            </a:r>
            <a:r>
              <a:rPr lang="sr-Cyrl-RS" dirty="0" smtClean="0">
                <a:solidFill>
                  <a:schemeClr val="tx2"/>
                </a:solidFill>
              </a:rPr>
              <a:t>ризика једна је од предности интеграције. Објасните.</a:t>
            </a:r>
          </a:p>
          <a:p>
            <a:r>
              <a:rPr lang="sr-Cyrl-RS" dirty="0" smtClean="0">
                <a:solidFill>
                  <a:schemeClr val="tx2"/>
                </a:solidFill>
              </a:rPr>
              <a:t>Како се за потрошаче манифестују користи од интеграције?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48600" cy="1143000"/>
          </a:xfrm>
        </p:spPr>
        <p:txBody>
          <a:bodyPr/>
          <a:lstStyle/>
          <a:p>
            <a:r>
              <a:rPr lang="sr-Cyrl-RS" b="1" dirty="0" smtClean="0">
                <a:latin typeface="+mn-lt"/>
              </a:rPr>
              <a:t>Ризици које </a:t>
            </a:r>
            <a:r>
              <a:rPr lang="sr-Cyrl-RS" b="1" dirty="0" smtClean="0">
                <a:latin typeface="+mn-lt"/>
              </a:rPr>
              <a:t>доноси </a:t>
            </a:r>
            <a:r>
              <a:rPr lang="sr-Cyrl-RS" b="1" dirty="0" smtClean="0">
                <a:latin typeface="+mn-lt"/>
              </a:rPr>
              <a:t>интеграција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chemeClr val="tx2"/>
                </a:solidFill>
              </a:rPr>
              <a:t>Које све ризике доноси интеграција?</a:t>
            </a:r>
          </a:p>
          <a:p>
            <a:pPr algn="just"/>
            <a:r>
              <a:rPr lang="ru-RU" dirty="0" smtClean="0">
                <a:solidFill>
                  <a:schemeClr val="tx2"/>
                </a:solidFill>
              </a:rPr>
              <a:t>Објасните како се манифестује системски ризик јединственог тржишта. </a:t>
            </a:r>
          </a:p>
          <a:p>
            <a:pPr algn="just"/>
            <a:r>
              <a:rPr lang="ru-RU" dirty="0" smtClean="0">
                <a:solidFill>
                  <a:schemeClr val="tx2"/>
                </a:solidFill>
              </a:rPr>
              <a:t>До чега може довести прекогранично </a:t>
            </a:r>
            <a:r>
              <a:rPr lang="sr-Cyrl-RS" dirty="0" smtClean="0">
                <a:solidFill>
                  <a:schemeClr val="tx2"/>
                </a:solidFill>
              </a:rPr>
              <a:t>кретање капитала, односно које негативне ефекте </a:t>
            </a:r>
            <a:r>
              <a:rPr lang="sr-Cyrl-RS" dirty="0" smtClean="0">
                <a:solidFill>
                  <a:schemeClr val="tx2"/>
                </a:solidFill>
              </a:rPr>
              <a:t>може да </a:t>
            </a:r>
            <a:r>
              <a:rPr lang="sr-Cyrl-RS" dirty="0" smtClean="0">
                <a:solidFill>
                  <a:schemeClr val="tx2"/>
                </a:solidFill>
              </a:rPr>
              <a:t>створи? 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Да ли либерализација и слободно кретање капитала стварају притисак на фиксне девизне курсеве?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>
                <a:latin typeface="+mn-lt"/>
              </a:rPr>
              <a:t>Препреке </a:t>
            </a:r>
            <a:r>
              <a:rPr lang="sr-Cyrl-RS" b="1" dirty="0" smtClean="0">
                <a:latin typeface="+mn-lt"/>
              </a:rPr>
              <a:t>на путу интеграције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dirty="0" smtClean="0">
                <a:solidFill>
                  <a:schemeClr val="tx2"/>
                </a:solidFill>
              </a:rPr>
              <a:t>Какве су правне препреке за интеграцију?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Које се још препреке на даљем путу интеграције јављају?</a:t>
            </a:r>
            <a:endParaRPr lang="sr-Cyrl-RS" dirty="0" smtClean="0">
              <a:solidFill>
                <a:schemeClr val="tx2"/>
              </a:solidFill>
            </a:endParaRPr>
          </a:p>
          <a:p>
            <a:pPr algn="just"/>
            <a:r>
              <a:rPr lang="ru-RU" dirty="0" smtClean="0">
                <a:solidFill>
                  <a:schemeClr val="tx2"/>
                </a:solidFill>
              </a:rPr>
              <a:t>Објасните како је самосталност </a:t>
            </a:r>
            <a:r>
              <a:rPr lang="ru-RU" dirty="0" smtClean="0">
                <a:solidFill>
                  <a:schemeClr val="tx2"/>
                </a:solidFill>
              </a:rPr>
              <a:t>у вођењу економских политика држава чланица </a:t>
            </a:r>
            <a:r>
              <a:rPr lang="ru-RU" dirty="0" smtClean="0">
                <a:solidFill>
                  <a:schemeClr val="tx2"/>
                </a:solidFill>
              </a:rPr>
              <a:t>и постојање потпуног суверенитета држава у том погледу проблем за интерацију.</a:t>
            </a:r>
            <a:endParaRPr lang="ru-RU" dirty="0" smtClean="0">
              <a:solidFill>
                <a:schemeClr val="tx2"/>
              </a:solidFill>
            </a:endParaRPr>
          </a:p>
          <a:p>
            <a:pPr algn="just"/>
            <a:r>
              <a:rPr lang="ru-RU" dirty="0" smtClean="0">
                <a:solidFill>
                  <a:schemeClr val="tx2"/>
                </a:solidFill>
              </a:rPr>
              <a:t>Објасните како се недовољна </a:t>
            </a:r>
            <a:r>
              <a:rPr lang="ru-RU" dirty="0" smtClean="0">
                <a:solidFill>
                  <a:schemeClr val="tx2"/>
                </a:solidFill>
              </a:rPr>
              <a:t>мобилност радне </a:t>
            </a:r>
            <a:r>
              <a:rPr lang="ru-RU" dirty="0" smtClean="0">
                <a:solidFill>
                  <a:schemeClr val="tx2"/>
                </a:solidFill>
              </a:rPr>
              <a:t>снаге јавља као препрека и кочница јединстевног тржишта.</a:t>
            </a:r>
            <a:endParaRPr lang="ru-RU" dirty="0" smtClean="0">
              <a:solidFill>
                <a:schemeClr val="tx2"/>
              </a:solidFill>
            </a:endParaRPr>
          </a:p>
          <a:p>
            <a:pPr algn="just"/>
            <a:r>
              <a:rPr lang="ru-RU" dirty="0" smtClean="0">
                <a:solidFill>
                  <a:schemeClr val="tx2"/>
                </a:solidFill>
              </a:rPr>
              <a:t>Да ли је порески </a:t>
            </a:r>
            <a:r>
              <a:rPr lang="ru-RU" dirty="0" smtClean="0">
                <a:solidFill>
                  <a:schemeClr val="tx2"/>
                </a:solidFill>
              </a:rPr>
              <a:t>систем ЕУ </a:t>
            </a:r>
            <a:r>
              <a:rPr lang="ru-RU" dirty="0" smtClean="0">
                <a:solidFill>
                  <a:schemeClr val="tx2"/>
                </a:solidFill>
              </a:rPr>
              <a:t>хармонизован? Да ли се то јавља као препрека на путу интеграције?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 smtClean="0">
                <a:latin typeface="+mn-lt"/>
              </a:rPr>
              <a:t>Правни оквир за јединствено финансијско тржиште ЕУ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chemeClr val="tx2"/>
                </a:solidFill>
              </a:rPr>
              <a:t>Шта је био правни основ за стварање интегрисаног тржишта?</a:t>
            </a:r>
          </a:p>
          <a:p>
            <a:pPr algn="just"/>
            <a:r>
              <a:rPr lang="ru-RU" dirty="0" smtClean="0">
                <a:solidFill>
                  <a:schemeClr val="tx2"/>
                </a:solidFill>
              </a:rPr>
              <a:t>Зашто је потребно регулисати финансијско тржиште?</a:t>
            </a:r>
          </a:p>
          <a:p>
            <a:pPr algn="just"/>
            <a:r>
              <a:rPr lang="ru-RU" dirty="0" smtClean="0">
                <a:solidFill>
                  <a:schemeClr val="tx2"/>
                </a:solidFill>
              </a:rPr>
              <a:t>Које су најважније директиве ЕУ које чине правни оквир јединственог финансијског тржишта?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+mn-lt"/>
              </a:rPr>
              <a:t>И</a:t>
            </a:r>
            <a:r>
              <a:rPr lang="sr-Cyrl-RS" b="1" dirty="0" smtClean="0">
                <a:latin typeface="+mn-lt"/>
              </a:rPr>
              <a:t>нтегрисаност финансијског тржишта ЕУ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dirty="0" smtClean="0">
                <a:solidFill>
                  <a:schemeClr val="tx2"/>
                </a:solidFill>
              </a:rPr>
              <a:t>Да ли је степен </a:t>
            </a:r>
            <a:r>
              <a:rPr lang="sr-Cyrl-RS" dirty="0" smtClean="0">
                <a:solidFill>
                  <a:schemeClr val="tx2"/>
                </a:solidFill>
              </a:rPr>
              <a:t>интегрисаности </a:t>
            </a:r>
            <a:r>
              <a:rPr lang="sr-Cyrl-RS" dirty="0" smtClean="0">
                <a:solidFill>
                  <a:schemeClr val="tx2"/>
                </a:solidFill>
              </a:rPr>
              <a:t>исти </a:t>
            </a:r>
            <a:r>
              <a:rPr lang="sr-Cyrl-RS" dirty="0" smtClean="0">
                <a:solidFill>
                  <a:schemeClr val="tx2"/>
                </a:solidFill>
              </a:rPr>
              <a:t>код свих финансијских </a:t>
            </a:r>
            <a:r>
              <a:rPr lang="sr-Cyrl-RS" dirty="0" smtClean="0">
                <a:solidFill>
                  <a:schemeClr val="tx2"/>
                </a:solidFill>
              </a:rPr>
              <a:t>тржишта? </a:t>
            </a:r>
            <a:endParaRPr lang="sr-Cyrl-RS" dirty="0" smtClean="0">
              <a:solidFill>
                <a:schemeClr val="tx2"/>
              </a:solidFill>
            </a:endParaRP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Шта је био </a:t>
            </a:r>
            <a:r>
              <a:rPr lang="de-DE" i="1" dirty="0" smtClean="0">
                <a:solidFill>
                  <a:schemeClr val="tx2"/>
                </a:solidFill>
              </a:rPr>
              <a:t>conditio </a:t>
            </a:r>
            <a:r>
              <a:rPr lang="de-DE" i="1" dirty="0" smtClean="0">
                <a:solidFill>
                  <a:schemeClr val="tx2"/>
                </a:solidFill>
              </a:rPr>
              <a:t>sine qua non </a:t>
            </a:r>
            <a:r>
              <a:rPr lang="sr-Cyrl-RS" dirty="0" smtClean="0">
                <a:solidFill>
                  <a:schemeClr val="tx2"/>
                </a:solidFill>
              </a:rPr>
              <a:t>за интеграцију финансијских </a:t>
            </a:r>
            <a:r>
              <a:rPr lang="sr-Cyrl-RS" dirty="0" smtClean="0">
                <a:solidFill>
                  <a:schemeClr val="tx2"/>
                </a:solidFill>
              </a:rPr>
              <a:t>тржишта?</a:t>
            </a:r>
            <a:endParaRPr lang="sr-Cyrl-RS" dirty="0" smtClean="0">
              <a:solidFill>
                <a:schemeClr val="tx2"/>
              </a:solidFill>
            </a:endParaRPr>
          </a:p>
          <a:p>
            <a:pPr algn="just"/>
            <a:r>
              <a:rPr lang="ru-RU" dirty="0" smtClean="0">
                <a:solidFill>
                  <a:schemeClr val="tx2"/>
                </a:solidFill>
              </a:rPr>
              <a:t>Какав </a:t>
            </a:r>
            <a:r>
              <a:rPr lang="ru-RU" smtClean="0">
                <a:solidFill>
                  <a:schemeClr val="tx2"/>
                </a:solidFill>
              </a:rPr>
              <a:t>степен </a:t>
            </a:r>
            <a:r>
              <a:rPr lang="sr-Cyrl-RS" smtClean="0">
                <a:solidFill>
                  <a:schemeClr val="tx2"/>
                </a:solidFill>
              </a:rPr>
              <a:t>интеграције </a:t>
            </a:r>
            <a:r>
              <a:rPr lang="sr-Cyrl-RS" dirty="0" smtClean="0">
                <a:solidFill>
                  <a:schemeClr val="tx2"/>
                </a:solidFill>
              </a:rPr>
              <a:t>постоји на тржишту </a:t>
            </a:r>
            <a:r>
              <a:rPr lang="sr-Cyrl-RS" dirty="0" smtClean="0">
                <a:solidFill>
                  <a:schemeClr val="tx2"/>
                </a:solidFill>
              </a:rPr>
              <a:t>новца?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Какав је с</a:t>
            </a:r>
            <a:r>
              <a:rPr lang="sr-Cyrl-RS" dirty="0" smtClean="0">
                <a:solidFill>
                  <a:schemeClr val="tx2"/>
                </a:solidFill>
              </a:rPr>
              <a:t>тепен </a:t>
            </a:r>
            <a:r>
              <a:rPr lang="sr-Cyrl-RS" dirty="0" smtClean="0">
                <a:solidFill>
                  <a:schemeClr val="tx2"/>
                </a:solidFill>
              </a:rPr>
              <a:t>интегрисаности </a:t>
            </a:r>
            <a:r>
              <a:rPr lang="sr-Cyrl-RS" dirty="0" smtClean="0">
                <a:solidFill>
                  <a:schemeClr val="tx2"/>
                </a:solidFill>
              </a:rPr>
              <a:t>на </a:t>
            </a:r>
            <a:r>
              <a:rPr lang="sr-Cyrl-RS" dirty="0" smtClean="0">
                <a:solidFill>
                  <a:schemeClr val="tx2"/>
                </a:solidFill>
              </a:rPr>
              <a:t>тржишту </a:t>
            </a:r>
            <a:r>
              <a:rPr lang="sr-Cyrl-RS" dirty="0" smtClean="0">
                <a:solidFill>
                  <a:schemeClr val="tx2"/>
                </a:solidFill>
              </a:rPr>
              <a:t>акција?</a:t>
            </a:r>
            <a:endParaRPr lang="sr-Cyrl-RS" dirty="0" smtClean="0">
              <a:solidFill>
                <a:schemeClr val="tx2"/>
              </a:solidFill>
            </a:endParaRPr>
          </a:p>
          <a:p>
            <a:pPr algn="just"/>
            <a:r>
              <a:rPr lang="ru-RU" dirty="0" smtClean="0">
                <a:solidFill>
                  <a:schemeClr val="tx2"/>
                </a:solidFill>
              </a:rPr>
              <a:t>Какав је степен интегрисаности у погледу система </a:t>
            </a:r>
            <a:r>
              <a:rPr lang="sr-Cyrl-RS" dirty="0" smtClean="0">
                <a:solidFill>
                  <a:schemeClr val="tx2"/>
                </a:solidFill>
              </a:rPr>
              <a:t>платног промета? 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Каква је интегрисаност н</a:t>
            </a:r>
            <a:r>
              <a:rPr lang="sr-Cyrl-RS" dirty="0" smtClean="0">
                <a:solidFill>
                  <a:schemeClr val="tx2"/>
                </a:solidFill>
              </a:rPr>
              <a:t>а </a:t>
            </a:r>
            <a:r>
              <a:rPr lang="sr-Cyrl-RS" dirty="0" smtClean="0">
                <a:solidFill>
                  <a:schemeClr val="tx2"/>
                </a:solidFill>
              </a:rPr>
              <a:t>банкарском </a:t>
            </a:r>
            <a:r>
              <a:rPr lang="sr-Cyrl-RS" dirty="0" smtClean="0">
                <a:solidFill>
                  <a:schemeClr val="tx2"/>
                </a:solidFill>
              </a:rPr>
              <a:t>тржишту?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Какав је степен интегрисаности на тржишту осигурања?</a:t>
            </a:r>
            <a:endParaRPr lang="sr-Cyrl-RS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>
                <a:latin typeface="+mn-lt"/>
              </a:rPr>
              <a:t>Еуронекст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sz="2800" dirty="0" smtClean="0">
                <a:solidFill>
                  <a:schemeClr val="tx2"/>
                </a:solidFill>
              </a:rPr>
              <a:t>Шта је Еуронекст?</a:t>
            </a:r>
          </a:p>
          <a:p>
            <a:pPr algn="just"/>
            <a:r>
              <a:rPr lang="sr-Cyrl-RS" sz="2800" dirty="0" smtClean="0">
                <a:solidFill>
                  <a:schemeClr val="tx2"/>
                </a:solidFill>
              </a:rPr>
              <a:t>Где је седиште Еуронекста?</a:t>
            </a:r>
          </a:p>
          <a:p>
            <a:pPr algn="just"/>
            <a:r>
              <a:rPr lang="sr-Cyrl-RS" sz="2800" dirty="0" smtClean="0">
                <a:solidFill>
                  <a:schemeClr val="tx2"/>
                </a:solidFill>
              </a:rPr>
              <a:t>Како је настао Еуронекст?</a:t>
            </a:r>
          </a:p>
          <a:p>
            <a:pPr algn="just"/>
            <a:r>
              <a:rPr lang="sr-Cyrl-RS" sz="2800" dirty="0" smtClean="0">
                <a:solidFill>
                  <a:schemeClr val="tx2"/>
                </a:solidFill>
              </a:rPr>
              <a:t>Шта је циљ стварања Еуронекста?</a:t>
            </a:r>
          </a:p>
          <a:p>
            <a:pPr algn="just"/>
            <a:r>
              <a:rPr lang="sr-Cyrl-RS" sz="2800" dirty="0" smtClean="0">
                <a:solidFill>
                  <a:schemeClr val="tx2"/>
                </a:solidFill>
              </a:rPr>
              <a:t>Којој групи данас припада Еуронекст?</a:t>
            </a:r>
          </a:p>
          <a:p>
            <a:pPr algn="just"/>
            <a:r>
              <a:rPr lang="sr-Cyrl-RS" sz="2800" dirty="0" smtClean="0">
                <a:solidFill>
                  <a:schemeClr val="tx2"/>
                </a:solidFill>
              </a:rPr>
              <a:t>Шта је </a:t>
            </a:r>
            <a:r>
              <a:rPr lang="de-DE" sz="2800" dirty="0">
                <a:solidFill>
                  <a:schemeClr val="tx2"/>
                </a:solidFill>
              </a:rPr>
              <a:t>NYSE </a:t>
            </a:r>
            <a:r>
              <a:rPr lang="de-DE" sz="2800" dirty="0" smtClean="0">
                <a:solidFill>
                  <a:schemeClr val="tx2"/>
                </a:solidFill>
              </a:rPr>
              <a:t>Euronext</a:t>
            </a:r>
            <a:r>
              <a:rPr lang="sr-Cyrl-RS" sz="2800" i="1" dirty="0" smtClean="0">
                <a:solidFill>
                  <a:schemeClr val="tx2"/>
                </a:solidFill>
              </a:rPr>
              <a:t>?</a:t>
            </a:r>
            <a:endParaRPr lang="sr-Cyrl-RS" sz="28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758</TotalTime>
  <Words>504</Words>
  <Application>Microsoft Office PowerPoint</Application>
  <PresentationFormat>On-screen Show (4:3)</PresentationFormat>
  <Paragraphs>57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Adjacency</vt:lpstr>
      <vt:lpstr>Интегрисаност финансијског тржишта ЕУ</vt:lpstr>
      <vt:lpstr>Финансијско тржиште ЕУ</vt:lpstr>
      <vt:lpstr>Интеграција финансијског тржишта ЕУ </vt:lpstr>
      <vt:lpstr>Предности интеграције</vt:lpstr>
      <vt:lpstr>Ризици које доноси интеграција</vt:lpstr>
      <vt:lpstr>Препреке на путу интеграције</vt:lpstr>
      <vt:lpstr>Правни оквир за јединствено финансијско тржиште ЕУ</vt:lpstr>
      <vt:lpstr>Интегрисаност финансијског тржишта ЕУ</vt:lpstr>
      <vt:lpstr>Еуронекст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Integrisanost finansijskog trzista EU</dc:title>
  <dc:creator>User</dc:creator>
  <cp:lastModifiedBy>x</cp:lastModifiedBy>
  <cp:revision>94</cp:revision>
  <dcterms:created xsi:type="dcterms:W3CDTF">2020-05-11T06:07:06Z</dcterms:created>
  <dcterms:modified xsi:type="dcterms:W3CDTF">2020-05-20T11:19:45Z</dcterms:modified>
</cp:coreProperties>
</file>