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8" r:id="rId3"/>
    <p:sldId id="257"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972"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53AD5606-5F4D-4F06-8C15-5C383CD75F4F}" type="datetimeFigureOut">
              <a:rPr lang="en-US" smtClean="0"/>
              <a:pPr/>
              <a:t>4/23/2020</a:t>
            </a:fld>
            <a:endParaRPr lang="en-US"/>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US"/>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399CC285-F297-42A6-ABE7-46F93AA6ADDC}"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3AD5606-5F4D-4F06-8C15-5C383CD75F4F}" type="datetimeFigureOut">
              <a:rPr lang="en-US" smtClean="0"/>
              <a:pPr/>
              <a:t>4/23/2020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99CC285-F297-42A6-ABE7-46F93AA6ADD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fld id="{53AD5606-5F4D-4F06-8C15-5C383CD75F4F}" type="datetimeFigureOut">
              <a:rPr lang="en-US" smtClean="0"/>
              <a:pPr/>
              <a:t>4/23/2020</a:t>
            </a:fld>
            <a:endParaRPr lang="en-US"/>
          </a:p>
        </p:txBody>
      </p:sp>
      <p:sp>
        <p:nvSpPr>
          <p:cNvPr id="5" name="Footer Placeholder 4"/>
          <p:cNvSpPr>
            <a:spLocks noGrp="1"/>
          </p:cNvSpPr>
          <p:nvPr>
            <p:ph type="ftr" sz="quarter" idx="11"/>
          </p:nvPr>
        </p:nvSpPr>
        <p:spPr>
          <a:xfrm>
            <a:off x="457200" y="6556248"/>
            <a:ext cx="3657600" cy="228600"/>
          </a:xfrm>
        </p:spPr>
        <p:txBody>
          <a:bodyPr/>
          <a:lstStyle>
            <a:extLst/>
          </a:lstStyle>
          <a:p>
            <a:endParaRPr lang="en-US"/>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399CC285-F297-42A6-ABE7-46F93AA6ADD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3AD5606-5F4D-4F06-8C15-5C383CD75F4F}" type="datetimeFigureOut">
              <a:rPr lang="en-US" smtClean="0"/>
              <a:pPr/>
              <a:t>4/23/2020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99CC285-F297-42A6-ABE7-46F93AA6ADD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53AD5606-5F4D-4F06-8C15-5C383CD75F4F}" type="datetimeFigureOut">
              <a:rPr lang="en-US" smtClean="0"/>
              <a:pPr/>
              <a:t>4/23/2020</a:t>
            </a:fld>
            <a:endParaRPr lang="en-US"/>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US"/>
          </a:p>
        </p:txBody>
      </p:sp>
      <p:sp>
        <p:nvSpPr>
          <p:cNvPr id="6" name="Slide Number Placeholder 5"/>
          <p:cNvSpPr>
            <a:spLocks noGrp="1"/>
          </p:cNvSpPr>
          <p:nvPr>
            <p:ph type="sldNum" sz="quarter" idx="12"/>
          </p:nvPr>
        </p:nvSpPr>
        <p:spPr>
          <a:xfrm>
            <a:off x="6733952" y="6555112"/>
            <a:ext cx="588336" cy="228600"/>
          </a:xfrm>
        </p:spPr>
        <p:txBody>
          <a:bodyPr/>
          <a:lstStyle>
            <a:extLst/>
          </a:lstStyle>
          <a:p>
            <a:fld id="{399CC285-F297-42A6-ABE7-46F93AA6ADDC}"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53AD5606-5F4D-4F06-8C15-5C383CD75F4F}" type="datetimeFigureOut">
              <a:rPr lang="en-US" smtClean="0"/>
              <a:pPr/>
              <a:t>4/23/2020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399CC285-F297-42A6-ABE7-46F93AA6ADD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53AD5606-5F4D-4F06-8C15-5C383CD75F4F}" type="datetimeFigureOut">
              <a:rPr lang="en-US" smtClean="0"/>
              <a:pPr/>
              <a:t>4/23/2020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399CC285-F297-42A6-ABE7-46F93AA6ADD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53AD5606-5F4D-4F06-8C15-5C383CD75F4F}" type="datetimeFigureOut">
              <a:rPr lang="en-US" smtClean="0"/>
              <a:pPr/>
              <a:t>4/23/2020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399CC285-F297-42A6-ABE7-46F93AA6ADD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53AD5606-5F4D-4F06-8C15-5C383CD75F4F}" type="datetimeFigureOut">
              <a:rPr lang="en-US" smtClean="0"/>
              <a:pPr/>
              <a:t>4/23/2020</a:t>
            </a:fld>
            <a:endParaRPr lang="en-US"/>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US"/>
          </a:p>
        </p:txBody>
      </p:sp>
      <p:sp>
        <p:nvSpPr>
          <p:cNvPr id="4" name="Slide Number Placeholder 3"/>
          <p:cNvSpPr>
            <a:spLocks noGrp="1"/>
          </p:cNvSpPr>
          <p:nvPr>
            <p:ph type="sldNum" sz="quarter" idx="12"/>
          </p:nvPr>
        </p:nvSpPr>
        <p:spPr/>
        <p:txBody>
          <a:bodyPr/>
          <a:lstStyle>
            <a:extLst/>
          </a:lstStyle>
          <a:p>
            <a:fld id="{399CC285-F297-42A6-ABE7-46F93AA6ADD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53AD5606-5F4D-4F06-8C15-5C383CD75F4F}" type="datetimeFigureOut">
              <a:rPr lang="en-US" smtClean="0"/>
              <a:pPr/>
              <a:t>4/23/2020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399CC285-F297-42A6-ABE7-46F93AA6ADD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53AD5606-5F4D-4F06-8C15-5C383CD75F4F}" type="datetimeFigureOut">
              <a:rPr lang="en-US" smtClean="0"/>
              <a:pPr/>
              <a:t>4/23/2020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399CC285-F297-42A6-ABE7-46F93AA6ADDC}" type="slidenum">
              <a:rPr lang="en-US" smtClean="0"/>
              <a:pPr/>
              <a:t>‹#›</a:t>
            </a:fld>
            <a:endParaRPr lang="en-US"/>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53AD5606-5F4D-4F06-8C15-5C383CD75F4F}" type="datetimeFigureOut">
              <a:rPr lang="en-US" smtClean="0"/>
              <a:pPr/>
              <a:t>4/23/2020</a:t>
            </a:fld>
            <a:endParaRPr lang="en-US"/>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US"/>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399CC285-F297-42A6-ABE7-46F93AA6ADD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ru-RU" dirty="0" smtClean="0">
                <a:latin typeface="Candara" pitchFamily="34" charset="0"/>
              </a:rPr>
              <a:t>Д</a:t>
            </a:r>
            <a:r>
              <a:rPr lang="sr-Cyrl-RS" dirty="0" smtClean="0">
                <a:latin typeface="Candara" pitchFamily="34" charset="0"/>
              </a:rPr>
              <a:t>евизе и девизна тржишта</a:t>
            </a:r>
            <a:endParaRPr lang="en-US" dirty="0">
              <a:latin typeface="Candara" pitchFamily="34" charset="0"/>
            </a:endParaRPr>
          </a:p>
        </p:txBody>
      </p:sp>
      <p:sp>
        <p:nvSpPr>
          <p:cNvPr id="3" name="Subtitle 2"/>
          <p:cNvSpPr>
            <a:spLocks noGrp="1"/>
          </p:cNvSpPr>
          <p:nvPr>
            <p:ph type="subTitle" idx="1"/>
          </p:nvPr>
        </p:nvSpPr>
        <p:spPr/>
        <p:txBody>
          <a:bodyPr>
            <a:normAutofit lnSpcReduction="10000"/>
          </a:bodyPr>
          <a:lstStyle/>
          <a:p>
            <a:pPr algn="l"/>
            <a:endParaRPr lang="sr-Cyrl-RS" dirty="0" smtClean="0">
              <a:latin typeface="Candara" pitchFamily="34" charset="0"/>
            </a:endParaRPr>
          </a:p>
          <a:p>
            <a:pPr algn="l"/>
            <a:endParaRPr lang="sr-Cyrl-RS" dirty="0" smtClean="0">
              <a:latin typeface="Candara" pitchFamily="34" charset="0"/>
            </a:endParaRPr>
          </a:p>
          <a:p>
            <a:pPr algn="l"/>
            <a:r>
              <a:rPr lang="sr-Cyrl-RS" dirty="0" smtClean="0">
                <a:latin typeface="Candara" pitchFamily="34" charset="0"/>
              </a:rPr>
              <a:t>ПРЕДАВАЊА</a:t>
            </a:r>
            <a:endParaRPr lang="en-US" dirty="0">
              <a:latin typeface="Candara"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RS" dirty="0" smtClean="0">
                <a:latin typeface="Candara" pitchFamily="34" charset="0"/>
              </a:rPr>
              <a:t>Предмет трговине </a:t>
            </a:r>
            <a:endParaRPr lang="en-US" dirty="0">
              <a:latin typeface="Candara" pitchFamily="34" charset="0"/>
            </a:endParaRPr>
          </a:p>
        </p:txBody>
      </p:sp>
      <p:sp>
        <p:nvSpPr>
          <p:cNvPr id="3" name="Content Placeholder 2"/>
          <p:cNvSpPr>
            <a:spLocks noGrp="1"/>
          </p:cNvSpPr>
          <p:nvPr>
            <p:ph idx="1"/>
          </p:nvPr>
        </p:nvSpPr>
        <p:spPr>
          <a:xfrm>
            <a:off x="457200" y="1524000"/>
            <a:ext cx="7239000" cy="4846320"/>
          </a:xfrm>
        </p:spPr>
        <p:txBody>
          <a:bodyPr>
            <a:normAutofit/>
          </a:bodyPr>
          <a:lstStyle/>
          <a:p>
            <a:pPr algn="just">
              <a:buNone/>
            </a:pPr>
            <a:r>
              <a:rPr lang="sr-Cyrl-RS" dirty="0" smtClean="0">
                <a:latin typeface="Candara" pitchFamily="34" charset="0"/>
              </a:rPr>
              <a:t>На међубанкарском девизном тржишту у Републици Србији може да се тргује само </a:t>
            </a:r>
            <a:r>
              <a:rPr lang="sr-Cyrl-RS" dirty="0" smtClean="0">
                <a:latin typeface="Candara" pitchFamily="34" charset="0"/>
              </a:rPr>
              <a:t>валутама </a:t>
            </a:r>
            <a:r>
              <a:rPr lang="sr-Cyrl-RS" dirty="0" smtClean="0">
                <a:latin typeface="Candara" pitchFamily="34" charset="0"/>
              </a:rPr>
              <a:t>које пропише Народна банка Србије. По правилу, то су валуте земаља чији је курс стабилан.</a:t>
            </a:r>
          </a:p>
          <a:p>
            <a:pPr algn="just">
              <a:buNone/>
            </a:pPr>
            <a:r>
              <a:rPr lang="sr-Cyrl-RS" dirty="0" smtClean="0">
                <a:latin typeface="Candara" pitchFamily="34" charset="0"/>
              </a:rPr>
              <a:t>На међубанкарском девизном тржишту обављају се  дневни, рочни, хитни и своп послови купопродаје девиза.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smtClean="0">
                <a:latin typeface="Candara" pitchFamily="34" charset="0"/>
              </a:rPr>
              <a:t>К</a:t>
            </a:r>
            <a:r>
              <a:rPr lang="sr-Cyrl-RS" dirty="0" smtClean="0">
                <a:latin typeface="Candara" pitchFamily="34" charset="0"/>
              </a:rPr>
              <a:t>урс динара</a:t>
            </a:r>
            <a:endParaRPr lang="en-US" dirty="0">
              <a:latin typeface="Candara" pitchFamily="34" charset="0"/>
            </a:endParaRPr>
          </a:p>
        </p:txBody>
      </p:sp>
      <p:sp>
        <p:nvSpPr>
          <p:cNvPr id="3" name="Content Placeholder 2"/>
          <p:cNvSpPr>
            <a:spLocks noGrp="1"/>
          </p:cNvSpPr>
          <p:nvPr>
            <p:ph idx="1"/>
          </p:nvPr>
        </p:nvSpPr>
        <p:spPr/>
        <p:txBody>
          <a:bodyPr/>
          <a:lstStyle/>
          <a:p>
            <a:pPr algn="just"/>
            <a:r>
              <a:rPr lang="sr-Cyrl-RS" dirty="0" smtClean="0">
                <a:latin typeface="Candara" pitchFamily="34" charset="0"/>
              </a:rPr>
              <a:t>На међубанкарском девизном тржишту утврђује се курс динара у односу на стране валуте које се користе у спољној трговини Републике Србије.</a:t>
            </a:r>
          </a:p>
          <a:p>
            <a:pPr algn="just"/>
            <a:r>
              <a:rPr lang="sr-Cyrl-RS" dirty="0" smtClean="0">
                <a:latin typeface="Candara" pitchFamily="34" charset="0"/>
              </a:rPr>
              <a:t>Курс динара се прво утврђује у односу на евро (према методу преовлађујуће цене), а затим у односу на друге валуте. Преовлађујућа цена је она по којој се може разменити највећа количина динара за евре.</a:t>
            </a:r>
            <a:endParaRPr lang="en-US" dirty="0" smtClean="0">
              <a:latin typeface="Candara" pitchFamily="34" charset="0"/>
            </a:endParaRP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smtClean="0">
                <a:latin typeface="Candara" pitchFamily="34" charset="0"/>
              </a:rPr>
              <a:t>Д</a:t>
            </a:r>
            <a:r>
              <a:rPr lang="sr-Cyrl-RS" dirty="0" smtClean="0">
                <a:latin typeface="Candara" pitchFamily="34" charset="0"/>
              </a:rPr>
              <a:t>евизни курс</a:t>
            </a:r>
            <a:endParaRPr lang="en-US" dirty="0">
              <a:latin typeface="Candara" pitchFamily="34" charset="0"/>
            </a:endParaRPr>
          </a:p>
        </p:txBody>
      </p:sp>
      <p:sp>
        <p:nvSpPr>
          <p:cNvPr id="3" name="Content Placeholder 2"/>
          <p:cNvSpPr>
            <a:spLocks noGrp="1"/>
          </p:cNvSpPr>
          <p:nvPr>
            <p:ph idx="1"/>
          </p:nvPr>
        </p:nvSpPr>
        <p:spPr/>
        <p:txBody>
          <a:bodyPr>
            <a:normAutofit lnSpcReduction="10000"/>
          </a:bodyPr>
          <a:lstStyle/>
          <a:p>
            <a:pPr algn="just"/>
            <a:r>
              <a:rPr lang="sr-Cyrl-RS" b="1" dirty="0" smtClean="0">
                <a:latin typeface="Candara" pitchFamily="34" charset="0"/>
              </a:rPr>
              <a:t>Девизни курс представља цену једне јединице стране валуте изражену у домаћој валути</a:t>
            </a:r>
            <a:r>
              <a:rPr lang="sr-Cyrl-RS" dirty="0" smtClean="0">
                <a:latin typeface="Candara" pitchFamily="34" charset="0"/>
              </a:rPr>
              <a:t>.</a:t>
            </a:r>
          </a:p>
          <a:p>
            <a:pPr algn="just"/>
            <a:r>
              <a:rPr lang="sr-Cyrl-RS" dirty="0" smtClean="0">
                <a:latin typeface="Candara" pitchFamily="34" charset="0"/>
              </a:rPr>
              <a:t>Постоји званични и незванични курс динара. Званични утврђује Народна банка Србије. Незванични курс утврђују банке или мењачи који тргују страном валутом.</a:t>
            </a:r>
          </a:p>
          <a:p>
            <a:pPr algn="just"/>
            <a:r>
              <a:rPr lang="ru-RU" dirty="0" smtClean="0">
                <a:latin typeface="Candara" pitchFamily="34" charset="0"/>
              </a:rPr>
              <a:t>К</a:t>
            </a:r>
            <a:r>
              <a:rPr lang="sr-Cyrl-RS" dirty="0" smtClean="0">
                <a:latin typeface="Candara" pitchFamily="34" charset="0"/>
              </a:rPr>
              <a:t>уповни курс је онај по коме га трговац купује за страну валуту, продајни је онај по коме га продаје за страну валуту. Званични средњи курс динара користи се за потребе државног књиговодства, </a:t>
            </a:r>
            <a:r>
              <a:rPr lang="sr-Cyrl-RS" dirty="0" smtClean="0">
                <a:latin typeface="Candara" pitchFamily="34" charset="0"/>
              </a:rPr>
              <a:t>статистике, </a:t>
            </a:r>
            <a:r>
              <a:rPr lang="sr-Cyrl-RS" dirty="0" smtClean="0">
                <a:latin typeface="Candara" pitchFamily="34" charset="0"/>
              </a:rPr>
              <a:t>разрезивање и наплату царина.</a:t>
            </a:r>
            <a:endParaRPr lang="en-US" dirty="0">
              <a:latin typeface="Candara"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RS" dirty="0" smtClean="0">
                <a:latin typeface="Candara" pitchFamily="34" charset="0"/>
              </a:rPr>
              <a:t>лИТЕРАТУРА</a:t>
            </a:r>
            <a:endParaRPr lang="en-US" dirty="0">
              <a:latin typeface="Candara" pitchFamily="34" charset="0"/>
            </a:endParaRPr>
          </a:p>
        </p:txBody>
      </p:sp>
      <p:sp>
        <p:nvSpPr>
          <p:cNvPr id="3" name="Content Placeholder 2"/>
          <p:cNvSpPr>
            <a:spLocks noGrp="1"/>
          </p:cNvSpPr>
          <p:nvPr>
            <p:ph idx="1"/>
          </p:nvPr>
        </p:nvSpPr>
        <p:spPr/>
        <p:txBody>
          <a:bodyPr/>
          <a:lstStyle/>
          <a:p>
            <a:pPr algn="just"/>
            <a:r>
              <a:rPr lang="sr-Cyrl-RS" b="1" i="1" dirty="0" smtClean="0">
                <a:latin typeface="Candara" pitchFamily="34" charset="0"/>
              </a:rPr>
              <a:t>Уџбеник берзанског права</a:t>
            </a:r>
            <a:r>
              <a:rPr lang="sr-Cyrl-RS" dirty="0" smtClean="0">
                <a:latin typeface="Candara" pitchFamily="34" charset="0"/>
              </a:rPr>
              <a:t>, Небојша Јовановић, Београд, 2010 (стр. 294-299).</a:t>
            </a:r>
          </a:p>
          <a:p>
            <a:pPr algn="just">
              <a:buNone/>
            </a:pPr>
            <a:endParaRPr lang="sr-Cyrl-RS" dirty="0" smtClean="0">
              <a:latin typeface="Candara" pitchFamily="34" charset="0"/>
            </a:endParaRPr>
          </a:p>
          <a:p>
            <a:pPr algn="just"/>
            <a:r>
              <a:rPr lang="ru-RU" i="1" dirty="0" smtClean="0">
                <a:latin typeface="Candara" pitchFamily="34" charset="0"/>
              </a:rPr>
              <a:t>Закон о девизном пословању</a:t>
            </a:r>
            <a:r>
              <a:rPr lang="ru-RU" dirty="0" smtClean="0">
                <a:latin typeface="Candara" pitchFamily="34" charset="0"/>
              </a:rPr>
              <a:t>, Сл. гласник РС, бр. </a:t>
            </a:r>
            <a:r>
              <a:rPr lang="en-US" dirty="0" smtClean="0">
                <a:latin typeface="Candara" pitchFamily="34" charset="0"/>
              </a:rPr>
              <a:t>62/2006</a:t>
            </a:r>
            <a:r>
              <a:rPr lang="sr-Cyrl-RS" dirty="0" smtClean="0">
                <a:latin typeface="Candara" pitchFamily="34" charset="0"/>
              </a:rPr>
              <a:t>,</a:t>
            </a:r>
            <a:r>
              <a:rPr lang="ru-RU" dirty="0" smtClean="0">
                <a:latin typeface="Candara" pitchFamily="34" charset="0"/>
              </a:rPr>
              <a:t> 31/2011, 119/2012, 139/2014 и 30/2018.</a:t>
            </a:r>
            <a:endParaRPr lang="sr-Cyrl-RS" dirty="0" smtClean="0">
              <a:latin typeface="Candara" pitchFamily="34" charset="0"/>
            </a:endParaRPr>
          </a:p>
          <a:p>
            <a:pPr algn="just"/>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RS" dirty="0" smtClean="0">
                <a:latin typeface="Candara" pitchFamily="34" charset="0"/>
              </a:rPr>
              <a:t>ПОЈАМ ВАЛУТЕ</a:t>
            </a:r>
            <a:endParaRPr lang="en-US" dirty="0">
              <a:latin typeface="Candara" pitchFamily="34" charset="0"/>
            </a:endParaRPr>
          </a:p>
        </p:txBody>
      </p:sp>
      <p:sp>
        <p:nvSpPr>
          <p:cNvPr id="3" name="Content Placeholder 2"/>
          <p:cNvSpPr>
            <a:spLocks noGrp="1"/>
          </p:cNvSpPr>
          <p:nvPr>
            <p:ph idx="1"/>
          </p:nvPr>
        </p:nvSpPr>
        <p:spPr/>
        <p:txBody>
          <a:bodyPr/>
          <a:lstStyle/>
          <a:p>
            <a:r>
              <a:rPr lang="sr-Cyrl-RS" b="1" dirty="0" smtClean="0">
                <a:latin typeface="Candara" pitchFamily="34" charset="0"/>
              </a:rPr>
              <a:t>Валута и девизе нису идентични појмови.</a:t>
            </a:r>
          </a:p>
          <a:p>
            <a:pPr algn="just"/>
            <a:r>
              <a:rPr lang="sr-Cyrl-RS" b="1" dirty="0" smtClean="0">
                <a:latin typeface="Candara" pitchFamily="34" charset="0"/>
              </a:rPr>
              <a:t>Валута представља новац који се користи као законско средство плаћања на територији једне земље.</a:t>
            </a:r>
          </a:p>
          <a:p>
            <a:pPr algn="just"/>
            <a:r>
              <a:rPr lang="sr-Cyrl-RS" b="1" dirty="0" smtClean="0">
                <a:latin typeface="Candara" pitchFamily="34" charset="0"/>
              </a:rPr>
              <a:t>Динар</a:t>
            </a:r>
            <a:r>
              <a:rPr lang="sr-Cyrl-RS" dirty="0" smtClean="0">
                <a:latin typeface="Candara" pitchFamily="34" charset="0"/>
              </a:rPr>
              <a:t> је законско средство плаћања на територији Републике Србије.</a:t>
            </a:r>
            <a:endParaRPr lang="sr-Cyrl-RS" b="1" dirty="0" smtClean="0">
              <a:latin typeface="Candara" pitchFamily="34" charset="0"/>
            </a:endParaRPr>
          </a:p>
          <a:p>
            <a:pPr algn="just"/>
            <a:r>
              <a:rPr lang="sr-Cyrl-RS" dirty="0" smtClean="0">
                <a:latin typeface="Candara" pitchFamily="34" charset="0"/>
              </a:rPr>
              <a:t>Валута се појављује у </a:t>
            </a:r>
          </a:p>
          <a:p>
            <a:pPr algn="just">
              <a:buNone/>
            </a:pPr>
            <a:r>
              <a:rPr lang="sr-Cyrl-RS" dirty="0" smtClean="0">
                <a:latin typeface="Candara" pitchFamily="34" charset="0"/>
              </a:rPr>
              <a:t>облику папирних  новчаница</a:t>
            </a:r>
          </a:p>
          <a:p>
            <a:pPr algn="just">
              <a:buNone/>
            </a:pPr>
            <a:r>
              <a:rPr lang="sr-Cyrl-RS" dirty="0" smtClean="0">
                <a:latin typeface="Candara" pitchFamily="34" charset="0"/>
              </a:rPr>
              <a:t> и кованог новца.</a:t>
            </a:r>
          </a:p>
          <a:p>
            <a:pPr algn="just">
              <a:buNone/>
            </a:pPr>
            <a:endParaRPr lang="sr-Cyrl-RS" dirty="0" smtClean="0">
              <a:latin typeface="Candara" pitchFamily="34" charset="0"/>
            </a:endParaRPr>
          </a:p>
          <a:p>
            <a:endParaRPr lang="en-US" dirty="0"/>
          </a:p>
        </p:txBody>
      </p:sp>
      <p:pic>
        <p:nvPicPr>
          <p:cNvPr id="1026" name="Picture 2" descr="https://upload.wikimedia.org/wikipedia/sr/8/86/1_%D0%B4%D0%B8%D0%BD%D0%B0%D1%80_2016_%D0%BB%D0%B8%D1%86%D0%B5.jpg"/>
          <p:cNvPicPr>
            <a:picLocks noChangeAspect="1" noChangeArrowheads="1"/>
          </p:cNvPicPr>
          <p:nvPr/>
        </p:nvPicPr>
        <p:blipFill>
          <a:blip r:embed="rId2" cstate="print"/>
          <a:srcRect/>
          <a:stretch>
            <a:fillRect/>
          </a:stretch>
        </p:blipFill>
        <p:spPr bwMode="auto">
          <a:xfrm>
            <a:off x="5410200" y="4038600"/>
            <a:ext cx="2319670" cy="2286000"/>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RS" dirty="0" smtClean="0">
                <a:latin typeface="Candara" pitchFamily="34" charset="0"/>
              </a:rPr>
              <a:t>валута</a:t>
            </a:r>
            <a:endParaRPr lang="en-US" dirty="0">
              <a:latin typeface="Candara" pitchFamily="34" charset="0"/>
            </a:endParaRPr>
          </a:p>
        </p:txBody>
      </p:sp>
      <p:sp>
        <p:nvSpPr>
          <p:cNvPr id="3" name="Content Placeholder 2"/>
          <p:cNvSpPr>
            <a:spLocks noGrp="1"/>
          </p:cNvSpPr>
          <p:nvPr>
            <p:ph idx="1"/>
          </p:nvPr>
        </p:nvSpPr>
        <p:spPr/>
        <p:txBody>
          <a:bodyPr>
            <a:normAutofit/>
          </a:bodyPr>
          <a:lstStyle/>
          <a:p>
            <a:pPr algn="just"/>
            <a:r>
              <a:rPr lang="sr-Cyrl-RS" dirty="0" smtClean="0">
                <a:latin typeface="Candara" pitchFamily="34" charset="0"/>
              </a:rPr>
              <a:t>На територији једне земље само је једна, тј. домаћа валута законско средство плаћања, док су остале валуте – стране валуте.</a:t>
            </a:r>
          </a:p>
          <a:p>
            <a:pPr algn="just"/>
            <a:r>
              <a:rPr lang="sr-Cyrl-RS" dirty="0" smtClean="0">
                <a:latin typeface="Candara" pitchFamily="34" charset="0"/>
              </a:rPr>
              <a:t>У складу са </a:t>
            </a:r>
            <a:r>
              <a:rPr lang="sr-Cyrl-RS" b="1" dirty="0" smtClean="0">
                <a:latin typeface="Candara" pitchFamily="34" charset="0"/>
              </a:rPr>
              <a:t>начелом монетарног суверенитета,</a:t>
            </a:r>
            <a:r>
              <a:rPr lang="sr-Cyrl-RS" dirty="0" smtClean="0">
                <a:latin typeface="Candara" pitchFamily="34" charset="0"/>
              </a:rPr>
              <a:t> држава од свих лица на својој територији (физичких и правних), у унутрашњем промету, захтева да се плаћања обављају коришћењем домаће валуте, а не стране.</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RS" dirty="0" smtClean="0">
                <a:latin typeface="Candara" pitchFamily="34" charset="0"/>
              </a:rPr>
              <a:t>Валута</a:t>
            </a:r>
            <a:endParaRPr lang="en-US" dirty="0">
              <a:latin typeface="Candara" pitchFamily="34" charset="0"/>
            </a:endParaRPr>
          </a:p>
        </p:txBody>
      </p:sp>
      <p:sp>
        <p:nvSpPr>
          <p:cNvPr id="3" name="Content Placeholder 2"/>
          <p:cNvSpPr>
            <a:spLocks noGrp="1"/>
          </p:cNvSpPr>
          <p:nvPr>
            <p:ph idx="1"/>
          </p:nvPr>
        </p:nvSpPr>
        <p:spPr/>
        <p:txBody>
          <a:bodyPr>
            <a:normAutofit/>
          </a:bodyPr>
          <a:lstStyle/>
          <a:p>
            <a:pPr algn="just"/>
            <a:endParaRPr lang="sr-Cyrl-RS" dirty="0" smtClean="0">
              <a:latin typeface="Candara" pitchFamily="34" charset="0"/>
            </a:endParaRPr>
          </a:p>
          <a:p>
            <a:pPr algn="just"/>
            <a:r>
              <a:rPr lang="ru-RU" sz="2000" dirty="0" smtClean="0">
                <a:latin typeface="Candara" pitchFamily="34" charset="0"/>
              </a:rPr>
              <a:t>Плаћање, наплаћивање и пренос између резидената и између резидената и нерезидената у Републици </a:t>
            </a:r>
          </a:p>
          <a:p>
            <a:pPr algn="just">
              <a:buNone/>
            </a:pPr>
            <a:r>
              <a:rPr lang="ru-RU" sz="2000" dirty="0" smtClean="0">
                <a:latin typeface="Candara" pitchFamily="34" charset="0"/>
              </a:rPr>
              <a:t>врши се у динарима (чл. 34 Закона о </a:t>
            </a:r>
          </a:p>
          <a:p>
            <a:pPr algn="just">
              <a:buNone/>
            </a:pPr>
            <a:r>
              <a:rPr lang="ru-RU" sz="2000" dirty="0" smtClean="0">
                <a:latin typeface="Candara" pitchFamily="34" charset="0"/>
              </a:rPr>
              <a:t>девизном пословању).</a:t>
            </a:r>
          </a:p>
          <a:p>
            <a:pPr algn="just"/>
            <a:endParaRPr lang="ru-RU" dirty="0" smtClean="0">
              <a:latin typeface="Candara" pitchFamily="34" charset="0"/>
            </a:endParaRPr>
          </a:p>
          <a:p>
            <a:pPr algn="just">
              <a:buNone/>
            </a:pPr>
            <a:endParaRPr lang="en-US" dirty="0" smtClean="0">
              <a:latin typeface="Candara" pitchFamily="34" charset="0"/>
            </a:endParaRPr>
          </a:p>
          <a:p>
            <a:pPr algn="just"/>
            <a:r>
              <a:rPr lang="sr-Cyrl-RS" sz="2000" dirty="0" smtClean="0">
                <a:latin typeface="Candara" pitchFamily="34" charset="0"/>
              </a:rPr>
              <a:t>Изузетно</a:t>
            </a:r>
            <a:r>
              <a:rPr lang="sr-Cyrl-RS" dirty="0" smtClean="0">
                <a:latin typeface="Candara" pitchFamily="34" charset="0"/>
              </a:rPr>
              <a:t>, </a:t>
            </a:r>
            <a:r>
              <a:rPr lang="sr-Cyrl-RS" sz="2000" dirty="0" smtClean="0">
                <a:latin typeface="Candara" pitchFamily="34" charset="0"/>
              </a:rPr>
              <a:t>у унутрашњем промету,</a:t>
            </a:r>
          </a:p>
          <a:p>
            <a:pPr algn="just">
              <a:buNone/>
            </a:pPr>
            <a:r>
              <a:rPr lang="sr-Cyrl-RS" sz="2000" dirty="0" smtClean="0">
                <a:latin typeface="Candara" pitchFamily="34" charset="0"/>
              </a:rPr>
              <a:t> на територији Републике </a:t>
            </a:r>
            <a:r>
              <a:rPr lang="sr-Cyrl-RS" sz="2000" dirty="0" smtClean="0">
                <a:latin typeface="Candara" pitchFamily="34" charset="0"/>
              </a:rPr>
              <a:t>Србије</a:t>
            </a:r>
            <a:r>
              <a:rPr lang="en-US" sz="2000" dirty="0" smtClean="0">
                <a:latin typeface="Candara" pitchFamily="34" charset="0"/>
              </a:rPr>
              <a:t>, </a:t>
            </a:r>
            <a:r>
              <a:rPr lang="sr-Cyrl-RS" sz="2000" dirty="0" smtClean="0">
                <a:latin typeface="Candara" pitchFamily="34" charset="0"/>
              </a:rPr>
              <a:t>у законом дозвољеним случајеивма, </a:t>
            </a:r>
            <a:r>
              <a:rPr lang="sr-Cyrl-RS" sz="2000" dirty="0" smtClean="0">
                <a:latin typeface="Candara" pitchFamily="34" charset="0"/>
              </a:rPr>
              <a:t>може се обављати плаћање у страној валути, док је у спољашњој трговини за плаћање  неопходно коришћење стране конвертибилне валуте.</a:t>
            </a:r>
            <a:endParaRPr lang="en-US" sz="2000" dirty="0">
              <a:latin typeface="Candara" pitchFamily="34" charset="0"/>
            </a:endParaRPr>
          </a:p>
        </p:txBody>
      </p:sp>
      <p:pic>
        <p:nvPicPr>
          <p:cNvPr id="16386" name="Picture 2" descr="https://upload.wikimedia.org/wikipedia/sr/f/fc/1_%D0%B4%D0%B8%D0%BD%D0%B0%D1%80_2016_%D0%BD%D0%B0%D0%BB%D0%B8%D1%87%D1%98%D0%B5.jpg"/>
          <p:cNvPicPr>
            <a:picLocks noChangeAspect="1" noChangeArrowheads="1"/>
          </p:cNvPicPr>
          <p:nvPr/>
        </p:nvPicPr>
        <p:blipFill>
          <a:blip r:embed="rId2" cstate="print"/>
          <a:srcRect/>
          <a:stretch>
            <a:fillRect/>
          </a:stretch>
        </p:blipFill>
        <p:spPr bwMode="auto">
          <a:xfrm>
            <a:off x="4724400" y="2819400"/>
            <a:ext cx="2126673" cy="2057400"/>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Cyrl-RS" dirty="0" smtClean="0">
                <a:latin typeface="Candara" pitchFamily="34" charset="0"/>
              </a:rPr>
              <a:t>Конвертибилна и неконвертибилна валута</a:t>
            </a:r>
            <a:endParaRPr lang="en-US" dirty="0">
              <a:latin typeface="Candara" pitchFamily="34" charset="0"/>
            </a:endParaRPr>
          </a:p>
        </p:txBody>
      </p:sp>
      <p:sp>
        <p:nvSpPr>
          <p:cNvPr id="3" name="Content Placeholder 2"/>
          <p:cNvSpPr>
            <a:spLocks noGrp="1"/>
          </p:cNvSpPr>
          <p:nvPr>
            <p:ph idx="1"/>
          </p:nvPr>
        </p:nvSpPr>
        <p:spPr/>
        <p:txBody>
          <a:bodyPr>
            <a:normAutofit fontScale="92500"/>
          </a:bodyPr>
          <a:lstStyle/>
          <a:p>
            <a:pPr algn="just"/>
            <a:r>
              <a:rPr lang="sr-Cyrl-RS" dirty="0" smtClean="0">
                <a:latin typeface="Candara" pitchFamily="34" charset="0"/>
              </a:rPr>
              <a:t>У време важења златног стандарда</a:t>
            </a:r>
            <a:r>
              <a:rPr lang="sr-Cyrl-RS" b="1" dirty="0" smtClean="0">
                <a:latin typeface="Candara" pitchFamily="34" charset="0"/>
              </a:rPr>
              <a:t>, конвертибилност се односила на замену једне валуте за злато. </a:t>
            </a:r>
            <a:r>
              <a:rPr lang="sr-Cyrl-RS" dirty="0" smtClean="0">
                <a:latin typeface="Candara" pitchFamily="34" charset="0"/>
              </a:rPr>
              <a:t>Укидањем златног стандарда, конвертибилност добија ново значење.</a:t>
            </a:r>
          </a:p>
          <a:p>
            <a:pPr algn="just"/>
            <a:r>
              <a:rPr lang="sr-Cyrl-RS" b="1" dirty="0" smtClean="0">
                <a:latin typeface="Candara" pitchFamily="34" charset="0"/>
              </a:rPr>
              <a:t> Конвертибилна</a:t>
            </a:r>
            <a:r>
              <a:rPr lang="sr-Cyrl-RS" dirty="0" smtClean="0">
                <a:latin typeface="Candara" pitchFamily="34" charset="0"/>
              </a:rPr>
              <a:t> је она валута која је заменљива за било коју другу страну валуту.</a:t>
            </a:r>
          </a:p>
          <a:p>
            <a:pPr algn="just"/>
            <a:r>
              <a:rPr lang="sr-Cyrl-RS" b="1" dirty="0" smtClean="0">
                <a:latin typeface="Candara" pitchFamily="34" charset="0"/>
              </a:rPr>
              <a:t>Неконвертибилне</a:t>
            </a:r>
            <a:r>
              <a:rPr lang="sr-Cyrl-RS" dirty="0" smtClean="0">
                <a:latin typeface="Candara" pitchFamily="34" charset="0"/>
              </a:rPr>
              <a:t> су оне валуте које се не могу разменити за друге валуте и које се користе на унутрашњем тржишту једне земље. </a:t>
            </a:r>
          </a:p>
          <a:p>
            <a:pPr algn="just"/>
            <a:r>
              <a:rPr lang="sr-Cyrl-RS" dirty="0" smtClean="0">
                <a:latin typeface="Candara" pitchFamily="34" charset="0"/>
              </a:rPr>
              <a:t>Динар је </a:t>
            </a:r>
            <a:r>
              <a:rPr lang="sr-Cyrl-RS" b="1" dirty="0" smtClean="0">
                <a:latin typeface="Candara" pitchFamily="34" charset="0"/>
              </a:rPr>
              <a:t>неконвертибилна валута ван граница </a:t>
            </a:r>
            <a:r>
              <a:rPr lang="sr-Cyrl-RS" dirty="0" smtClean="0">
                <a:latin typeface="Candara" pitchFamily="34" charset="0"/>
              </a:rPr>
              <a:t>Републике Србије, али је </a:t>
            </a:r>
            <a:r>
              <a:rPr lang="sr-Cyrl-RS" i="1" dirty="0" smtClean="0">
                <a:latin typeface="Candara" pitchFamily="34" charset="0"/>
              </a:rPr>
              <a:t>конвертибилан</a:t>
            </a:r>
            <a:r>
              <a:rPr lang="sr-Cyrl-RS" dirty="0" smtClean="0">
                <a:latin typeface="Candara" pitchFamily="34" charset="0"/>
              </a:rPr>
              <a:t> на унутрашњем тржишту.</a:t>
            </a:r>
            <a:endParaRPr lang="en-US" dirty="0">
              <a:latin typeface="Candara"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ru-RU" dirty="0" smtClean="0">
                <a:latin typeface="Candara" pitchFamily="34" charset="0"/>
              </a:rPr>
              <a:t>П</a:t>
            </a:r>
            <a:r>
              <a:rPr lang="sr-Cyrl-RS" dirty="0" smtClean="0">
                <a:latin typeface="Candara" pitchFamily="34" charset="0"/>
              </a:rPr>
              <a:t>ојам девиза</a:t>
            </a:r>
            <a:endParaRPr lang="en-US" dirty="0">
              <a:latin typeface="Candara" pitchFamily="34" charset="0"/>
            </a:endParaRPr>
          </a:p>
        </p:txBody>
      </p:sp>
      <p:sp>
        <p:nvSpPr>
          <p:cNvPr id="3" name="Content Placeholder 2"/>
          <p:cNvSpPr>
            <a:spLocks noGrp="1"/>
          </p:cNvSpPr>
          <p:nvPr>
            <p:ph idx="1"/>
          </p:nvPr>
        </p:nvSpPr>
        <p:spPr/>
        <p:txBody>
          <a:bodyPr/>
          <a:lstStyle/>
          <a:p>
            <a:pPr algn="just"/>
            <a:r>
              <a:rPr lang="sr-Cyrl-RS" dirty="0" smtClean="0">
                <a:latin typeface="Candara" pitchFamily="34" charset="0"/>
              </a:rPr>
              <a:t>Девизе представљају потраживања домаћих лица према иностранству која гласе на неку страну валуту. </a:t>
            </a:r>
          </a:p>
          <a:p>
            <a:pPr algn="just"/>
            <a:r>
              <a:rPr lang="sr-Cyrl-RS" dirty="0" smtClean="0">
                <a:latin typeface="Candara" pitchFamily="34" charset="0"/>
              </a:rPr>
              <a:t>Реч је о новчаним потраживањима у страној валути која могу бити краткорочна и дугорочна.</a:t>
            </a:r>
            <a:endParaRPr lang="en-US" dirty="0">
              <a:latin typeface="Candara"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smtClean="0">
                <a:latin typeface="Candara" pitchFamily="34" charset="0"/>
              </a:rPr>
              <a:t>Д</a:t>
            </a:r>
            <a:r>
              <a:rPr lang="sr-Cyrl-RS" dirty="0" smtClean="0">
                <a:latin typeface="Candara" pitchFamily="34" charset="0"/>
              </a:rPr>
              <a:t>евизна и валутна берза</a:t>
            </a:r>
            <a:endParaRPr lang="en-US" dirty="0">
              <a:latin typeface="Candara" pitchFamily="34" charset="0"/>
            </a:endParaRPr>
          </a:p>
        </p:txBody>
      </p:sp>
      <p:sp>
        <p:nvSpPr>
          <p:cNvPr id="3" name="Content Placeholder 2"/>
          <p:cNvSpPr>
            <a:spLocks noGrp="1"/>
          </p:cNvSpPr>
          <p:nvPr>
            <p:ph idx="1"/>
          </p:nvPr>
        </p:nvSpPr>
        <p:spPr/>
        <p:txBody>
          <a:bodyPr>
            <a:normAutofit fontScale="92500" lnSpcReduction="10000"/>
          </a:bodyPr>
          <a:lstStyle/>
          <a:p>
            <a:pPr algn="just"/>
            <a:r>
              <a:rPr lang="sr-Cyrl-RS" b="1" dirty="0" smtClean="0">
                <a:latin typeface="Candara" pitchFamily="34" charset="0"/>
              </a:rPr>
              <a:t>Девизно тржиште </a:t>
            </a:r>
            <a:r>
              <a:rPr lang="sr-Cyrl-RS" dirty="0" smtClean="0">
                <a:latin typeface="Candara" pitchFamily="34" charset="0"/>
              </a:rPr>
              <a:t>представља тржиште на коме се обавља купопродаја девиза. Може бити национално (на територији једне земље) и међународно (када се купопродаја одвија између више земаља).</a:t>
            </a:r>
          </a:p>
          <a:p>
            <a:pPr algn="just"/>
            <a:r>
              <a:rPr lang="sr-Cyrl-RS" b="1" dirty="0" smtClean="0">
                <a:latin typeface="Candara" pitchFamily="34" charset="0"/>
              </a:rPr>
              <a:t>Валутна берза </a:t>
            </a:r>
            <a:r>
              <a:rPr lang="sr-Cyrl-RS" dirty="0" smtClean="0">
                <a:latin typeface="Candara" pitchFamily="34" charset="0"/>
              </a:rPr>
              <a:t>је она која организује трговину валута, док је </a:t>
            </a:r>
            <a:r>
              <a:rPr lang="sr-Cyrl-RS" b="1" dirty="0" smtClean="0">
                <a:latin typeface="Candara" pitchFamily="34" charset="0"/>
              </a:rPr>
              <a:t>девизна берза </a:t>
            </a:r>
            <a:r>
              <a:rPr lang="sr-Cyrl-RS" dirty="0" smtClean="0">
                <a:latin typeface="Candara" pitchFamily="34" charset="0"/>
              </a:rPr>
              <a:t>она која организује трговину девиза. Најчешће иста берза организује и трговину  девиза и трговину валута. </a:t>
            </a:r>
          </a:p>
          <a:p>
            <a:pPr algn="just"/>
            <a:r>
              <a:rPr lang="sr-Cyrl-RS" dirty="0" smtClean="0">
                <a:latin typeface="Candara" pitchFamily="34" charset="0"/>
              </a:rPr>
              <a:t>Девизно тржиште је у суштини ванберзанско тржиште које нема централно место трговине, нема дефинисано радно време. О условима трговине преговара се електронским путем. </a:t>
            </a:r>
            <a:endParaRPr lang="en-US" dirty="0">
              <a:latin typeface="Candara"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ru-RU" dirty="0" smtClean="0">
                <a:latin typeface="Candara" pitchFamily="34" charset="0"/>
              </a:rPr>
              <a:t>М</a:t>
            </a:r>
            <a:r>
              <a:rPr lang="sr-Cyrl-RS" dirty="0" smtClean="0">
                <a:latin typeface="Candara" pitchFamily="34" charset="0"/>
              </a:rPr>
              <a:t>еђубанкарско девизно тржиште</a:t>
            </a:r>
            <a:endParaRPr lang="en-US" dirty="0">
              <a:latin typeface="Candara" pitchFamily="34" charset="0"/>
            </a:endParaRPr>
          </a:p>
        </p:txBody>
      </p:sp>
      <p:sp>
        <p:nvSpPr>
          <p:cNvPr id="3" name="Content Placeholder 2"/>
          <p:cNvSpPr>
            <a:spLocks noGrp="1"/>
          </p:cNvSpPr>
          <p:nvPr>
            <p:ph idx="1"/>
          </p:nvPr>
        </p:nvSpPr>
        <p:spPr/>
        <p:txBody>
          <a:bodyPr/>
          <a:lstStyle/>
          <a:p>
            <a:pPr algn="just"/>
            <a:r>
              <a:rPr lang="ru-RU" dirty="0" smtClean="0">
                <a:latin typeface="Candara" pitchFamily="34" charset="0"/>
              </a:rPr>
              <a:t>Д</a:t>
            </a:r>
            <a:r>
              <a:rPr lang="sr-Cyrl-RS" dirty="0" smtClean="0">
                <a:latin typeface="Candara" pitchFamily="34" charset="0"/>
              </a:rPr>
              <a:t>евизне берзе су данас организовани скупови банака и осталих трговаца који су међусобно повезани у трговини девиза. Немају чланове, нити управу.</a:t>
            </a:r>
          </a:p>
          <a:p>
            <a:pPr algn="just"/>
            <a:r>
              <a:rPr lang="sr-Cyrl-RS" dirty="0" smtClean="0">
                <a:latin typeface="Candara" pitchFamily="34" charset="0"/>
              </a:rPr>
              <a:t>Трговином девизама баве се банке. Пре свега, то је централна банка, банке (само оне које имају овлашћење централне банке) и мењачи, као професионални учесници, и остала лица.</a:t>
            </a:r>
          </a:p>
          <a:p>
            <a:pPr algn="just"/>
            <a:r>
              <a:rPr lang="sr-Cyrl-RS" dirty="0" smtClean="0">
                <a:latin typeface="Candara" pitchFamily="34" charset="0"/>
              </a:rPr>
              <a:t>У Републици Србији трговину девизама и валутама надзире Народна банка Србије.</a:t>
            </a:r>
            <a:endParaRPr lang="en-US" dirty="0">
              <a:latin typeface="Candara"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286</TotalTime>
  <Words>695</Words>
  <Application>Microsoft Office PowerPoint</Application>
  <PresentationFormat>On-screen Show (4:3)</PresentationFormat>
  <Paragraphs>53</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Opulent</vt:lpstr>
      <vt:lpstr>Девизе и девизна тржишта</vt:lpstr>
      <vt:lpstr>лИТЕРАТУРА</vt:lpstr>
      <vt:lpstr>ПОЈАМ ВАЛУТЕ</vt:lpstr>
      <vt:lpstr>валута</vt:lpstr>
      <vt:lpstr>Валута</vt:lpstr>
      <vt:lpstr>Конвертибилна и неконвертибилна валута</vt:lpstr>
      <vt:lpstr>Појам девиза</vt:lpstr>
      <vt:lpstr>Девизна и валутна берза</vt:lpstr>
      <vt:lpstr>Међубанкарско девизно тржиште</vt:lpstr>
      <vt:lpstr>Предмет трговине </vt:lpstr>
      <vt:lpstr>Курс динара</vt:lpstr>
      <vt:lpstr>Девизни курс</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Devize I devizna trzista</dc:title>
  <dc:creator>User</dc:creator>
  <cp:lastModifiedBy>User</cp:lastModifiedBy>
  <cp:revision>111</cp:revision>
  <dcterms:created xsi:type="dcterms:W3CDTF">2020-04-22T08:42:26Z</dcterms:created>
  <dcterms:modified xsi:type="dcterms:W3CDTF">2020-04-23T08:15:22Z</dcterms:modified>
</cp:coreProperties>
</file>