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A95A8D6-3651-4CAF-981F-FE4B415508C2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033BD5B-FC6A-4D7B-8167-75049446FC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8D6-3651-4CAF-981F-FE4B415508C2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3BD5B-FC6A-4D7B-8167-75049446FC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8D6-3651-4CAF-981F-FE4B415508C2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3BD5B-FC6A-4D7B-8167-75049446FC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8D6-3651-4CAF-981F-FE4B415508C2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3BD5B-FC6A-4D7B-8167-75049446FC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8D6-3651-4CAF-981F-FE4B415508C2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3BD5B-FC6A-4D7B-8167-75049446FC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8D6-3651-4CAF-981F-FE4B415508C2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3BD5B-FC6A-4D7B-8167-75049446FC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A95A8D6-3651-4CAF-981F-FE4B415508C2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033BD5B-FC6A-4D7B-8167-75049446FC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A95A8D6-3651-4CAF-981F-FE4B415508C2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033BD5B-FC6A-4D7B-8167-75049446FC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8D6-3651-4CAF-981F-FE4B415508C2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3BD5B-FC6A-4D7B-8167-75049446FC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8D6-3651-4CAF-981F-FE4B415508C2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3BD5B-FC6A-4D7B-8167-75049446FC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8D6-3651-4CAF-981F-FE4B415508C2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3BD5B-FC6A-4D7B-8167-75049446FC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A95A8D6-3651-4CAF-981F-FE4B415508C2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033BD5B-FC6A-4D7B-8167-75049446FC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ЕВРОПСКА ЦЕНТРАЛНА БАНКА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2</a:t>
            </a:r>
            <a:r>
              <a:rPr lang="en-US" dirty="0" smtClean="0"/>
              <a:t>9</a:t>
            </a:r>
            <a:r>
              <a:rPr lang="sr-Cyrl-RS" dirty="0" smtClean="0"/>
              <a:t>. мај 2020.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Candara" pitchFamily="34" charset="0"/>
              </a:rPr>
              <a:t>С</a:t>
            </a:r>
            <a:r>
              <a:rPr lang="sr-Cyrl-RS" dirty="0" smtClean="0">
                <a:latin typeface="Candara" pitchFamily="34" charset="0"/>
              </a:rPr>
              <a:t>тратегија монетарне политике ЕЦБ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 smtClean="0">
                <a:latin typeface="Candara" pitchFamily="34" charset="0"/>
              </a:rPr>
              <a:t>Стратегија монетарне политике ЕЦБ је специфична. То је тзв. </a:t>
            </a:r>
            <a:r>
              <a:rPr lang="sr-Cyrl-RS" i="1" dirty="0" smtClean="0">
                <a:latin typeface="Candara" pitchFamily="34" charset="0"/>
              </a:rPr>
              <a:t>стратегија монетарне политике усмерена ка стабилности. </a:t>
            </a:r>
            <a:r>
              <a:rPr lang="sr-Cyrl-RS" dirty="0" smtClean="0">
                <a:latin typeface="Candara" pitchFamily="34" charset="0"/>
              </a:rPr>
              <a:t>Уместо да се заснива на једном индикатору, институционалне специфичности Евросистема,  условиле су стратегију која почива на два колосека. </a:t>
            </a:r>
            <a:endParaRPr lang="sr-Cyrl-RS" dirty="0" smtClean="0">
              <a:latin typeface="Candara" pitchFamily="34" charset="0"/>
            </a:endParaRPr>
          </a:p>
          <a:p>
            <a:pPr algn="just"/>
            <a:r>
              <a:rPr lang="sr-Cyrl-RS" dirty="0" smtClean="0">
                <a:latin typeface="Candara" pitchFamily="34" charset="0"/>
              </a:rPr>
              <a:t>Стратегија ЕЦБ се заснива делом на монетарном таргетирању (као индикатор се користи референтна вредност монетарног агрегата М3), а делом на таргетирању циљне стопе инфлације (таргетирање инфлације).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latin typeface="Candara" pitchFamily="34" charset="0"/>
              </a:rPr>
              <a:t>Инструменти монетарне политике ЕЦБ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sr-Cyrl-RS" dirty="0" smtClean="0">
                <a:latin typeface="Candara" pitchFamily="34" charset="0"/>
              </a:rPr>
              <a:t>У вођењу монетарне политике ЕЦБ користи следеће инструменте: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о</a:t>
            </a:r>
            <a:r>
              <a:rPr lang="sr-Cyrl-RS" dirty="0" smtClean="0">
                <a:latin typeface="Candara" pitchFamily="34" charset="0"/>
              </a:rPr>
              <a:t>перације на отвореном тржишту (најважнији инструмент),</a:t>
            </a:r>
          </a:p>
          <a:p>
            <a:r>
              <a:rPr lang="ru-RU" dirty="0" smtClean="0">
                <a:latin typeface="Candara" pitchFamily="34" charset="0"/>
              </a:rPr>
              <a:t>о</a:t>
            </a:r>
            <a:r>
              <a:rPr lang="sr-Cyrl-RS" dirty="0" smtClean="0">
                <a:latin typeface="Candara" pitchFamily="34" charset="0"/>
              </a:rPr>
              <a:t>бавезне резерве,</a:t>
            </a:r>
          </a:p>
          <a:p>
            <a:r>
              <a:rPr lang="ru-RU" dirty="0" smtClean="0">
                <a:latin typeface="Candara" pitchFamily="34" charset="0"/>
              </a:rPr>
              <a:t>к</a:t>
            </a:r>
            <a:r>
              <a:rPr lang="sr-Cyrl-RS" dirty="0" smtClean="0">
                <a:latin typeface="Candara" pitchFamily="34" charset="0"/>
              </a:rPr>
              <a:t>редите за ликвидност.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Литература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dirty="0" smtClean="0">
                <a:latin typeface="Candara" pitchFamily="34" charset="0"/>
              </a:rPr>
              <a:t>Финансијска тржишта Европе – преглед и анализа</a:t>
            </a:r>
            <a:r>
              <a:rPr lang="sr-Cyrl-RS" dirty="0" smtClean="0">
                <a:latin typeface="Candara" pitchFamily="34" charset="0"/>
              </a:rPr>
              <a:t>, Јасмина Лабудовић Станковић, Крагујевац, 2012 (стр. 83-101).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latin typeface="Candara" pitchFamily="34" charset="0"/>
              </a:rPr>
              <a:t>Европски систем централних банака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>
                <a:latin typeface="Candara" pitchFamily="34" charset="0"/>
              </a:rPr>
              <a:t>Уговором о оснивању ЕЗ створени су Европски систем централних банака (ЕСЦБ) и Европска централна банка (ЕЦБ).</a:t>
            </a:r>
          </a:p>
          <a:p>
            <a:pPr algn="just"/>
            <a:r>
              <a:rPr lang="sr-Cyrl-RS" b="1" dirty="0" smtClean="0">
                <a:latin typeface="Candara" pitchFamily="34" charset="0"/>
              </a:rPr>
              <a:t>Европски систем централних банака </a:t>
            </a:r>
            <a:r>
              <a:rPr lang="sr-Cyrl-RS" dirty="0" smtClean="0">
                <a:latin typeface="Candara" pitchFamily="34" charset="0"/>
              </a:rPr>
              <a:t>чине </a:t>
            </a:r>
            <a:r>
              <a:rPr lang="sr-Cyrl-RS" i="1" dirty="0" smtClean="0">
                <a:latin typeface="Candara" pitchFamily="34" charset="0"/>
              </a:rPr>
              <a:t>Европска централна банка </a:t>
            </a:r>
            <a:r>
              <a:rPr lang="sr-Cyrl-RS" dirty="0" smtClean="0">
                <a:latin typeface="Candara" pitchFamily="34" charset="0"/>
              </a:rPr>
              <a:t>и </a:t>
            </a:r>
            <a:r>
              <a:rPr lang="sr-Cyrl-RS" i="1" dirty="0" smtClean="0">
                <a:latin typeface="Candara" pitchFamily="34" charset="0"/>
              </a:rPr>
              <a:t>централне банке држава чланица</a:t>
            </a:r>
            <a:r>
              <a:rPr lang="sr-Cyrl-RS" dirty="0" smtClean="0">
                <a:latin typeface="Candara" pitchFamily="34" charset="0"/>
              </a:rPr>
              <a:t> </a:t>
            </a:r>
            <a:r>
              <a:rPr lang="sr-Cyrl-RS" i="1" dirty="0" smtClean="0">
                <a:latin typeface="Candara" pitchFamily="34" charset="0"/>
              </a:rPr>
              <a:t>ЕУ</a:t>
            </a:r>
            <a:r>
              <a:rPr lang="sr-Cyrl-RS" dirty="0" smtClean="0">
                <a:latin typeface="Candara" pitchFamily="34" charset="0"/>
              </a:rPr>
              <a:t>.</a:t>
            </a:r>
          </a:p>
          <a:p>
            <a:pPr algn="just"/>
            <a:r>
              <a:rPr lang="sr-Cyrl-RS" b="1" dirty="0" smtClean="0">
                <a:latin typeface="Candara" pitchFamily="34" charset="0"/>
              </a:rPr>
              <a:t>Евросистем</a:t>
            </a:r>
            <a:r>
              <a:rPr lang="sr-Cyrl-RS" dirty="0" smtClean="0">
                <a:latin typeface="Candara" pitchFamily="34" charset="0"/>
              </a:rPr>
              <a:t> чине Европска централна банка и централне банке држава које су прихватиле евро као јединствену валуту.</a:t>
            </a:r>
          </a:p>
          <a:p>
            <a:pPr algn="just"/>
            <a:r>
              <a:rPr lang="ru-RU" b="1" dirty="0" smtClean="0">
                <a:latin typeface="Candara" pitchFamily="34" charset="0"/>
              </a:rPr>
              <a:t>С</a:t>
            </a:r>
            <a:r>
              <a:rPr lang="sr-Cyrl-RS" b="1" dirty="0" smtClean="0">
                <a:latin typeface="Candara" pitchFamily="34" charset="0"/>
              </a:rPr>
              <a:t>војство правног лица имају Европска централна банка и националне централне банке</a:t>
            </a:r>
            <a:r>
              <a:rPr lang="sr-Cyrl-RS" dirty="0" smtClean="0">
                <a:latin typeface="Candara" pitchFamily="34" charset="0"/>
              </a:rPr>
              <a:t>, али не и Европски систем централних банака и Евросистем.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Европска централна банка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 smtClean="0">
                <a:latin typeface="Candara" pitchFamily="34" charset="0"/>
              </a:rPr>
              <a:t>Правни положај Европске централне банке регулисан је одредбама Уговора о оснивању Европске заједнице, Статутом Европског система централних банака, али од 2007</a:t>
            </a:r>
            <a:r>
              <a:rPr lang="en-US" dirty="0" smtClean="0">
                <a:latin typeface="Candara" pitchFamily="34" charset="0"/>
              </a:rPr>
              <a:t>.</a:t>
            </a:r>
            <a:r>
              <a:rPr lang="sr-Cyrl-RS" dirty="0" smtClean="0">
                <a:latin typeface="Candara" pitchFamily="34" charset="0"/>
              </a:rPr>
              <a:t> и Лисабонским уговором.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Лисабонским уговором Европској централној банци (ЕЦБ) додељен је статус органа ЕУ, што до тада то није била. 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ЕЦБ је централна банка ЕУ.</a:t>
            </a:r>
            <a:endParaRPr lang="sr-Cyrl-RS" b="1" dirty="0" smtClean="0">
              <a:latin typeface="Candara" pitchFamily="34" charset="0"/>
            </a:endParaRPr>
          </a:p>
          <a:p>
            <a:pPr algn="just"/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Европска централна банка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 smtClean="0">
                <a:latin typeface="Candara" pitchFamily="34" charset="0"/>
              </a:rPr>
              <a:t>ЕЦБ није створила ЕЗ, односно њени органи, већ државе чланице ЕУ и то тако што су одрекле једног дела свог монетарног суверенитета и “пренеле” га на ЕЦБ.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ЕЦБ почиње са радом од 1999. Њена претеча био је Европски монетарни институт основан 1994. 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ЕЦБ је основана по узору на немачку Бундесбанку (немачки модел централног банкарства), иако се пре тога преговарало о прихватању англосаксонског модела централног банкарства.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Candara" pitchFamily="34" charset="0"/>
              </a:rPr>
              <a:t>Д</a:t>
            </a:r>
            <a:r>
              <a:rPr lang="sr-Cyrl-RS" dirty="0" smtClean="0">
                <a:latin typeface="Candara" pitchFamily="34" charset="0"/>
              </a:rPr>
              <a:t>ва модела централног банкарства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dirty="0" smtClean="0">
                <a:latin typeface="Candara" pitchFamily="34" charset="0"/>
              </a:rPr>
              <a:t>Н</a:t>
            </a:r>
            <a:r>
              <a:rPr lang="sr-Cyrl-RS" dirty="0" smtClean="0">
                <a:latin typeface="Candara" pitchFamily="34" charset="0"/>
              </a:rPr>
              <a:t>емачки модел централног банкарства подразумева да централна банка има као примарни циљ обезбеђење стабилности цена.  У овом моделу, централна банка је независна од владе.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У англосаксонском моделу централног банкарства, централна банка има неколико циљева који су подједнако важни: стабилност цена, висока запосленост, финансијска стабилност. У овом моделу присутан је утицај владе на вођење монетарне политике.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Независност ЕЦБ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>
                <a:latin typeface="Candara" pitchFamily="34" charset="0"/>
              </a:rPr>
              <a:t>ЕЦБ је независна и самостална у свом раду.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Независност се огледа не само у односу на органе ЕУ, већ и у односу на органе држава чланица. Сматра се да је ЕЦБ једна од најнезависнијих централних банака у свету.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ЕЦБ има председника, потпредседника, извршни одбор и савет гувернера. Савет гувернера се састоји од извршног одбора ЕЦБ и гувернера националних централних банака држава које су прихватиле евро као заједничку валуту.</a:t>
            </a:r>
          </a:p>
          <a:p>
            <a:pPr algn="just"/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Надлежности ЕЦБ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Candara" pitchFamily="34" charset="0"/>
              </a:rPr>
              <a:t>В</a:t>
            </a:r>
            <a:r>
              <a:rPr lang="sr-Cyrl-RS" dirty="0" smtClean="0">
                <a:latin typeface="Candara" pitchFamily="34" charset="0"/>
              </a:rPr>
              <a:t>ођење монетарне политике (кредитне  операције, операције на отвореном тржишту, одређивање стопе обавезних резерви, операције са иностранством);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Е</a:t>
            </a:r>
            <a:r>
              <a:rPr lang="sr-Cyrl-RS" dirty="0" smtClean="0">
                <a:latin typeface="Candara" pitchFamily="34" charset="0"/>
              </a:rPr>
              <a:t>мисија новца (док се штампање и ковање) обавља у свим државама чланицама;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В</a:t>
            </a:r>
            <a:r>
              <a:rPr lang="sr-Cyrl-RS" dirty="0" smtClean="0">
                <a:latin typeface="Candara" pitchFamily="34" charset="0"/>
              </a:rPr>
              <a:t>ођење девизне политике, с тим што се ова надлежност дели са Саветом ЕУ;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О</a:t>
            </a:r>
            <a:r>
              <a:rPr lang="sr-Cyrl-RS" dirty="0" smtClean="0">
                <a:latin typeface="Candara" pitchFamily="34" charset="0"/>
              </a:rPr>
              <a:t>безбеђење ефикасног платног промета;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С</a:t>
            </a:r>
            <a:r>
              <a:rPr lang="sr-Cyrl-RS" dirty="0" smtClean="0">
                <a:latin typeface="Candara" pitchFamily="34" charset="0"/>
              </a:rPr>
              <a:t>аветодавна функција (даје мишљења из њене надлежности);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М</a:t>
            </a:r>
            <a:r>
              <a:rPr lang="sr-Cyrl-RS" dirty="0" smtClean="0">
                <a:latin typeface="Candara" pitchFamily="34" charset="0"/>
              </a:rPr>
              <a:t>оже да доноси све акте који се </a:t>
            </a:r>
            <a:r>
              <a:rPr lang="sr-Cyrl-RS" dirty="0" smtClean="0">
                <a:latin typeface="Candara" pitchFamily="34" charset="0"/>
              </a:rPr>
              <a:t>односе на области из </a:t>
            </a:r>
            <a:r>
              <a:rPr lang="sr-Cyrl-RS" dirty="0" smtClean="0">
                <a:latin typeface="Candara" pitchFamily="34" charset="0"/>
              </a:rPr>
              <a:t>њене надлежности, осим директива</a:t>
            </a:r>
            <a:r>
              <a:rPr lang="sr-Cyrl-RS" dirty="0" smtClean="0">
                <a:latin typeface="Candara" pitchFamily="34" charset="0"/>
              </a:rPr>
              <a:t>.</a:t>
            </a:r>
            <a:r>
              <a:rPr lang="en-US" dirty="0" smtClean="0">
                <a:latin typeface="Candara" pitchFamily="34" charset="0"/>
              </a:rPr>
              <a:t> 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Регулаторна улога ЕЦБ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>
                <a:latin typeface="Candara" pitchFamily="34" charset="0"/>
              </a:rPr>
              <a:t>Најважнији акти </a:t>
            </a:r>
            <a:r>
              <a:rPr lang="sr-Cyrl-RS" dirty="0" smtClean="0">
                <a:latin typeface="Candara" pitchFamily="34" charset="0"/>
              </a:rPr>
              <a:t>које доноси ЕЦБ </a:t>
            </a:r>
            <a:r>
              <a:rPr lang="sr-Cyrl-RS" dirty="0" smtClean="0">
                <a:latin typeface="Candara" pitchFamily="34" charset="0"/>
              </a:rPr>
              <a:t>су уредбе (обавезујуће су за све чланице ЕМУ и директно се примењују) и одлуке (обавезујуће су за оне </a:t>
            </a:r>
            <a:r>
              <a:rPr lang="sr-Cyrl-RS" dirty="0" smtClean="0">
                <a:latin typeface="Candara" pitchFamily="34" charset="0"/>
              </a:rPr>
              <a:t>субјекте на </a:t>
            </a:r>
            <a:r>
              <a:rPr lang="sr-Cyrl-RS" dirty="0" smtClean="0">
                <a:latin typeface="Candara" pitchFamily="34" charset="0"/>
              </a:rPr>
              <a:t>које се односе). Доноси и акте који </a:t>
            </a:r>
            <a:r>
              <a:rPr lang="sr-Cyrl-RS" dirty="0" smtClean="0">
                <a:latin typeface="Candara" pitchFamily="34" charset="0"/>
              </a:rPr>
              <a:t>нису обавезујући</a:t>
            </a:r>
            <a:r>
              <a:rPr lang="sr-Cyrl-RS" dirty="0" smtClean="0">
                <a:latin typeface="Candara" pitchFamily="34" charset="0"/>
              </a:rPr>
              <a:t>: препоруке, мишљења, смернице и упутства</a:t>
            </a:r>
            <a:r>
              <a:rPr lang="sr-Cyrl-RS" dirty="0" smtClean="0">
                <a:latin typeface="Candara" pitchFamily="34" charset="0"/>
              </a:rPr>
              <a:t>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Законитост обавезујућих аката ЕЦБ (уредби и одлука) контролише Европски суд правде.</a:t>
            </a:r>
            <a:endParaRPr lang="en-US" dirty="0" smtClean="0">
              <a:latin typeface="Candara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430</TotalTime>
  <Words>652</Words>
  <Application>Microsoft Office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ЕВРОПСКА ЦЕНТРАЛНА БАНКА</vt:lpstr>
      <vt:lpstr>Литература</vt:lpstr>
      <vt:lpstr>Европски систем централних банака</vt:lpstr>
      <vt:lpstr>Европска централна банка</vt:lpstr>
      <vt:lpstr>Европска централна банка</vt:lpstr>
      <vt:lpstr>Два модела централног банкарства</vt:lpstr>
      <vt:lpstr>Независност ЕЦБ</vt:lpstr>
      <vt:lpstr>Надлежности ЕЦБ</vt:lpstr>
      <vt:lpstr>Регулаторна улога ЕЦБ</vt:lpstr>
      <vt:lpstr>Стратегија монетарне политике ЕЦБ</vt:lpstr>
      <vt:lpstr>Инструменти монетарне политике ЕЦБ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Evropska centralna banka</dc:title>
  <dc:creator>User</dc:creator>
  <cp:lastModifiedBy>User</cp:lastModifiedBy>
  <cp:revision>85</cp:revision>
  <dcterms:created xsi:type="dcterms:W3CDTF">2020-05-26T17:47:09Z</dcterms:created>
  <dcterms:modified xsi:type="dcterms:W3CDTF">2020-05-27T12:46:48Z</dcterms:modified>
</cp:coreProperties>
</file>