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929C5FA-605A-45CF-B65A-28B93709CB87}" type="datetimeFigureOut">
              <a:rPr lang="sr-Latn-RS" smtClean="0"/>
              <a:t>13.5.2020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A234C240-CE48-46F5-AB38-C466C239FF56}" type="slidenum">
              <a:rPr lang="sr-Latn-RS" smtClean="0"/>
              <a:t>‹#›</a:t>
            </a:fld>
            <a:endParaRPr lang="sr-Latn-R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9C5FA-605A-45CF-B65A-28B93709CB87}" type="datetimeFigureOut">
              <a:rPr lang="sr-Latn-RS" smtClean="0"/>
              <a:t>13.5.2020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A234C240-CE48-46F5-AB38-C466C239FF56}" type="slidenum">
              <a:rPr lang="sr-Latn-RS" smtClean="0"/>
              <a:t>‹#›</a:t>
            </a:fld>
            <a:endParaRPr lang="sr-Latn-R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9C5FA-605A-45CF-B65A-28B93709CB87}" type="datetimeFigureOut">
              <a:rPr lang="sr-Latn-RS" smtClean="0"/>
              <a:t>13.5.2020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A234C240-CE48-46F5-AB38-C466C239FF56}" type="slidenum">
              <a:rPr lang="sr-Latn-RS" smtClean="0"/>
              <a:t>‹#›</a:t>
            </a:fld>
            <a:endParaRPr lang="sr-Latn-R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9C5FA-605A-45CF-B65A-28B93709CB87}" type="datetimeFigureOut">
              <a:rPr lang="sr-Latn-RS" smtClean="0"/>
              <a:t>13.5.2020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A234C240-CE48-46F5-AB38-C466C239FF56}" type="slidenum">
              <a:rPr lang="sr-Latn-RS" smtClean="0"/>
              <a:t>‹#›</a:t>
            </a:fld>
            <a:endParaRPr lang="sr-Latn-R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29C5FA-605A-45CF-B65A-28B93709CB87}" type="datetimeFigureOut">
              <a:rPr lang="sr-Latn-RS" smtClean="0"/>
              <a:t>13.5.2020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A234C240-CE48-46F5-AB38-C466C239FF56}" type="slidenum">
              <a:rPr lang="sr-Latn-RS" smtClean="0"/>
              <a:t>‹#›</a:t>
            </a:fld>
            <a:endParaRPr lang="sr-Latn-R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29C5FA-605A-45CF-B65A-28B93709CB87}" type="datetimeFigureOut">
              <a:rPr lang="sr-Latn-RS" smtClean="0"/>
              <a:t>13.5.2020</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A234C240-CE48-46F5-AB38-C466C239FF56}" type="slidenum">
              <a:rPr lang="sr-Latn-RS" smtClean="0"/>
              <a:t>‹#›</a:t>
            </a:fld>
            <a:endParaRPr lang="sr-Latn-R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29C5FA-605A-45CF-B65A-28B93709CB87}" type="datetimeFigureOut">
              <a:rPr lang="sr-Latn-RS" smtClean="0"/>
              <a:t>13.5.2020</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A234C240-CE48-46F5-AB38-C466C239FF56}" type="slidenum">
              <a:rPr lang="sr-Latn-RS" smtClean="0"/>
              <a:t>‹#›</a:t>
            </a:fld>
            <a:endParaRPr lang="sr-Latn-R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29C5FA-605A-45CF-B65A-28B93709CB87}" type="datetimeFigureOut">
              <a:rPr lang="sr-Latn-RS" smtClean="0"/>
              <a:t>13.5.2020</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A234C240-CE48-46F5-AB38-C466C239FF56}" type="slidenum">
              <a:rPr lang="sr-Latn-RS" smtClean="0"/>
              <a:t>‹#›</a:t>
            </a:fld>
            <a:endParaRPr lang="sr-Latn-R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29C5FA-605A-45CF-B65A-28B93709CB87}" type="datetimeFigureOut">
              <a:rPr lang="sr-Latn-RS" smtClean="0"/>
              <a:t>13.5.2020</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A234C240-CE48-46F5-AB38-C466C239FF56}" type="slidenum">
              <a:rPr lang="sr-Latn-RS" smtClean="0"/>
              <a:t>‹#›</a:t>
            </a:fld>
            <a:endParaRPr lang="sr-Latn-R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29C5FA-605A-45CF-B65A-28B93709CB87}" type="datetimeFigureOut">
              <a:rPr lang="sr-Latn-RS" smtClean="0"/>
              <a:t>13.5.2020</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A234C240-CE48-46F5-AB38-C466C239FF56}" type="slidenum">
              <a:rPr lang="sr-Latn-RS" smtClean="0"/>
              <a:t>‹#›</a:t>
            </a:fld>
            <a:endParaRPr lang="sr-Latn-R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9929C5FA-605A-45CF-B65A-28B93709CB87}" type="datetimeFigureOut">
              <a:rPr lang="sr-Latn-RS" smtClean="0"/>
              <a:t>13.5.2020</a:t>
            </a:fld>
            <a:endParaRPr lang="sr-Latn-RS"/>
          </a:p>
        </p:txBody>
      </p:sp>
      <p:sp>
        <p:nvSpPr>
          <p:cNvPr id="9" name="Slide Number Placeholder 8"/>
          <p:cNvSpPr>
            <a:spLocks noGrp="1"/>
          </p:cNvSpPr>
          <p:nvPr>
            <p:ph type="sldNum" sz="quarter" idx="11"/>
          </p:nvPr>
        </p:nvSpPr>
        <p:spPr/>
        <p:txBody>
          <a:bodyPr/>
          <a:lstStyle/>
          <a:p>
            <a:fld id="{A234C240-CE48-46F5-AB38-C466C239FF56}" type="slidenum">
              <a:rPr lang="sr-Latn-RS" smtClean="0"/>
              <a:t>‹#›</a:t>
            </a:fld>
            <a:endParaRPr lang="sr-Latn-RS"/>
          </a:p>
        </p:txBody>
      </p:sp>
      <p:sp>
        <p:nvSpPr>
          <p:cNvPr id="10" name="Footer Placeholder 9"/>
          <p:cNvSpPr>
            <a:spLocks noGrp="1"/>
          </p:cNvSpPr>
          <p:nvPr>
            <p:ph type="ftr" sz="quarter" idx="12"/>
          </p:nvPr>
        </p:nvSpPr>
        <p:spPr/>
        <p:txBody>
          <a:bodyPr/>
          <a:lstStyle/>
          <a:p>
            <a:endParaRPr lang="sr-Latn-R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234C240-CE48-46F5-AB38-C466C239FF56}" type="slidenum">
              <a:rPr lang="sr-Latn-RS" smtClean="0"/>
              <a:t>‹#›</a:t>
            </a:fld>
            <a:endParaRPr lang="sr-Latn-R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sr-Latn-R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9929C5FA-605A-45CF-B65A-28B93709CB87}" type="datetimeFigureOut">
              <a:rPr lang="sr-Latn-RS" smtClean="0"/>
              <a:t>13.5.2020</a:t>
            </a:fld>
            <a:endParaRPr lang="sr-Latn-R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RS" b="1" dirty="0" smtClean="0"/>
              <a:t>Финансијско тржиште Србије и Београдска берза</a:t>
            </a:r>
            <a:endParaRPr lang="sr-Latn-RS" b="1" dirty="0"/>
          </a:p>
        </p:txBody>
      </p:sp>
      <p:sp>
        <p:nvSpPr>
          <p:cNvPr id="3" name="Subtitle 2"/>
          <p:cNvSpPr>
            <a:spLocks noGrp="1"/>
          </p:cNvSpPr>
          <p:nvPr>
            <p:ph type="subTitle" idx="1"/>
          </p:nvPr>
        </p:nvSpPr>
        <p:spPr/>
        <p:txBody>
          <a:bodyPr>
            <a:normAutofit/>
          </a:bodyPr>
          <a:lstStyle/>
          <a:p>
            <a:r>
              <a:rPr lang="sr-Cyrl-RS" sz="2400" b="1" dirty="0" smtClean="0"/>
              <a:t>Вежбе </a:t>
            </a:r>
          </a:p>
          <a:p>
            <a:r>
              <a:rPr lang="sr-Cyrl-RS" sz="2400" b="1" dirty="0" smtClean="0"/>
              <a:t>15. мај 2020. године</a:t>
            </a:r>
            <a:endParaRPr lang="sr-Latn-RS" sz="2400" b="1" dirty="0"/>
          </a:p>
        </p:txBody>
      </p:sp>
    </p:spTree>
    <p:extLst>
      <p:ext uri="{BB962C8B-B14F-4D97-AF65-F5344CB8AC3E}">
        <p14:creationId xmlns:p14="http://schemas.microsoft.com/office/powerpoint/2010/main" val="6826645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507288" cy="1143000"/>
          </a:xfrm>
        </p:spPr>
        <p:txBody>
          <a:bodyPr/>
          <a:lstStyle/>
          <a:p>
            <a:r>
              <a:rPr lang="sr-Cyrl-RS" b="1" dirty="0" smtClean="0"/>
              <a:t>Историјат Београдске берзе</a:t>
            </a:r>
            <a:endParaRPr lang="sr-Latn-RS" b="1" dirty="0"/>
          </a:p>
        </p:txBody>
      </p:sp>
      <p:sp>
        <p:nvSpPr>
          <p:cNvPr id="3" name="Content Placeholder 2"/>
          <p:cNvSpPr>
            <a:spLocks noGrp="1"/>
          </p:cNvSpPr>
          <p:nvPr>
            <p:ph idx="1"/>
          </p:nvPr>
        </p:nvSpPr>
        <p:spPr>
          <a:xfrm>
            <a:off x="457200" y="1340768"/>
            <a:ext cx="7643192" cy="5060032"/>
          </a:xfrm>
        </p:spPr>
        <p:txBody>
          <a:bodyPr>
            <a:normAutofit fontScale="92500"/>
          </a:bodyPr>
          <a:lstStyle/>
          <a:p>
            <a:pPr algn="just"/>
            <a:r>
              <a:rPr lang="sr-Cyrl-RS" dirty="0" smtClean="0">
                <a:solidFill>
                  <a:schemeClr val="tx2"/>
                </a:solidFill>
              </a:rPr>
              <a:t>Шта је био основ за настанак берзе у Србији?</a:t>
            </a:r>
          </a:p>
          <a:p>
            <a:pPr algn="just"/>
            <a:r>
              <a:rPr lang="sr-Cyrl-RS" dirty="0" smtClean="0">
                <a:solidFill>
                  <a:schemeClr val="tx2"/>
                </a:solidFill>
              </a:rPr>
              <a:t>Када је берза у Србији почела са радом?</a:t>
            </a:r>
          </a:p>
          <a:p>
            <a:pPr algn="just"/>
            <a:r>
              <a:rPr lang="sr-Cyrl-RS" dirty="0" smtClean="0">
                <a:solidFill>
                  <a:schemeClr val="tx2"/>
                </a:solidFill>
              </a:rPr>
              <a:t>У чему се огледао значај оснивања берзе у Србији?</a:t>
            </a:r>
          </a:p>
          <a:p>
            <a:pPr algn="just"/>
            <a:r>
              <a:rPr lang="sr-Cyrl-RS" dirty="0" smtClean="0">
                <a:solidFill>
                  <a:schemeClr val="tx2"/>
                </a:solidFill>
              </a:rPr>
              <a:t>Какав је био карактер берзе?</a:t>
            </a:r>
          </a:p>
          <a:p>
            <a:pPr algn="just"/>
            <a:r>
              <a:rPr lang="sr-Cyrl-RS" dirty="0" smtClean="0">
                <a:solidFill>
                  <a:schemeClr val="tx2"/>
                </a:solidFill>
              </a:rPr>
              <a:t>Чиме се трговало на </a:t>
            </a:r>
            <a:r>
              <a:rPr lang="sr-Cyrl-RS" dirty="0" smtClean="0">
                <a:solidFill>
                  <a:schemeClr val="tx2"/>
                </a:solidFill>
              </a:rPr>
              <a:t>берзи</a:t>
            </a:r>
            <a:r>
              <a:rPr lang="sr-Cyrl-RS" dirty="0" smtClean="0">
                <a:solidFill>
                  <a:schemeClr val="tx2"/>
                </a:solidFill>
              </a:rPr>
              <a:t>?</a:t>
            </a:r>
          </a:p>
          <a:p>
            <a:pPr algn="just"/>
            <a:r>
              <a:rPr lang="sr-Cyrl-RS" dirty="0" smtClean="0">
                <a:solidFill>
                  <a:schemeClr val="tx2"/>
                </a:solidFill>
              </a:rPr>
              <a:t>На које врсте берзи је берза у Србији временом раздвојена?</a:t>
            </a:r>
          </a:p>
          <a:p>
            <a:pPr algn="just"/>
            <a:r>
              <a:rPr lang="sr-Cyrl-RS" dirty="0" smtClean="0">
                <a:solidFill>
                  <a:schemeClr val="tx2"/>
                </a:solidFill>
              </a:rPr>
              <a:t>Какав је био углед берзе у Европи у том времену?</a:t>
            </a:r>
          </a:p>
          <a:p>
            <a:pPr algn="just"/>
            <a:r>
              <a:rPr lang="sr-Cyrl-RS" dirty="0" smtClean="0">
                <a:solidFill>
                  <a:schemeClr val="tx2"/>
                </a:solidFill>
              </a:rPr>
              <a:t>Када је берза доживела велики успон?</a:t>
            </a:r>
          </a:p>
          <a:p>
            <a:pPr algn="just"/>
            <a:r>
              <a:rPr lang="sr-Cyrl-RS" dirty="0" smtClean="0">
                <a:solidFill>
                  <a:schemeClr val="tx2"/>
                </a:solidFill>
              </a:rPr>
              <a:t>Шта се десило са берзом након Другог светског рата?</a:t>
            </a:r>
          </a:p>
          <a:p>
            <a:pPr algn="just"/>
            <a:r>
              <a:rPr lang="sr-Cyrl-RS" dirty="0" smtClean="0">
                <a:solidFill>
                  <a:schemeClr val="tx2"/>
                </a:solidFill>
              </a:rPr>
              <a:t>Зашто је значајно доношење </a:t>
            </a:r>
            <a:r>
              <a:rPr lang="sr-Cyrl-RS" dirty="0">
                <a:solidFill>
                  <a:schemeClr val="tx2"/>
                </a:solidFill>
                <a:latin typeface="Candara" pitchFamily="34" charset="0"/>
              </a:rPr>
              <a:t>Закона о тржишту новца и тржишту капитала 1989. </a:t>
            </a:r>
            <a:r>
              <a:rPr lang="sr-Cyrl-RS" dirty="0" smtClean="0">
                <a:solidFill>
                  <a:schemeClr val="tx2"/>
                </a:solidFill>
                <a:latin typeface="Candara" pitchFamily="34" charset="0"/>
              </a:rPr>
              <a:t>године?</a:t>
            </a:r>
          </a:p>
          <a:p>
            <a:pPr algn="just"/>
            <a:r>
              <a:rPr lang="sr-Cyrl-RS" dirty="0" smtClean="0">
                <a:solidFill>
                  <a:schemeClr val="tx2"/>
                </a:solidFill>
                <a:latin typeface="Candara" pitchFamily="34" charset="0"/>
              </a:rPr>
              <a:t>Када Југословенско тржиште капитала добија назив Београдска берза и чиме се све трговало на њој?</a:t>
            </a:r>
          </a:p>
          <a:p>
            <a:pPr algn="just"/>
            <a:r>
              <a:rPr lang="sr-Cyrl-RS" dirty="0" smtClean="0">
                <a:solidFill>
                  <a:schemeClr val="tx2"/>
                </a:solidFill>
                <a:latin typeface="Candara" pitchFamily="34" charset="0"/>
              </a:rPr>
              <a:t>Зашто изостаје спонтаност у раду Београдске берзе?</a:t>
            </a:r>
            <a:endParaRPr lang="sr-Latn-RS" dirty="0">
              <a:solidFill>
                <a:schemeClr val="tx2"/>
              </a:solidFill>
            </a:endParaRPr>
          </a:p>
        </p:txBody>
      </p:sp>
    </p:spTree>
    <p:extLst>
      <p:ext uri="{BB962C8B-B14F-4D97-AF65-F5344CB8AC3E}">
        <p14:creationId xmlns:p14="http://schemas.microsoft.com/office/powerpoint/2010/main" val="5975940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8388424" cy="1143000"/>
          </a:xfrm>
        </p:spPr>
        <p:txBody>
          <a:bodyPr/>
          <a:lstStyle/>
          <a:p>
            <a:r>
              <a:rPr lang="sr-Cyrl-RS" b="1" dirty="0" smtClean="0"/>
              <a:t>Финансијско тржиште Србије</a:t>
            </a:r>
            <a:endParaRPr lang="sr-Latn-RS" b="1" dirty="0"/>
          </a:p>
        </p:txBody>
      </p:sp>
      <p:sp>
        <p:nvSpPr>
          <p:cNvPr id="3" name="Content Placeholder 2"/>
          <p:cNvSpPr>
            <a:spLocks noGrp="1"/>
          </p:cNvSpPr>
          <p:nvPr>
            <p:ph idx="1"/>
          </p:nvPr>
        </p:nvSpPr>
        <p:spPr/>
        <p:txBody>
          <a:bodyPr/>
          <a:lstStyle/>
          <a:p>
            <a:pPr algn="just"/>
            <a:r>
              <a:rPr lang="sr-Cyrl-RS" dirty="0" smtClean="0">
                <a:solidFill>
                  <a:schemeClr val="tx2"/>
                </a:solidFill>
              </a:rPr>
              <a:t>Који су најважнији правни прописи који чине регулаторни оквир финансијског тржишта у Србији?</a:t>
            </a:r>
          </a:p>
          <a:p>
            <a:pPr algn="just"/>
            <a:r>
              <a:rPr lang="sr-Cyrl-RS" dirty="0" smtClean="0">
                <a:solidFill>
                  <a:schemeClr val="tx2"/>
                </a:solidFill>
              </a:rPr>
              <a:t>Да ли је финансијско тржиште Србије развијено?</a:t>
            </a:r>
          </a:p>
          <a:p>
            <a:pPr algn="just"/>
            <a:r>
              <a:rPr lang="sr-Cyrl-RS" dirty="0" smtClean="0">
                <a:solidFill>
                  <a:schemeClr val="tx2"/>
                </a:solidFill>
              </a:rPr>
              <a:t>Како је држава подстакла рад Београдске берзе?</a:t>
            </a:r>
          </a:p>
          <a:p>
            <a:pPr algn="just"/>
            <a:r>
              <a:rPr lang="sr-Cyrl-RS" dirty="0" smtClean="0">
                <a:solidFill>
                  <a:schemeClr val="tx2"/>
                </a:solidFill>
              </a:rPr>
              <a:t>Шта карактерише Београдску берзу?</a:t>
            </a:r>
          </a:p>
          <a:p>
            <a:pPr algn="just"/>
            <a:r>
              <a:rPr lang="sr-Cyrl-RS" dirty="0" smtClean="0">
                <a:solidFill>
                  <a:schemeClr val="tx2"/>
                </a:solidFill>
              </a:rPr>
              <a:t>Којим се хартијама од вредности дуго трговало на Београдској берзи?</a:t>
            </a:r>
          </a:p>
          <a:p>
            <a:pPr algn="just"/>
            <a:r>
              <a:rPr lang="sr-Cyrl-RS" dirty="0" smtClean="0">
                <a:solidFill>
                  <a:schemeClr val="tx2"/>
                </a:solidFill>
              </a:rPr>
              <a:t>Пре доношења Закона о тржишту капитала 2011. године, каква је била укљученост јавних друштава на берзанским тржиштима?</a:t>
            </a:r>
            <a:endParaRPr lang="sr-Latn-RS" dirty="0">
              <a:solidFill>
                <a:schemeClr val="tx2"/>
              </a:solidFill>
            </a:endParaRPr>
          </a:p>
        </p:txBody>
      </p:sp>
    </p:spTree>
    <p:extLst>
      <p:ext uri="{BB962C8B-B14F-4D97-AF65-F5344CB8AC3E}">
        <p14:creationId xmlns:p14="http://schemas.microsoft.com/office/powerpoint/2010/main" val="3484749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081120" cy="1143000"/>
          </a:xfrm>
        </p:spPr>
        <p:txBody>
          <a:bodyPr/>
          <a:lstStyle/>
          <a:p>
            <a:r>
              <a:rPr lang="sr-Cyrl-RS" sz="3600" b="1" dirty="0" smtClean="0"/>
              <a:t>Обележја домаћег берзанског тржишта</a:t>
            </a:r>
            <a:endParaRPr lang="sr-Latn-RS" sz="3600" b="1" dirty="0"/>
          </a:p>
        </p:txBody>
      </p:sp>
      <p:sp>
        <p:nvSpPr>
          <p:cNvPr id="3" name="Content Placeholder 2"/>
          <p:cNvSpPr>
            <a:spLocks noGrp="1"/>
          </p:cNvSpPr>
          <p:nvPr>
            <p:ph idx="1"/>
          </p:nvPr>
        </p:nvSpPr>
        <p:spPr>
          <a:xfrm>
            <a:off x="395536" y="980728"/>
            <a:ext cx="7848872" cy="5877272"/>
          </a:xfrm>
        </p:spPr>
        <p:txBody>
          <a:bodyPr>
            <a:normAutofit fontScale="92500" lnSpcReduction="20000"/>
          </a:bodyPr>
          <a:lstStyle/>
          <a:p>
            <a:pPr algn="just"/>
            <a:r>
              <a:rPr lang="sr-Cyrl-RS" dirty="0" smtClean="0">
                <a:solidFill>
                  <a:schemeClr val="tx2"/>
                </a:solidFill>
              </a:rPr>
              <a:t>У чијим је рукама капитал великог </a:t>
            </a:r>
            <a:r>
              <a:rPr lang="sr-Cyrl-RS" smtClean="0">
                <a:solidFill>
                  <a:schemeClr val="tx2"/>
                </a:solidFill>
              </a:rPr>
              <a:t>броја </a:t>
            </a:r>
            <a:r>
              <a:rPr lang="sr-Cyrl-RS" smtClean="0">
                <a:solidFill>
                  <a:schemeClr val="tx2"/>
                </a:solidFill>
              </a:rPr>
              <a:t>емитената? </a:t>
            </a:r>
            <a:r>
              <a:rPr lang="sr-Cyrl-RS" dirty="0" smtClean="0">
                <a:solidFill>
                  <a:schemeClr val="tx2"/>
                </a:solidFill>
              </a:rPr>
              <a:t>Објасните.</a:t>
            </a:r>
          </a:p>
          <a:p>
            <a:pPr algn="just"/>
            <a:r>
              <a:rPr lang="sr-Cyrl-RS" dirty="0" smtClean="0">
                <a:solidFill>
                  <a:schemeClr val="tx2"/>
                </a:solidFill>
              </a:rPr>
              <a:t>Да ли обликовање берзанског тржишта под утицајем правних прописа Европске уније одговара финансијском тржишту Србије? Објасните.</a:t>
            </a:r>
          </a:p>
          <a:p>
            <a:pPr algn="just"/>
            <a:r>
              <a:rPr lang="sr-Cyrl-RS" dirty="0" smtClean="0">
                <a:solidFill>
                  <a:schemeClr val="tx2"/>
                </a:solidFill>
              </a:rPr>
              <a:t>Шта је у основи прописа Европске уније који регулишу финансијско тржиште, а што је послужило као основа за усвајање законских аката у Србији?</a:t>
            </a:r>
          </a:p>
          <a:p>
            <a:pPr lvl="1" algn="just"/>
            <a:r>
              <a:rPr lang="sr-Cyrl-RS" dirty="0" smtClean="0">
                <a:solidFill>
                  <a:schemeClr val="tx2"/>
                </a:solidFill>
              </a:rPr>
              <a:t>Да ли је тај циљ постигнут на финансијском тржишту Србије? Какво је стање у пракси?</a:t>
            </a:r>
          </a:p>
          <a:p>
            <a:pPr algn="just"/>
            <a:r>
              <a:rPr lang="sr-Cyrl-RS" dirty="0" smtClean="0">
                <a:solidFill>
                  <a:schemeClr val="tx2"/>
                </a:solidFill>
              </a:rPr>
              <a:t>Какву обавезу има јавни емитент у Србији?</a:t>
            </a:r>
          </a:p>
          <a:p>
            <a:pPr algn="just"/>
            <a:r>
              <a:rPr lang="sr-Cyrl-RS" dirty="0" smtClean="0">
                <a:solidFill>
                  <a:schemeClr val="tx2"/>
                </a:solidFill>
              </a:rPr>
              <a:t>Уколико акције не испуњавају услов да буду примљене на регулисано тржиште, на које тржиште се укључују? На које тржиште се укључују уколико не испуњавају услов да се укључе на сегмент регулисаног тржишта које није листинг?</a:t>
            </a:r>
          </a:p>
          <a:p>
            <a:pPr algn="just"/>
            <a:r>
              <a:rPr lang="sr-Cyrl-RS" dirty="0" smtClean="0">
                <a:solidFill>
                  <a:schemeClr val="tx2"/>
                </a:solidFill>
              </a:rPr>
              <a:t>Да ли емитент дужничких хартија од вредности има исту обавезу као и емитент власничких хартија од вредности?</a:t>
            </a:r>
          </a:p>
          <a:p>
            <a:pPr algn="just"/>
            <a:r>
              <a:rPr lang="sr-Cyrl-RS" dirty="0" smtClean="0">
                <a:solidFill>
                  <a:schemeClr val="tx2"/>
                </a:solidFill>
              </a:rPr>
              <a:t>Којим се хартијама од вредности у последње време највише тргује на Београдској берзи?</a:t>
            </a:r>
          </a:p>
          <a:p>
            <a:pPr algn="just"/>
            <a:r>
              <a:rPr lang="sr-Cyrl-RS" dirty="0" smtClean="0">
                <a:solidFill>
                  <a:schemeClr val="tx2"/>
                </a:solidFill>
              </a:rPr>
              <a:t>Шта је подстакло преговоре о регионалном повезивању берзи?</a:t>
            </a:r>
          </a:p>
          <a:p>
            <a:pPr algn="just"/>
            <a:r>
              <a:rPr lang="sr-Cyrl-RS" dirty="0" smtClean="0">
                <a:solidFill>
                  <a:schemeClr val="tx2"/>
                </a:solidFill>
              </a:rPr>
              <a:t>Шта је </a:t>
            </a:r>
            <a:r>
              <a:rPr lang="sr-Cyrl-RS" dirty="0" smtClean="0">
                <a:solidFill>
                  <a:schemeClr val="tx2"/>
                </a:solidFill>
                <a:latin typeface="Candara" pitchFamily="34" charset="0"/>
              </a:rPr>
              <a:t>регионални пројекат </a:t>
            </a:r>
            <a:r>
              <a:rPr lang="sr-Cyrl-RS" dirty="0">
                <a:solidFill>
                  <a:schemeClr val="tx2"/>
                </a:solidFill>
                <a:latin typeface="Candara" pitchFamily="34" charset="0"/>
              </a:rPr>
              <a:t>Европске банке за обнову и развој – </a:t>
            </a:r>
            <a:r>
              <a:rPr lang="de-DE" dirty="0">
                <a:solidFill>
                  <a:schemeClr val="tx2"/>
                </a:solidFill>
                <a:latin typeface="Candara" pitchFamily="34" charset="0"/>
              </a:rPr>
              <a:t>SEE </a:t>
            </a:r>
            <a:r>
              <a:rPr lang="de-DE" dirty="0" smtClean="0">
                <a:solidFill>
                  <a:schemeClr val="tx2"/>
                </a:solidFill>
                <a:latin typeface="Candara" pitchFamily="34" charset="0"/>
              </a:rPr>
              <a:t>link</a:t>
            </a:r>
            <a:r>
              <a:rPr lang="sr-Cyrl-RS" dirty="0" smtClean="0">
                <a:solidFill>
                  <a:schemeClr val="tx2"/>
                </a:solidFill>
                <a:latin typeface="Candara" pitchFamily="34" charset="0"/>
              </a:rPr>
              <a:t>? Да ли је Београдска берза члан?</a:t>
            </a:r>
            <a:endParaRPr lang="sr-Cyrl-RS" dirty="0" smtClean="0">
              <a:solidFill>
                <a:schemeClr val="tx2"/>
              </a:solidFill>
            </a:endParaRPr>
          </a:p>
        </p:txBody>
      </p:sp>
    </p:spTree>
    <p:extLst>
      <p:ext uri="{BB962C8B-B14F-4D97-AF65-F5344CB8AC3E}">
        <p14:creationId xmlns:p14="http://schemas.microsoft.com/office/powerpoint/2010/main" val="11246401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31224" cy="1143000"/>
          </a:xfrm>
        </p:spPr>
        <p:txBody>
          <a:bodyPr/>
          <a:lstStyle/>
          <a:p>
            <a:r>
              <a:rPr lang="sr-Cyrl-RS" b="1" dirty="0" smtClean="0"/>
              <a:t>Стање на Београдској берзи</a:t>
            </a:r>
            <a:endParaRPr lang="sr-Latn-RS" b="1" dirty="0"/>
          </a:p>
        </p:txBody>
      </p:sp>
      <p:sp>
        <p:nvSpPr>
          <p:cNvPr id="3" name="Content Placeholder 2"/>
          <p:cNvSpPr>
            <a:spLocks noGrp="1"/>
          </p:cNvSpPr>
          <p:nvPr>
            <p:ph idx="1"/>
          </p:nvPr>
        </p:nvSpPr>
        <p:spPr/>
        <p:txBody>
          <a:bodyPr>
            <a:normAutofit fontScale="92500"/>
          </a:bodyPr>
          <a:lstStyle/>
          <a:p>
            <a:pPr algn="just"/>
            <a:r>
              <a:rPr lang="sr-Cyrl-RS" dirty="0" smtClean="0">
                <a:solidFill>
                  <a:schemeClr val="tx2"/>
                </a:solidFill>
              </a:rPr>
              <a:t>На основу расположивих података, презентованих током претходних недеља трајања ванредног стања у Републици Србији, какав је обим промета на Београдској берзи?</a:t>
            </a:r>
          </a:p>
          <a:p>
            <a:pPr algn="just"/>
            <a:r>
              <a:rPr lang="sr-Cyrl-RS" dirty="0" smtClean="0">
                <a:solidFill>
                  <a:schemeClr val="tx2"/>
                </a:solidFill>
              </a:rPr>
              <a:t>Како су се кретали берзански индекси? Постоје ли разлике у осцилацијама између берзанског индекса </a:t>
            </a:r>
            <a:r>
              <a:rPr lang="sr-Latn-RS" dirty="0" smtClean="0">
                <a:solidFill>
                  <a:schemeClr val="tx2"/>
                </a:solidFill>
              </a:rPr>
              <a:t>BELEX15 </a:t>
            </a:r>
            <a:r>
              <a:rPr lang="sr-Cyrl-RS" dirty="0" smtClean="0">
                <a:solidFill>
                  <a:schemeClr val="tx2"/>
                </a:solidFill>
              </a:rPr>
              <a:t>и берзанског индекса </a:t>
            </a:r>
            <a:r>
              <a:rPr lang="sr-Latn-RS" dirty="0" smtClean="0">
                <a:solidFill>
                  <a:schemeClr val="tx2"/>
                </a:solidFill>
              </a:rPr>
              <a:t>BELEXline</a:t>
            </a:r>
            <a:r>
              <a:rPr lang="sr-Cyrl-RS" dirty="0" smtClean="0">
                <a:solidFill>
                  <a:schemeClr val="tx2"/>
                </a:solidFill>
              </a:rPr>
              <a:t>?</a:t>
            </a:r>
          </a:p>
          <a:p>
            <a:pPr algn="just"/>
            <a:r>
              <a:rPr lang="sr-Cyrl-RS" dirty="0" smtClean="0">
                <a:solidFill>
                  <a:schemeClr val="tx2"/>
                </a:solidFill>
              </a:rPr>
              <a:t>Како се кретала вредност акција компанија на </a:t>
            </a:r>
            <a:r>
              <a:rPr lang="sr-Latn-RS" dirty="0" smtClean="0">
                <a:solidFill>
                  <a:schemeClr val="tx2"/>
                </a:solidFill>
              </a:rPr>
              <a:t>Prime Listing</a:t>
            </a:r>
            <a:r>
              <a:rPr lang="sr-Cyrl-RS" dirty="0" smtClean="0">
                <a:solidFill>
                  <a:schemeClr val="tx2"/>
                </a:solidFill>
              </a:rPr>
              <a:t>-у током претходног периода (Аеродром Никола Тесла, НИС)?</a:t>
            </a:r>
          </a:p>
          <a:p>
            <a:pPr algn="just"/>
            <a:r>
              <a:rPr lang="sr-Cyrl-RS" dirty="0" smtClean="0">
                <a:solidFill>
                  <a:schemeClr val="tx2"/>
                </a:solidFill>
              </a:rPr>
              <a:t>Како се кретала вредност акција компанија на </a:t>
            </a:r>
            <a:r>
              <a:rPr lang="sr-Latn-RS" dirty="0" smtClean="0">
                <a:solidFill>
                  <a:schemeClr val="tx2"/>
                </a:solidFill>
              </a:rPr>
              <a:t>Standard Listing</a:t>
            </a:r>
            <a:r>
              <a:rPr lang="sr-Cyrl-RS" dirty="0" smtClean="0">
                <a:solidFill>
                  <a:schemeClr val="tx2"/>
                </a:solidFill>
              </a:rPr>
              <a:t>-у (Комерцијална банка, Металац)?</a:t>
            </a:r>
          </a:p>
          <a:p>
            <a:pPr algn="just"/>
            <a:r>
              <a:rPr lang="sr-Cyrl-RS" dirty="0" smtClean="0">
                <a:solidFill>
                  <a:schemeClr val="tx2"/>
                </a:solidFill>
              </a:rPr>
              <a:t>Како се кретала вредност акција компанија на </a:t>
            </a:r>
            <a:r>
              <a:rPr lang="sr-Latn-RS" dirty="0" smtClean="0">
                <a:solidFill>
                  <a:schemeClr val="tx2"/>
                </a:solidFill>
              </a:rPr>
              <a:t>Open market</a:t>
            </a:r>
            <a:r>
              <a:rPr lang="sr-Cyrl-RS" dirty="0" smtClean="0">
                <a:solidFill>
                  <a:schemeClr val="tx2"/>
                </a:solidFill>
              </a:rPr>
              <a:t>-у (Дунав осигурање)?</a:t>
            </a:r>
          </a:p>
          <a:p>
            <a:pPr algn="just"/>
            <a:r>
              <a:rPr lang="sr-Cyrl-RS" dirty="0" smtClean="0">
                <a:solidFill>
                  <a:schemeClr val="tx2"/>
                </a:solidFill>
              </a:rPr>
              <a:t>Каква су општа запажања о стању на Београдској берзи у претходном периоду?</a:t>
            </a:r>
            <a:endParaRPr lang="sr-Latn-RS" dirty="0">
              <a:solidFill>
                <a:schemeClr val="tx2"/>
              </a:solidFill>
            </a:endParaRPr>
          </a:p>
        </p:txBody>
      </p:sp>
    </p:spTree>
    <p:extLst>
      <p:ext uri="{BB962C8B-B14F-4D97-AF65-F5344CB8AC3E}">
        <p14:creationId xmlns:p14="http://schemas.microsoft.com/office/powerpoint/2010/main" val="41568228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103</TotalTime>
  <Words>499</Words>
  <Application>Microsoft Office PowerPoint</Application>
  <PresentationFormat>On-screen Show (4:3)</PresentationFormat>
  <Paragraphs>41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Adjacency</vt:lpstr>
      <vt:lpstr>Финансијско тржиште Србије и Београдска берза</vt:lpstr>
      <vt:lpstr>Историјат Београдске берзе</vt:lpstr>
      <vt:lpstr>Финансијско тржиште Србије</vt:lpstr>
      <vt:lpstr>Обележја домаћег берзанског тржишта</vt:lpstr>
      <vt:lpstr>Стање на Београдској берзи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Финансијско тржиште Србије и Београдска берза</dc:title>
  <dc:creator>x</dc:creator>
  <cp:lastModifiedBy>x</cp:lastModifiedBy>
  <cp:revision>4</cp:revision>
  <dcterms:created xsi:type="dcterms:W3CDTF">2020-05-13T15:29:35Z</dcterms:created>
  <dcterms:modified xsi:type="dcterms:W3CDTF">2020-05-13T17:50:01Z</dcterms:modified>
</cp:coreProperties>
</file>