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57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A0F7B7A-0DC2-445F-A4D9-9184ACC755D4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FA5A954-7734-4963-95D7-1869438132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sr-Cyrl-RS" dirty="0" smtClean="0"/>
              <a:t>предавања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БЕРЗАНСКИ НАЛОГ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Литература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i="1" dirty="0" smtClean="0">
                <a:latin typeface="Candara" pitchFamily="34" charset="0"/>
              </a:rPr>
              <a:t>Уџбеник берзанског права, </a:t>
            </a:r>
            <a:r>
              <a:rPr lang="sr-Cyrl-RS" dirty="0" smtClean="0">
                <a:latin typeface="Candara" pitchFamily="34" charset="0"/>
              </a:rPr>
              <a:t>Небојша Јовановић, Београд, 2010, (стр. 141-152).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Појам берзанског налога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b="1" dirty="0" smtClean="0">
                <a:latin typeface="Candara" pitchFamily="34" charset="0"/>
              </a:rPr>
              <a:t>Берзански налог </a:t>
            </a:r>
            <a:r>
              <a:rPr lang="sr-Cyrl-RS" dirty="0" smtClean="0">
                <a:latin typeface="Candara" pitchFamily="34" charset="0"/>
              </a:rPr>
              <a:t>представља налог који клијент (налогодавац) даје члану берзе као налогопримцу да му купи или прода одређени предмет који је примљен у котацију берзе. </a:t>
            </a:r>
          </a:p>
          <a:p>
            <a:pPr algn="just">
              <a:buNone/>
            </a:pPr>
            <a:r>
              <a:rPr lang="sr-Cyrl-RS" dirty="0" smtClean="0">
                <a:latin typeface="Candara" pitchFamily="34" charset="0"/>
              </a:rPr>
              <a:t>Берзански налог је понуда за закључење два уговора: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у</a:t>
            </a:r>
            <a:r>
              <a:rPr lang="sr-Cyrl-RS" dirty="0" smtClean="0">
                <a:latin typeface="Candara" pitchFamily="34" charset="0"/>
              </a:rPr>
              <a:t>говора о налогу (у овом случају понуду даје клијент посреднику),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уговора о купопродаји, тј. берзанског посла (у овом случају реч је о понуди другом учеснику котације, али само ако је на основу налога претходно закључен уговор о налогу).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ndara" pitchFamily="34" charset="0"/>
              </a:rPr>
              <a:t>Ф</a:t>
            </a:r>
            <a:r>
              <a:rPr lang="sr-Cyrl-RS" dirty="0" smtClean="0">
                <a:latin typeface="Candara" pitchFamily="34" charset="0"/>
              </a:rPr>
              <a:t>орма и садржина  берзанског налога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У савременим берзама давање налога се даје на посебном електронском обрасцу.  По правилу, налози се дају у писменој форми, а усмени су данас реткост.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Берзански налог мора садржати битне елементе и </a:t>
            </a:r>
            <a:r>
              <a:rPr lang="sr-Cyrl-RS" i="1" dirty="0" smtClean="0">
                <a:latin typeface="Candara" pitchFamily="34" charset="0"/>
              </a:rPr>
              <a:t>уговора о налогу </a:t>
            </a:r>
            <a:r>
              <a:rPr lang="sr-Cyrl-RS" dirty="0" smtClean="0">
                <a:latin typeface="Candara" pitchFamily="34" charset="0"/>
              </a:rPr>
              <a:t>(врста посла коју налогопримац треба да обави, трајање налога, упутство о начину извршења посла) и </a:t>
            </a:r>
            <a:r>
              <a:rPr lang="sr-Cyrl-RS" i="1" dirty="0" smtClean="0">
                <a:latin typeface="Candara" pitchFamily="34" charset="0"/>
              </a:rPr>
              <a:t>уговора о купопродаји </a:t>
            </a:r>
            <a:r>
              <a:rPr lang="sr-Cyrl-RS" dirty="0" smtClean="0">
                <a:latin typeface="Candara" pitchFamily="34" charset="0"/>
              </a:rPr>
              <a:t>(предмет берзанског посла, цена, рок за извршење).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Берзански налог садржи и други елементе који су неопходни за извршење налога и берзанског посла</a:t>
            </a:r>
            <a:r>
              <a:rPr lang="sr-Cyrl-R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Врсте налога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Candara" pitchFamily="34" charset="0"/>
              </a:rPr>
              <a:t>Према врсти посла који треба обавити: п</a:t>
            </a:r>
            <a:r>
              <a:rPr lang="sr-Cyrl-RS" dirty="0" smtClean="0">
                <a:latin typeface="Candara" pitchFamily="34" charset="0"/>
              </a:rPr>
              <a:t>родајни, куповни и равнатељски.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Према року за извршење берзанског посла: р</a:t>
            </a:r>
            <a:r>
              <a:rPr lang="sr-Cyrl-RS" dirty="0" smtClean="0">
                <a:latin typeface="Candara" pitchFamily="34" charset="0"/>
              </a:rPr>
              <a:t>очни и дневни.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П</a:t>
            </a:r>
            <a:r>
              <a:rPr lang="sr-Cyrl-RS" dirty="0" smtClean="0">
                <a:latin typeface="Candara" pitchFamily="34" charset="0"/>
              </a:rPr>
              <a:t>рема обиму посредникове слободе приликом уговарања цене: тржишни, гранични, почетни, тренутни, завршни, фиксни и оквирни.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Према трајању: орочени и неорочени.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Према могућности опозива неорочени анлози могу бити опозиви и неопозиви.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Руковање берзанским налогом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RS" dirty="0" smtClean="0">
                <a:latin typeface="Candara" pitchFamily="34" charset="0"/>
              </a:rPr>
              <a:t>Руковање налогом подразумева више радњи:</a:t>
            </a:r>
          </a:p>
          <a:p>
            <a:r>
              <a:rPr lang="ru-RU" b="1" dirty="0" smtClean="0">
                <a:latin typeface="Candara" pitchFamily="34" charset="0"/>
              </a:rPr>
              <a:t>д</a:t>
            </a:r>
            <a:r>
              <a:rPr lang="sr-Cyrl-RS" b="1" dirty="0" smtClean="0">
                <a:latin typeface="Candara" pitchFamily="34" charset="0"/>
              </a:rPr>
              <a:t>авање налога </a:t>
            </a:r>
            <a:r>
              <a:rPr lang="sr-Cyrl-RS" dirty="0" smtClean="0">
                <a:latin typeface="Candara" pitchFamily="34" charset="0"/>
              </a:rPr>
              <a:t>(налог може дати само лице које је потпуно пословно способно);</a:t>
            </a:r>
          </a:p>
          <a:p>
            <a:pPr algn="just"/>
            <a:r>
              <a:rPr lang="ru-RU" b="1" dirty="0" smtClean="0">
                <a:latin typeface="Candara" pitchFamily="34" charset="0"/>
              </a:rPr>
              <a:t>п</a:t>
            </a:r>
            <a:r>
              <a:rPr lang="sr-Cyrl-RS" b="1" dirty="0" smtClean="0">
                <a:latin typeface="Candara" pitchFamily="34" charset="0"/>
              </a:rPr>
              <a:t>ријем и испитивање налога </a:t>
            </a:r>
            <a:r>
              <a:rPr lang="sr-Cyrl-RS" dirty="0" smtClean="0">
                <a:latin typeface="Candara" pitchFamily="34" charset="0"/>
              </a:rPr>
              <a:t>(испитује се овлашћење налогодавца, уредност, покривеност и законитост налога);</a:t>
            </a:r>
          </a:p>
          <a:p>
            <a:pPr algn="just"/>
            <a:r>
              <a:rPr lang="ru-RU" b="1" dirty="0" smtClean="0">
                <a:latin typeface="Candara" pitchFamily="34" charset="0"/>
              </a:rPr>
              <a:t>п</a:t>
            </a:r>
            <a:r>
              <a:rPr lang="sr-Cyrl-RS" b="1" dirty="0" smtClean="0">
                <a:latin typeface="Candara" pitchFamily="34" charset="0"/>
              </a:rPr>
              <a:t>рихват налога </a:t>
            </a:r>
            <a:r>
              <a:rPr lang="sr-Cyrl-RS" dirty="0" smtClean="0">
                <a:latin typeface="Candara" pitchFamily="34" charset="0"/>
              </a:rPr>
              <a:t>(кад прими налог, посредник одмах, односно најкасније сутрадан издаје клијенту потврду о пријему);</a:t>
            </a:r>
          </a:p>
          <a:p>
            <a:pPr algn="just"/>
            <a:r>
              <a:rPr lang="sr-Cyrl-RS" b="1" dirty="0" smtClean="0">
                <a:latin typeface="Candara" pitchFamily="34" charset="0"/>
              </a:rPr>
              <a:t>повлачење, измена, пренос и поништај </a:t>
            </a:r>
            <a:r>
              <a:rPr lang="sr-Cyrl-RS" dirty="0" smtClean="0">
                <a:latin typeface="Candara" pitchFamily="34" charset="0"/>
              </a:rPr>
              <a:t>(ове радње се не спроводе увек, већ зависно од околности);</a:t>
            </a:r>
          </a:p>
          <a:p>
            <a:r>
              <a:rPr lang="ru-RU" b="1" dirty="0" smtClean="0">
                <a:latin typeface="Candara" pitchFamily="34" charset="0"/>
              </a:rPr>
              <a:t>и</a:t>
            </a:r>
            <a:r>
              <a:rPr lang="sr-Cyrl-RS" b="1" dirty="0" smtClean="0">
                <a:latin typeface="Candara" pitchFamily="34" charset="0"/>
              </a:rPr>
              <a:t>звршење налога.</a:t>
            </a:r>
            <a:endParaRPr lang="en-US" b="1" dirty="0" smtClean="0">
              <a:latin typeface="Candar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Извршење налога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sr-Cyrl-RS" dirty="0" smtClean="0">
                <a:latin typeface="Candara" pitchFamily="34" charset="0"/>
              </a:rPr>
              <a:t>Извршење налога подразумева извршење посла на који се посредник обавезао уговором о налогу. Извршавањем уговора о налогу, посредник закључује берзански посао.</a:t>
            </a:r>
          </a:p>
          <a:p>
            <a:pPr algn="just">
              <a:buNone/>
            </a:pPr>
            <a:r>
              <a:rPr lang="sr-Cyrl-RS" dirty="0" smtClean="0">
                <a:latin typeface="Candara" pitchFamily="34" charset="0"/>
              </a:rPr>
              <a:t>Налог се може извршити:</a:t>
            </a:r>
          </a:p>
          <a:p>
            <a:pPr algn="just"/>
            <a:r>
              <a:rPr lang="ru-RU" b="1" dirty="0" smtClean="0">
                <a:latin typeface="Candara" pitchFamily="34" charset="0"/>
              </a:rPr>
              <a:t>и</a:t>
            </a:r>
            <a:r>
              <a:rPr lang="sr-Cyrl-RS" b="1" dirty="0" smtClean="0">
                <a:latin typeface="Candara" pitchFamily="34" charset="0"/>
              </a:rPr>
              <a:t>звршењем у котацији </a:t>
            </a:r>
            <a:r>
              <a:rPr lang="sr-Cyrl-RS" dirty="0" smtClean="0">
                <a:latin typeface="Candara" pitchFamily="34" charset="0"/>
              </a:rPr>
              <a:t>(најчешћи начин извршавања  пуштањем у котацију);</a:t>
            </a:r>
          </a:p>
          <a:p>
            <a:pPr algn="just"/>
            <a:r>
              <a:rPr lang="ru-RU" b="1" dirty="0" smtClean="0">
                <a:latin typeface="Candara" pitchFamily="34" charset="0"/>
              </a:rPr>
              <a:t>п</a:t>
            </a:r>
            <a:r>
              <a:rPr lang="sr-Cyrl-RS" b="1" dirty="0" smtClean="0">
                <a:latin typeface="Candara" pitchFamily="34" charset="0"/>
              </a:rPr>
              <a:t>овезивањем или спајањем налога клијената </a:t>
            </a:r>
            <a:r>
              <a:rPr lang="sr-Cyrl-RS" dirty="0" smtClean="0">
                <a:latin typeface="Candara" pitchFamily="34" charset="0"/>
              </a:rPr>
              <a:t>(повезују се куповни и продајни налози које је посредник добио од клијената уколико се поклапају у погледу врсте и количине ствари и цене);</a:t>
            </a:r>
          </a:p>
          <a:p>
            <a:pPr algn="just"/>
            <a:r>
              <a:rPr lang="ru-RU" b="1" dirty="0" smtClean="0">
                <a:latin typeface="Candara" pitchFamily="34" charset="0"/>
              </a:rPr>
              <a:t>с</a:t>
            </a:r>
            <a:r>
              <a:rPr lang="sr-Cyrl-RS" b="1" dirty="0" smtClean="0">
                <a:latin typeface="Candara" pitchFamily="34" charset="0"/>
              </a:rPr>
              <a:t>амосталним иступањем посредника </a:t>
            </a:r>
            <a:r>
              <a:rPr lang="sr-Cyrl-RS" dirty="0" smtClean="0">
                <a:latin typeface="Candara" pitchFamily="34" charset="0"/>
              </a:rPr>
              <a:t>(посао се закључује између посредника и клијента под условом: да се закључује по тренутном  владајућем курсу коју ствар има у котацији и да се клијент сагласио са оваквим начином извршења налога).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latin typeface="Candara" pitchFamily="34" charset="0"/>
              </a:rPr>
              <a:t>Закључница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Закључница је исправа која представља форму, односно доказ да је закључен безански посао. Обично се сачињава у три примерка.</a:t>
            </a:r>
          </a:p>
          <a:p>
            <a:pPr>
              <a:buNone/>
            </a:pPr>
            <a:r>
              <a:rPr lang="sr-Cyrl-RS" dirty="0" smtClean="0">
                <a:latin typeface="Candara" pitchFamily="34" charset="0"/>
              </a:rPr>
              <a:t>Закључница има три функције:</a:t>
            </a:r>
          </a:p>
          <a:p>
            <a:r>
              <a:rPr lang="sr-Cyrl-RS" dirty="0" smtClean="0">
                <a:latin typeface="Candara" pitchFamily="34" charset="0"/>
              </a:rPr>
              <a:t>доказно средство,</a:t>
            </a:r>
          </a:p>
          <a:p>
            <a:r>
              <a:rPr lang="ru-RU" dirty="0" smtClean="0">
                <a:latin typeface="Candara" pitchFamily="34" charset="0"/>
              </a:rPr>
              <a:t>ф</a:t>
            </a:r>
            <a:r>
              <a:rPr lang="sr-Cyrl-RS" dirty="0" smtClean="0">
                <a:latin typeface="Candara" pitchFamily="34" charset="0"/>
              </a:rPr>
              <a:t>орма берзанског посла чије податке садрже</a:t>
            </a:r>
          </a:p>
          <a:p>
            <a:r>
              <a:rPr lang="ru-RU" dirty="0" smtClean="0">
                <a:latin typeface="Candara" pitchFamily="34" charset="0"/>
              </a:rPr>
              <a:t>х</a:t>
            </a:r>
            <a:r>
              <a:rPr lang="sr-Cyrl-RS" dirty="0" smtClean="0">
                <a:latin typeface="Candara" pitchFamily="34" charset="0"/>
              </a:rPr>
              <a:t>артија од вредности у рочној трговини.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282</TotalTime>
  <Words>512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БЕРЗАНСКИ НАЛОГ</vt:lpstr>
      <vt:lpstr>Литература</vt:lpstr>
      <vt:lpstr>Појам берзанског налога</vt:lpstr>
      <vt:lpstr>Форма и садржина  берзанског налога</vt:lpstr>
      <vt:lpstr>Врсте налога</vt:lpstr>
      <vt:lpstr>Руковање берзанским налогом</vt:lpstr>
      <vt:lpstr>Извршење налога</vt:lpstr>
      <vt:lpstr>Закључница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Berzanski nalog</dc:title>
  <dc:creator>User</dc:creator>
  <cp:lastModifiedBy>User</cp:lastModifiedBy>
  <cp:revision>72</cp:revision>
  <dcterms:created xsi:type="dcterms:W3CDTF">2020-03-31T05:12:32Z</dcterms:created>
  <dcterms:modified xsi:type="dcterms:W3CDTF">2020-03-31T10:22:10Z</dcterms:modified>
</cp:coreProperties>
</file>