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2" r:id="rId7"/>
    <p:sldId id="261" r:id="rId8"/>
    <p:sldId id="263" r:id="rId9"/>
    <p:sldId id="264" r:id="rId10"/>
    <p:sldId id="265" r:id="rId11"/>
    <p:sldId id="266" r:id="rId12"/>
    <p:sldId id="267" r:id="rId1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4" d="100"/>
          <a:sy n="64" d="100"/>
        </p:scale>
        <p:origin x="-972" y="-102"/>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7" name="Rectangle 6"/>
          <p:cNvSpPr/>
          <p:nvPr/>
        </p:nvSpPr>
        <p:spPr bwMode="white">
          <a:xfrm>
            <a:off x="0" y="5971032"/>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9144" y="6053328"/>
            <a:ext cx="2249424"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2359152" y="6044184"/>
            <a:ext cx="6784848"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2362200" y="4038600"/>
            <a:ext cx="6477000" cy="1828800"/>
          </a:xfrm>
        </p:spPr>
        <p:txBody>
          <a:bodyPr anchor="b"/>
          <a:lstStyle>
            <a:lvl1pPr>
              <a:defRPr cap="all" baseline="0"/>
            </a:lvl1pPr>
          </a:lstStyle>
          <a:p>
            <a:r>
              <a:rPr kumimoji="0" lang="en-US" smtClean="0"/>
              <a:t>Click to edit Master title style</a:t>
            </a:r>
            <a:endParaRPr kumimoji="0" lang="en-US"/>
          </a:p>
        </p:txBody>
      </p:sp>
      <p:sp>
        <p:nvSpPr>
          <p:cNvPr id="9" name="Subtitle 8"/>
          <p:cNvSpPr>
            <a:spLocks noGrp="1"/>
          </p:cNvSpPr>
          <p:nvPr>
            <p:ph type="subTitle" idx="1"/>
          </p:nvPr>
        </p:nvSpPr>
        <p:spPr>
          <a:xfrm>
            <a:off x="2362200" y="6050037"/>
            <a:ext cx="6705600" cy="685800"/>
          </a:xfrm>
        </p:spPr>
        <p:txBody>
          <a:bodyPr anchor="ctr">
            <a:normAutofit/>
          </a:bodyPr>
          <a:lstStyle>
            <a:lvl1pPr marL="0" indent="0" algn="l">
              <a:buNone/>
              <a:defRPr sz="2600">
                <a:solidFill>
                  <a:srgbClr val="FFFFFF"/>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a:xfrm>
            <a:off x="76200" y="6068699"/>
            <a:ext cx="2057400" cy="685800"/>
          </a:xfrm>
        </p:spPr>
        <p:txBody>
          <a:bodyPr>
            <a:noAutofit/>
          </a:bodyPr>
          <a:lstStyle>
            <a:lvl1pPr algn="ctr">
              <a:defRPr sz="2000">
                <a:solidFill>
                  <a:srgbClr val="FFFFFF"/>
                </a:solidFill>
              </a:defRPr>
            </a:lvl1pPr>
          </a:lstStyle>
          <a:p>
            <a:fld id="{87AC5C36-9B52-44EC-93DA-D9A4AEB92048}" type="datetimeFigureOut">
              <a:rPr lang="en-US" smtClean="0"/>
              <a:pPr/>
              <a:t>5/13/2020</a:t>
            </a:fld>
            <a:endParaRPr lang="en-US"/>
          </a:p>
        </p:txBody>
      </p:sp>
      <p:sp>
        <p:nvSpPr>
          <p:cNvPr id="17" name="Footer Placeholder 16"/>
          <p:cNvSpPr>
            <a:spLocks noGrp="1"/>
          </p:cNvSpPr>
          <p:nvPr>
            <p:ph type="ftr" sz="quarter" idx="11"/>
          </p:nvPr>
        </p:nvSpPr>
        <p:spPr>
          <a:xfrm>
            <a:off x="2085393" y="236538"/>
            <a:ext cx="5867400" cy="365125"/>
          </a:xfrm>
        </p:spPr>
        <p:txBody>
          <a:bodyPr/>
          <a:lstStyle>
            <a:lvl1pPr algn="r">
              <a:defRPr>
                <a:solidFill>
                  <a:schemeClr val="tx2"/>
                </a:solidFill>
              </a:defRPr>
            </a:lvl1pPr>
          </a:lstStyle>
          <a:p>
            <a:endParaRPr lang="en-US"/>
          </a:p>
        </p:txBody>
      </p:sp>
      <p:sp>
        <p:nvSpPr>
          <p:cNvPr id="29" name="Slide Number Placeholder 28"/>
          <p:cNvSpPr>
            <a:spLocks noGrp="1"/>
          </p:cNvSpPr>
          <p:nvPr>
            <p:ph type="sldNum" sz="quarter" idx="12"/>
          </p:nvPr>
        </p:nvSpPr>
        <p:spPr>
          <a:xfrm>
            <a:off x="8001000" y="228600"/>
            <a:ext cx="838200" cy="381000"/>
          </a:xfrm>
        </p:spPr>
        <p:txBody>
          <a:bodyPr/>
          <a:lstStyle>
            <a:lvl1pPr>
              <a:defRPr>
                <a:solidFill>
                  <a:schemeClr val="tx2"/>
                </a:solidFill>
              </a:defRPr>
            </a:lvl1pPr>
          </a:lstStyle>
          <a:p>
            <a:fld id="{7FDCC0D3-6B27-4065-9362-DD73E8409C38}"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87AC5C36-9B52-44EC-93DA-D9A4AEB92048}" type="datetimeFigureOut">
              <a:rPr lang="en-US" smtClean="0"/>
              <a:pPr/>
              <a:t>5/13/2020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DCC0D3-6B27-4065-9362-DD73E8409C38}"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1"/>
      </p:bgRef>
    </p:bg>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53200" y="609600"/>
            <a:ext cx="2057400" cy="55165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609600"/>
            <a:ext cx="5562600" cy="5516564"/>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a:xfrm>
            <a:off x="6553200" y="6248402"/>
            <a:ext cx="2209800" cy="365125"/>
          </a:xfrm>
        </p:spPr>
        <p:txBody>
          <a:bodyPr/>
          <a:lstStyle/>
          <a:p>
            <a:fld id="{87AC5C36-9B52-44EC-93DA-D9A4AEB92048}" type="datetimeFigureOut">
              <a:rPr lang="en-US" smtClean="0"/>
              <a:pPr/>
              <a:t>5/13/2020</a:t>
            </a:fld>
            <a:endParaRPr lang="en-US"/>
          </a:p>
        </p:txBody>
      </p:sp>
      <p:sp>
        <p:nvSpPr>
          <p:cNvPr id="5" name="Footer Placeholder 4"/>
          <p:cNvSpPr>
            <a:spLocks noGrp="1"/>
          </p:cNvSpPr>
          <p:nvPr>
            <p:ph type="ftr" sz="quarter" idx="11"/>
          </p:nvPr>
        </p:nvSpPr>
        <p:spPr>
          <a:xfrm>
            <a:off x="457201" y="6248207"/>
            <a:ext cx="5573483" cy="365125"/>
          </a:xfrm>
        </p:spPr>
        <p:txBody>
          <a:bodyPr/>
          <a:lstStyle/>
          <a:p>
            <a:endParaRPr lang="en-US"/>
          </a:p>
        </p:txBody>
      </p:sp>
      <p:sp>
        <p:nvSpPr>
          <p:cNvPr id="7" name="Rectangle 6"/>
          <p:cNvSpPr/>
          <p:nvPr/>
        </p:nvSpPr>
        <p:spPr bwMode="white">
          <a:xfrm>
            <a:off x="6096318" y="0"/>
            <a:ext cx="320040" cy="6858000"/>
          </a:xfrm>
          <a:prstGeom prst="rect">
            <a:avLst/>
          </a:prstGeom>
          <a:solidFill>
            <a:srgbClr val="FFFFFF"/>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8" name="Rectangle 7"/>
          <p:cNvSpPr/>
          <p:nvPr/>
        </p:nvSpPr>
        <p:spPr>
          <a:xfrm>
            <a:off x="6142038" y="609600"/>
            <a:ext cx="228600" cy="6248400"/>
          </a:xfrm>
          <a:prstGeom prst="rect">
            <a:avLst/>
          </a:prstGeom>
          <a:solidFill>
            <a:schemeClr val="accent1"/>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Rectangle 8"/>
          <p:cNvSpPr/>
          <p:nvPr/>
        </p:nvSpPr>
        <p:spPr>
          <a:xfrm>
            <a:off x="6142038" y="0"/>
            <a:ext cx="228600" cy="533400"/>
          </a:xfrm>
          <a:prstGeom prst="rect">
            <a:avLst/>
          </a:prstGeom>
          <a:solidFill>
            <a:schemeClr val="accent2"/>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6" name="Slide Number Placeholder 5"/>
          <p:cNvSpPr>
            <a:spLocks noGrp="1"/>
          </p:cNvSpPr>
          <p:nvPr>
            <p:ph type="sldNum" sz="quarter" idx="12"/>
          </p:nvPr>
        </p:nvSpPr>
        <p:spPr>
          <a:xfrm rot="5400000">
            <a:off x="5989638" y="144462"/>
            <a:ext cx="533400" cy="244476"/>
          </a:xfrm>
        </p:spPr>
        <p:txBody>
          <a:bodyPr/>
          <a:lstStyle/>
          <a:p>
            <a:fld id="{7FDCC0D3-6B27-4065-9362-DD73E8409C38}"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12648" y="228600"/>
            <a:ext cx="8153400" cy="990600"/>
          </a:xfrm>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87AC5C36-9B52-44EC-93DA-D9A4AEB92048}" type="datetimeFigureOut">
              <a:rPr lang="en-US" smtClean="0"/>
              <a:pPr/>
              <a:t>5/13/2020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lvl1pPr>
              <a:defRPr>
                <a:solidFill>
                  <a:srgbClr val="FFFFFF"/>
                </a:solidFill>
              </a:defRPr>
            </a:lvl1pPr>
          </a:lstStyle>
          <a:p>
            <a:fld id="{7FDCC0D3-6B27-4065-9362-DD73E8409C38}" type="slidenum">
              <a:rPr lang="en-US" smtClean="0"/>
              <a:pPr/>
              <a:t>‹#›</a:t>
            </a:fld>
            <a:endParaRPr lang="en-US"/>
          </a:p>
        </p:txBody>
      </p:sp>
      <p:sp>
        <p:nvSpPr>
          <p:cNvPr id="8" name="Content Placeholder 7"/>
          <p:cNvSpPr>
            <a:spLocks noGrp="1"/>
          </p:cNvSpPr>
          <p:nvPr>
            <p:ph sz="quarter" idx="1"/>
          </p:nvPr>
        </p:nvSpPr>
        <p:spPr>
          <a:xfrm>
            <a:off x="612648" y="1600200"/>
            <a:ext cx="8153400" cy="44958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371600" y="2743200"/>
            <a:ext cx="7123113" cy="1673225"/>
          </a:xfrm>
        </p:spPr>
        <p:txBody>
          <a:bodyPr anchor="t"/>
          <a:lstStyle>
            <a:lvl1pPr marL="0" indent="0">
              <a:buNone/>
              <a:defRPr sz="280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7" name="Rectangle 6"/>
          <p:cNvSpPr/>
          <p:nvPr/>
        </p:nvSpPr>
        <p:spPr bwMode="white">
          <a:xfrm>
            <a:off x="0" y="1524000"/>
            <a:ext cx="9144000" cy="114300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1600200"/>
            <a:ext cx="1295400" cy="990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1371600" y="1600200"/>
            <a:ext cx="7772400" cy="990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1371600" y="1600200"/>
            <a:ext cx="7620000" cy="990600"/>
          </a:xfrm>
        </p:spPr>
        <p:txBody>
          <a:bodyPr/>
          <a:lstStyle>
            <a:lvl1pPr algn="l">
              <a:buNone/>
              <a:defRPr sz="4400" b="0" cap="none">
                <a:solidFill>
                  <a:srgbClr val="FFFFFF"/>
                </a:solidFill>
              </a:defRPr>
            </a:lvl1pPr>
          </a:lstStyle>
          <a:p>
            <a:r>
              <a:rPr kumimoji="0" lang="en-US" smtClean="0"/>
              <a:t>Click to edit Master title style</a:t>
            </a:r>
            <a:endParaRPr kumimoji="0" lang="en-US"/>
          </a:p>
        </p:txBody>
      </p:sp>
      <p:sp>
        <p:nvSpPr>
          <p:cNvPr id="12" name="Date Placeholder 11"/>
          <p:cNvSpPr>
            <a:spLocks noGrp="1"/>
          </p:cNvSpPr>
          <p:nvPr>
            <p:ph type="dt" sz="half" idx="10"/>
          </p:nvPr>
        </p:nvSpPr>
        <p:spPr/>
        <p:txBody>
          <a:bodyPr/>
          <a:lstStyle/>
          <a:p>
            <a:fld id="{87AC5C36-9B52-44EC-93DA-D9A4AEB92048}" type="datetimeFigureOut">
              <a:rPr lang="en-US" smtClean="0"/>
              <a:pPr/>
              <a:t>5/13/2020</a:t>
            </a:fld>
            <a:endParaRPr lang="en-US"/>
          </a:p>
        </p:txBody>
      </p:sp>
      <p:sp>
        <p:nvSpPr>
          <p:cNvPr id="13" name="Slide Number Placeholder 12"/>
          <p:cNvSpPr>
            <a:spLocks noGrp="1"/>
          </p:cNvSpPr>
          <p:nvPr>
            <p:ph type="sldNum" sz="quarter" idx="11"/>
          </p:nvPr>
        </p:nvSpPr>
        <p:spPr>
          <a:xfrm>
            <a:off x="0" y="1752600"/>
            <a:ext cx="1295400" cy="701676"/>
          </a:xfrm>
        </p:spPr>
        <p:txBody>
          <a:bodyPr>
            <a:noAutofit/>
          </a:bodyPr>
          <a:lstStyle>
            <a:lvl1pPr>
              <a:defRPr sz="2400">
                <a:solidFill>
                  <a:srgbClr val="FFFFFF"/>
                </a:solidFill>
              </a:defRPr>
            </a:lvl1pPr>
          </a:lstStyle>
          <a:p>
            <a:fld id="{7FDCC0D3-6B27-4065-9362-DD73E8409C38}" type="slidenum">
              <a:rPr lang="en-US" smtClean="0"/>
              <a:pPr/>
              <a:t>‹#›</a:t>
            </a:fld>
            <a:endParaRPr lang="en-US"/>
          </a:p>
        </p:txBody>
      </p:sp>
      <p:sp>
        <p:nvSpPr>
          <p:cNvPr id="14" name="Footer Placeholder 13"/>
          <p:cNvSpPr>
            <a:spLocks noGrp="1"/>
          </p:cNvSpPr>
          <p:nvPr>
            <p:ph type="ftr" sz="quarter" idx="12"/>
          </p:nvPr>
        </p:nvSpPr>
        <p:spPr/>
        <p:txBody>
          <a:bodyPr/>
          <a:lstStyle/>
          <a:p>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9" name="Content Placeholder 8"/>
          <p:cNvSpPr>
            <a:spLocks noGrp="1"/>
          </p:cNvSpPr>
          <p:nvPr>
            <p:ph sz="quarter" idx="1"/>
          </p:nvPr>
        </p:nvSpPr>
        <p:spPr>
          <a:xfrm>
            <a:off x="609600" y="1589567"/>
            <a:ext cx="38862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844901" y="1589567"/>
            <a:ext cx="38862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8" name="Date Placeholder 7"/>
          <p:cNvSpPr>
            <a:spLocks noGrp="1"/>
          </p:cNvSpPr>
          <p:nvPr>
            <p:ph type="dt" sz="half" idx="15"/>
          </p:nvPr>
        </p:nvSpPr>
        <p:spPr/>
        <p:txBody>
          <a:bodyPr rtlCol="0"/>
          <a:lstStyle/>
          <a:p>
            <a:fld id="{87AC5C36-9B52-44EC-93DA-D9A4AEB92048}" type="datetimeFigureOut">
              <a:rPr lang="en-US" smtClean="0"/>
              <a:pPr/>
              <a:t>5/13/2020</a:t>
            </a:fld>
            <a:endParaRPr lang="en-US"/>
          </a:p>
        </p:txBody>
      </p:sp>
      <p:sp>
        <p:nvSpPr>
          <p:cNvPr id="10" name="Slide Number Placeholder 9"/>
          <p:cNvSpPr>
            <a:spLocks noGrp="1"/>
          </p:cNvSpPr>
          <p:nvPr>
            <p:ph type="sldNum" sz="quarter" idx="16"/>
          </p:nvPr>
        </p:nvSpPr>
        <p:spPr/>
        <p:txBody>
          <a:bodyPr rtlCol="0"/>
          <a:lstStyle/>
          <a:p>
            <a:fld id="{7FDCC0D3-6B27-4065-9362-DD73E8409C38}" type="slidenum">
              <a:rPr lang="en-US" smtClean="0"/>
              <a:pPr/>
              <a:t>‹#›</a:t>
            </a:fld>
            <a:endParaRPr lang="en-US"/>
          </a:p>
        </p:txBody>
      </p:sp>
      <p:sp>
        <p:nvSpPr>
          <p:cNvPr id="12" name="Footer Placeholder 11"/>
          <p:cNvSpPr>
            <a:spLocks noGrp="1"/>
          </p:cNvSpPr>
          <p:nvPr>
            <p:ph type="ftr" sz="quarter" idx="17"/>
          </p:nvPr>
        </p:nvSpPr>
        <p:spPr/>
        <p:txBody>
          <a:bodyPr rtlCol="0"/>
          <a:lstStyle/>
          <a:p>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3400" y="273050"/>
            <a:ext cx="8153400" cy="869950"/>
          </a:xfrm>
        </p:spPr>
        <p:txBody>
          <a:bodyPr anchor="ctr"/>
          <a:lstStyle>
            <a:lvl1pPr>
              <a:defRPr/>
            </a:lvl1pPr>
          </a:lstStyle>
          <a:p>
            <a:r>
              <a:rPr kumimoji="0" lang="en-US" smtClean="0"/>
              <a:t>Click to edit Master title style</a:t>
            </a:r>
            <a:endParaRPr kumimoji="0" lang="en-US"/>
          </a:p>
        </p:txBody>
      </p:sp>
      <p:sp>
        <p:nvSpPr>
          <p:cNvPr id="11" name="Content Placeholder 10"/>
          <p:cNvSpPr>
            <a:spLocks noGrp="1"/>
          </p:cNvSpPr>
          <p:nvPr>
            <p:ph sz="quarter" idx="2"/>
          </p:nvPr>
        </p:nvSpPr>
        <p:spPr>
          <a:xfrm>
            <a:off x="609600" y="2438400"/>
            <a:ext cx="3886200" cy="35814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800600" y="2438400"/>
            <a:ext cx="3886200" cy="35814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Date Placeholder 9"/>
          <p:cNvSpPr>
            <a:spLocks noGrp="1"/>
          </p:cNvSpPr>
          <p:nvPr>
            <p:ph type="dt" sz="half" idx="15"/>
          </p:nvPr>
        </p:nvSpPr>
        <p:spPr/>
        <p:txBody>
          <a:bodyPr rtlCol="0"/>
          <a:lstStyle/>
          <a:p>
            <a:fld id="{87AC5C36-9B52-44EC-93DA-D9A4AEB92048}" type="datetimeFigureOut">
              <a:rPr lang="en-US" smtClean="0"/>
              <a:pPr/>
              <a:t>5/13/2020</a:t>
            </a:fld>
            <a:endParaRPr lang="en-US"/>
          </a:p>
        </p:txBody>
      </p:sp>
      <p:sp>
        <p:nvSpPr>
          <p:cNvPr id="12" name="Slide Number Placeholder 11"/>
          <p:cNvSpPr>
            <a:spLocks noGrp="1"/>
          </p:cNvSpPr>
          <p:nvPr>
            <p:ph type="sldNum" sz="quarter" idx="16"/>
          </p:nvPr>
        </p:nvSpPr>
        <p:spPr/>
        <p:txBody>
          <a:bodyPr rtlCol="0"/>
          <a:lstStyle/>
          <a:p>
            <a:fld id="{7FDCC0D3-6B27-4065-9362-DD73E8409C38}" type="slidenum">
              <a:rPr lang="en-US" smtClean="0"/>
              <a:pPr/>
              <a:t>‹#›</a:t>
            </a:fld>
            <a:endParaRPr lang="en-US"/>
          </a:p>
        </p:txBody>
      </p:sp>
      <p:sp>
        <p:nvSpPr>
          <p:cNvPr id="14" name="Footer Placeholder 13"/>
          <p:cNvSpPr>
            <a:spLocks noGrp="1"/>
          </p:cNvSpPr>
          <p:nvPr>
            <p:ph type="ftr" sz="quarter" idx="17"/>
          </p:nvPr>
        </p:nvSpPr>
        <p:spPr/>
        <p:txBody>
          <a:bodyPr rtlCol="0"/>
          <a:lstStyle/>
          <a:p>
            <a:endParaRPr lang="en-US"/>
          </a:p>
        </p:txBody>
      </p:sp>
      <p:sp>
        <p:nvSpPr>
          <p:cNvPr id="16" name="Text Placeholder 15"/>
          <p:cNvSpPr>
            <a:spLocks noGrp="1"/>
          </p:cNvSpPr>
          <p:nvPr>
            <p:ph type="body" sz="quarter" idx="1"/>
          </p:nvPr>
        </p:nvSpPr>
        <p:spPr>
          <a:xfrm>
            <a:off x="609600" y="1752600"/>
            <a:ext cx="3886200" cy="640080"/>
          </a:xfrm>
          <a:solidFill>
            <a:schemeClr val="accent2"/>
          </a:solidFill>
        </p:spPr>
        <p:txBody>
          <a:bodyPr rtlCol="0" anchor="ct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
        <p:nvSpPr>
          <p:cNvPr id="15" name="Text Placeholder 14"/>
          <p:cNvSpPr>
            <a:spLocks noGrp="1"/>
          </p:cNvSpPr>
          <p:nvPr>
            <p:ph type="body" sz="quarter" idx="3"/>
          </p:nvPr>
        </p:nvSpPr>
        <p:spPr>
          <a:xfrm>
            <a:off x="4800600" y="1752600"/>
            <a:ext cx="3886200" cy="640080"/>
          </a:xfrm>
          <a:solidFill>
            <a:schemeClr val="accent4"/>
          </a:solidFill>
        </p:spPr>
        <p:txBody>
          <a:bodyPr rtlCol="0" anchor="ct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87AC5C36-9B52-44EC-93DA-D9A4AEB92048}" type="datetimeFigureOut">
              <a:rPr lang="en-US" smtClean="0"/>
              <a:pPr/>
              <a:t>5/13/2020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lvl1pPr>
              <a:defRPr>
                <a:solidFill>
                  <a:srgbClr val="FFFFFF"/>
                </a:solidFill>
              </a:defRPr>
            </a:lvl1pPr>
          </a:lstStyle>
          <a:p>
            <a:fld id="{7FDCC0D3-6B27-4065-9362-DD73E8409C38}"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7AC5C36-9B52-44EC-93DA-D9A4AEB92048}" type="datetimeFigureOut">
              <a:rPr lang="en-US" smtClean="0"/>
              <a:pPr/>
              <a:t>5/13/2020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a:xfrm>
            <a:off x="0" y="6248400"/>
            <a:ext cx="533400" cy="381000"/>
          </a:xfrm>
        </p:spPr>
        <p:txBody>
          <a:bodyPr/>
          <a:lstStyle>
            <a:lvl1pPr>
              <a:defRPr>
                <a:solidFill>
                  <a:schemeClr val="tx2"/>
                </a:solidFill>
              </a:defRPr>
            </a:lvl1pPr>
          </a:lstStyle>
          <a:p>
            <a:fld id="{7FDCC0D3-6B27-4065-9362-DD73E8409C38}"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3050"/>
            <a:ext cx="8077200" cy="869950"/>
          </a:xfrm>
        </p:spPr>
        <p:txBody>
          <a:bodyPr anchor="ctr"/>
          <a:lstStyle>
            <a:lvl1pPr algn="l">
              <a:buNone/>
              <a:defRPr sz="4400" b="0"/>
            </a:lvl1p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87AC5C36-9B52-44EC-93DA-D9A4AEB92048}" type="datetimeFigureOut">
              <a:rPr lang="en-US" smtClean="0"/>
              <a:pPr/>
              <a:t>5/13/2020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lvl1pPr>
              <a:defRPr>
                <a:solidFill>
                  <a:srgbClr val="FFFFFF"/>
                </a:solidFill>
              </a:defRPr>
            </a:lvl1pPr>
          </a:lstStyle>
          <a:p>
            <a:fld id="{7FDCC0D3-6B27-4065-9362-DD73E8409C38}" type="slidenum">
              <a:rPr lang="en-US" smtClean="0"/>
              <a:pPr/>
              <a:t>‹#›</a:t>
            </a:fld>
            <a:endParaRPr lang="en-US"/>
          </a:p>
        </p:txBody>
      </p:sp>
      <p:sp>
        <p:nvSpPr>
          <p:cNvPr id="3" name="Text Placeholder 2"/>
          <p:cNvSpPr>
            <a:spLocks noGrp="1"/>
          </p:cNvSpPr>
          <p:nvPr>
            <p:ph type="body" idx="2"/>
          </p:nvPr>
        </p:nvSpPr>
        <p:spPr>
          <a:xfrm>
            <a:off x="609600" y="1752600"/>
            <a:ext cx="1600200" cy="4343400"/>
          </a:xfrm>
          <a:ln w="50800" cap="sq" cmpd="dbl" algn="ctr">
            <a:solidFill>
              <a:schemeClr val="accent2"/>
            </a:solidFill>
            <a:prstDash val="solid"/>
            <a:miter lim="800000"/>
          </a:ln>
          <a:effectLst/>
        </p:spPr>
        <p:style>
          <a:lnRef idx="3">
            <a:schemeClr val="lt1"/>
          </a:lnRef>
          <a:fillRef idx="1">
            <a:schemeClr val="accent2"/>
          </a:fillRef>
          <a:effectRef idx="1">
            <a:schemeClr val="accent2"/>
          </a:effectRef>
          <a:fontRef idx="minor">
            <a:schemeClr val="lt1"/>
          </a:fontRef>
        </p:style>
        <p:txBody>
          <a:bodyPr lIns="137160" tIns="182880" rIns="137160" bIns="91440"/>
          <a:lstStyle>
            <a:lvl1pPr marL="0" indent="0">
              <a:spcAft>
                <a:spcPts val="1000"/>
              </a:spcAft>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9" name="Content Placeholder 8"/>
          <p:cNvSpPr>
            <a:spLocks noGrp="1"/>
          </p:cNvSpPr>
          <p:nvPr>
            <p:ph sz="quarter" idx="1"/>
          </p:nvPr>
        </p:nvSpPr>
        <p:spPr>
          <a:xfrm>
            <a:off x="2362200" y="1752600"/>
            <a:ext cx="6400800" cy="44196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3">
        <a:schemeClr val="bg2"/>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600200" y="5486400"/>
            <a:ext cx="7315200" cy="685800"/>
          </a:xfrm>
        </p:spPr>
        <p:txBody>
          <a:bodyPr/>
          <a:lstStyle>
            <a:lvl1pPr marL="0" indent="0">
              <a:buFontTx/>
              <a:buNone/>
              <a:defRPr sz="17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smtClean="0"/>
              <a:t>Click to edit Master text styles</a:t>
            </a:r>
          </a:p>
        </p:txBody>
      </p:sp>
      <p:sp>
        <p:nvSpPr>
          <p:cNvPr id="8" name="Rectangle 7"/>
          <p:cNvSpPr/>
          <p:nvPr/>
        </p:nvSpPr>
        <p:spPr bwMode="white">
          <a:xfrm>
            <a:off x="-9144" y="4572000"/>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9144" y="4663440"/>
            <a:ext cx="1463040"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1545336" y="4654296"/>
            <a:ext cx="7598664"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1600200" y="4648200"/>
            <a:ext cx="7315200" cy="685800"/>
          </a:xfrm>
        </p:spPr>
        <p:txBody>
          <a:bodyPr anchor="ctr"/>
          <a:lstStyle>
            <a:lvl1pPr algn="l">
              <a:buNone/>
              <a:defRPr sz="2800" b="0">
                <a:solidFill>
                  <a:srgbClr val="FFFFFF"/>
                </a:solidFill>
              </a:defRPr>
            </a:lvl1pPr>
          </a:lstStyle>
          <a:p>
            <a:r>
              <a:rPr kumimoji="0" lang="en-US" smtClean="0"/>
              <a:t>Click to edit Master title style</a:t>
            </a:r>
            <a:endParaRPr kumimoji="0" lang="en-US"/>
          </a:p>
        </p:txBody>
      </p:sp>
      <p:sp>
        <p:nvSpPr>
          <p:cNvPr id="11" name="Rectangle 10"/>
          <p:cNvSpPr/>
          <p:nvPr/>
        </p:nvSpPr>
        <p:spPr bwMode="white">
          <a:xfrm>
            <a:off x="1447800" y="0"/>
            <a:ext cx="100584" cy="6867144"/>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Date Placeholder 11"/>
          <p:cNvSpPr>
            <a:spLocks noGrp="1"/>
          </p:cNvSpPr>
          <p:nvPr>
            <p:ph type="dt" sz="half" idx="10"/>
          </p:nvPr>
        </p:nvSpPr>
        <p:spPr>
          <a:xfrm>
            <a:off x="6248400" y="6248400"/>
            <a:ext cx="2667000" cy="365125"/>
          </a:xfrm>
        </p:spPr>
        <p:txBody>
          <a:bodyPr rtlCol="0"/>
          <a:lstStyle/>
          <a:p>
            <a:fld id="{87AC5C36-9B52-44EC-93DA-D9A4AEB92048}" type="datetimeFigureOut">
              <a:rPr lang="en-US" smtClean="0"/>
              <a:pPr/>
              <a:t>5/13/2020</a:t>
            </a:fld>
            <a:endParaRPr lang="en-US"/>
          </a:p>
        </p:txBody>
      </p:sp>
      <p:sp>
        <p:nvSpPr>
          <p:cNvPr id="13" name="Slide Number Placeholder 12"/>
          <p:cNvSpPr>
            <a:spLocks noGrp="1"/>
          </p:cNvSpPr>
          <p:nvPr>
            <p:ph type="sldNum" sz="quarter" idx="11"/>
          </p:nvPr>
        </p:nvSpPr>
        <p:spPr>
          <a:xfrm>
            <a:off x="0" y="4667249"/>
            <a:ext cx="1447800" cy="663578"/>
          </a:xfrm>
        </p:spPr>
        <p:txBody>
          <a:bodyPr rtlCol="0"/>
          <a:lstStyle>
            <a:lvl1pPr>
              <a:defRPr sz="2800"/>
            </a:lvl1pPr>
          </a:lstStyle>
          <a:p>
            <a:fld id="{7FDCC0D3-6B27-4065-9362-DD73E8409C38}" type="slidenum">
              <a:rPr lang="en-US" smtClean="0"/>
              <a:pPr/>
              <a:t>‹#›</a:t>
            </a:fld>
            <a:endParaRPr lang="en-US"/>
          </a:p>
        </p:txBody>
      </p:sp>
      <p:sp>
        <p:nvSpPr>
          <p:cNvPr id="14" name="Footer Placeholder 13"/>
          <p:cNvSpPr>
            <a:spLocks noGrp="1"/>
          </p:cNvSpPr>
          <p:nvPr>
            <p:ph type="ftr" sz="quarter" idx="12"/>
          </p:nvPr>
        </p:nvSpPr>
        <p:spPr>
          <a:xfrm>
            <a:off x="1600200" y="6248206"/>
            <a:ext cx="4572000" cy="365125"/>
          </a:xfrm>
        </p:spPr>
        <p:txBody>
          <a:bodyPr rtlCol="0"/>
          <a:lstStyle/>
          <a:p>
            <a:endParaRPr lang="en-US"/>
          </a:p>
        </p:txBody>
      </p:sp>
      <p:sp>
        <p:nvSpPr>
          <p:cNvPr id="3" name="Picture Placeholder 2"/>
          <p:cNvSpPr>
            <a:spLocks noGrp="1"/>
          </p:cNvSpPr>
          <p:nvPr>
            <p:ph type="pic" idx="1"/>
          </p:nvPr>
        </p:nvSpPr>
        <p:spPr>
          <a:xfrm>
            <a:off x="1560576" y="0"/>
            <a:ext cx="7583424" cy="4568952"/>
          </a:xfrm>
          <a:solidFill>
            <a:schemeClr val="accent1">
              <a:tint val="40000"/>
            </a:schemeClr>
          </a:solidFill>
          <a:ln>
            <a:noFill/>
          </a:ln>
        </p:spPr>
        <p:txBody>
          <a:bodyPr/>
          <a:lstStyle>
            <a:lvl1pPr marL="0" indent="0">
              <a:buNone/>
              <a:defRPr sz="3200"/>
            </a:lvl1pPr>
          </a:lstStyle>
          <a:p>
            <a:r>
              <a:rPr kumimoji="0" lang="en-US" smtClean="0"/>
              <a:t>Click icon to add picture</a:t>
            </a:r>
            <a:endParaRPr kumimoji="0" lang="en-US" dirty="0"/>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609600" y="228600"/>
            <a:ext cx="8153400" cy="990600"/>
          </a:xfrm>
          <a:prstGeom prst="rect">
            <a:avLst/>
          </a:prstGeom>
        </p:spPr>
        <p:txBody>
          <a:bodyPr vert="horz" anchor="ctr">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612648" y="1600200"/>
            <a:ext cx="8153400" cy="452628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096000" y="6248400"/>
            <a:ext cx="2667000" cy="365125"/>
          </a:xfrm>
          <a:prstGeom prst="rect">
            <a:avLst/>
          </a:prstGeom>
        </p:spPr>
        <p:txBody>
          <a:bodyPr vert="horz" anchor="ctr" anchorCtr="0"/>
          <a:lstStyle>
            <a:lvl1pPr algn="l" eaLnBrk="1" latinLnBrk="0" hangingPunct="1">
              <a:defRPr kumimoji="0" sz="1400">
                <a:solidFill>
                  <a:schemeClr val="tx2"/>
                </a:solidFill>
              </a:defRPr>
            </a:lvl1pPr>
          </a:lstStyle>
          <a:p>
            <a:fld id="{87AC5C36-9B52-44EC-93DA-D9A4AEB92048}" type="datetimeFigureOut">
              <a:rPr lang="en-US" smtClean="0"/>
              <a:pPr/>
              <a:t>5/13/2020</a:t>
            </a:fld>
            <a:endParaRPr lang="en-US"/>
          </a:p>
        </p:txBody>
      </p:sp>
      <p:sp>
        <p:nvSpPr>
          <p:cNvPr id="3" name="Footer Placeholder 2"/>
          <p:cNvSpPr>
            <a:spLocks noGrp="1"/>
          </p:cNvSpPr>
          <p:nvPr>
            <p:ph type="ftr" sz="quarter" idx="3"/>
          </p:nvPr>
        </p:nvSpPr>
        <p:spPr>
          <a:xfrm>
            <a:off x="609600" y="6248206"/>
            <a:ext cx="5421083" cy="365125"/>
          </a:xfrm>
          <a:prstGeom prst="rect">
            <a:avLst/>
          </a:prstGeom>
        </p:spPr>
        <p:txBody>
          <a:bodyPr vert="horz" anchor="ctr"/>
          <a:lstStyle>
            <a:lvl1pPr algn="r" eaLnBrk="1" latinLnBrk="0" hangingPunct="1">
              <a:defRPr kumimoji="0" sz="1400">
                <a:solidFill>
                  <a:schemeClr val="tx2"/>
                </a:solidFill>
              </a:defRPr>
            </a:lvl1pPr>
          </a:lstStyle>
          <a:p>
            <a:endParaRPr lang="en-US"/>
          </a:p>
        </p:txBody>
      </p:sp>
      <p:sp>
        <p:nvSpPr>
          <p:cNvPr id="7" name="Rectangle 6"/>
          <p:cNvSpPr/>
          <p:nvPr/>
        </p:nvSpPr>
        <p:spPr bwMode="white">
          <a:xfrm>
            <a:off x="0" y="1234440"/>
            <a:ext cx="9144000" cy="32004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1280160"/>
            <a:ext cx="533400" cy="228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590550" y="1280160"/>
            <a:ext cx="8553450" cy="228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0" y="1272222"/>
            <a:ext cx="533400" cy="244476"/>
          </a:xfrm>
          <a:prstGeom prst="rect">
            <a:avLst/>
          </a:prstGeom>
        </p:spPr>
        <p:txBody>
          <a:bodyPr vert="horz" anchor="ctr" anchorCtr="0">
            <a:normAutofit/>
          </a:bodyPr>
          <a:lstStyle>
            <a:lvl1pPr algn="ctr" eaLnBrk="1" latinLnBrk="0" hangingPunct="1">
              <a:defRPr kumimoji="0" sz="1400" b="1">
                <a:solidFill>
                  <a:srgbClr val="FFFFFF"/>
                </a:solidFill>
              </a:defRPr>
            </a:lvl1pPr>
          </a:lstStyle>
          <a:p>
            <a:fld id="{7FDCC0D3-6B27-4065-9362-DD73E8409C38}"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400" kern="1200">
          <a:solidFill>
            <a:schemeClr val="tx2"/>
          </a:solidFill>
          <a:latin typeface="+mj-lt"/>
          <a:ea typeface="+mj-ea"/>
          <a:cs typeface="+mj-cs"/>
        </a:defRPr>
      </a:lvl1pPr>
    </p:titleStyle>
    <p:body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ru-RU" dirty="0" smtClean="0">
                <a:latin typeface="Candara" pitchFamily="34" charset="0"/>
              </a:rPr>
              <a:t>И</a:t>
            </a:r>
            <a:r>
              <a:rPr lang="sr-Cyrl-RS" dirty="0" smtClean="0">
                <a:latin typeface="Candara" pitchFamily="34" charset="0"/>
              </a:rPr>
              <a:t>нтегрисаност финансијског тржишта еу</a:t>
            </a:r>
            <a:endParaRPr lang="en-US" dirty="0">
              <a:latin typeface="Candara" pitchFamily="34" charset="0"/>
            </a:endParaRPr>
          </a:p>
        </p:txBody>
      </p:sp>
      <p:sp>
        <p:nvSpPr>
          <p:cNvPr id="3" name="Subtitle 2"/>
          <p:cNvSpPr>
            <a:spLocks noGrp="1"/>
          </p:cNvSpPr>
          <p:nvPr>
            <p:ph type="subTitle" idx="1"/>
          </p:nvPr>
        </p:nvSpPr>
        <p:spPr/>
        <p:txBody>
          <a:bodyPr/>
          <a:lstStyle/>
          <a:p>
            <a:r>
              <a:rPr lang="ru-RU" dirty="0" smtClean="0"/>
              <a:t>П</a:t>
            </a:r>
            <a:r>
              <a:rPr lang="sr-Cyrl-RS" dirty="0" smtClean="0"/>
              <a:t>редавања, 15.мај 2020.</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sr-Cyrl-RS" dirty="0" smtClean="0">
                <a:latin typeface="Candara" pitchFamily="34" charset="0"/>
              </a:rPr>
              <a:t>Правни оквир за јединствено финансијско тржиште ЕУ</a:t>
            </a:r>
            <a:endParaRPr lang="en-US" dirty="0">
              <a:latin typeface="Candara" pitchFamily="34" charset="0"/>
            </a:endParaRPr>
          </a:p>
        </p:txBody>
      </p:sp>
      <p:sp>
        <p:nvSpPr>
          <p:cNvPr id="3" name="Content Placeholder 2"/>
          <p:cNvSpPr>
            <a:spLocks noGrp="1"/>
          </p:cNvSpPr>
          <p:nvPr>
            <p:ph sz="quarter" idx="1"/>
          </p:nvPr>
        </p:nvSpPr>
        <p:spPr/>
        <p:txBody>
          <a:bodyPr>
            <a:normAutofit fontScale="62500" lnSpcReduction="20000"/>
          </a:bodyPr>
          <a:lstStyle/>
          <a:p>
            <a:pPr algn="just"/>
            <a:r>
              <a:rPr lang="ru-RU" dirty="0" smtClean="0">
                <a:latin typeface="Candara" pitchFamily="34" charset="0"/>
              </a:rPr>
              <a:t>Ч</a:t>
            </a:r>
            <a:r>
              <a:rPr lang="sr-Cyrl-RS" dirty="0" smtClean="0">
                <a:latin typeface="Candara" pitchFamily="34" charset="0"/>
              </a:rPr>
              <a:t>л. 14 (2) и 3(1)(ц) Уговора о оснивању ЕУ (где се као циљ истиче стварање унутрашњег тржишта  без икаквих унутрашњих препрека како би се омогућило слободно кретање робе, људи, услуга и капитала.</a:t>
            </a:r>
          </a:p>
          <a:p>
            <a:pPr algn="just"/>
            <a:r>
              <a:rPr lang="sr-Cyrl-RS" dirty="0" smtClean="0">
                <a:latin typeface="Candara" pitchFamily="34" charset="0"/>
              </a:rPr>
              <a:t>Акциони план за фианансијске услуге усвојен маја 1999  </a:t>
            </a:r>
            <a:r>
              <a:rPr lang="de-DE" dirty="0" smtClean="0">
                <a:latin typeface="Candara" pitchFamily="34" charset="0"/>
              </a:rPr>
              <a:t>(</a:t>
            </a:r>
            <a:r>
              <a:rPr lang="de-DE" i="1" dirty="0" smtClean="0">
                <a:latin typeface="Candara" pitchFamily="34" charset="0"/>
              </a:rPr>
              <a:t>Financial Services Action Plan – FSAP</a:t>
            </a:r>
            <a:r>
              <a:rPr lang="de-DE" dirty="0" smtClean="0">
                <a:latin typeface="Candara" pitchFamily="34" charset="0"/>
              </a:rPr>
              <a:t>).</a:t>
            </a:r>
          </a:p>
          <a:p>
            <a:pPr algn="just"/>
            <a:r>
              <a:rPr lang="sr-Cyrl-RS" dirty="0" smtClean="0">
                <a:latin typeface="Candara" pitchFamily="34" charset="0"/>
              </a:rPr>
              <a:t>Директива о тржиштима финансијских инструмената</a:t>
            </a:r>
            <a:r>
              <a:rPr lang="sr-Cyrl-RS" i="1" dirty="0" smtClean="0">
                <a:latin typeface="Candara" pitchFamily="34" charset="0"/>
              </a:rPr>
              <a:t> (</a:t>
            </a:r>
            <a:r>
              <a:rPr lang="de-DE" i="1" dirty="0" smtClean="0">
                <a:latin typeface="Candara" pitchFamily="34" charset="0"/>
              </a:rPr>
              <a:t>Markets in Financial Instruments Directive</a:t>
            </a:r>
            <a:r>
              <a:rPr lang="sr-Cyrl-RS" i="1" dirty="0" smtClean="0">
                <a:latin typeface="Candara" pitchFamily="34" charset="0"/>
              </a:rPr>
              <a:t> </a:t>
            </a:r>
            <a:r>
              <a:rPr lang="de-DE" i="1" dirty="0" smtClean="0">
                <a:latin typeface="Candara" pitchFamily="34" charset="0"/>
              </a:rPr>
              <a:t>- MiFiD</a:t>
            </a:r>
            <a:r>
              <a:rPr lang="de-DE" dirty="0" smtClean="0">
                <a:latin typeface="Candara" pitchFamily="34" charset="0"/>
              </a:rPr>
              <a:t>)</a:t>
            </a:r>
          </a:p>
          <a:p>
            <a:pPr algn="just"/>
            <a:r>
              <a:rPr lang="sr-Cyrl-RS" dirty="0" smtClean="0">
                <a:latin typeface="Candara" pitchFamily="34" charset="0"/>
              </a:rPr>
              <a:t>Директива о злоупотребама на тржишту </a:t>
            </a:r>
            <a:r>
              <a:rPr lang="sr-Cyrl-RS" i="1" dirty="0" smtClean="0">
                <a:latin typeface="Candara" pitchFamily="34" charset="0"/>
              </a:rPr>
              <a:t>(</a:t>
            </a:r>
            <a:r>
              <a:rPr lang="de-DE" i="1" dirty="0" smtClean="0">
                <a:latin typeface="Candara" pitchFamily="34" charset="0"/>
              </a:rPr>
              <a:t>Market Abuse Directive</a:t>
            </a:r>
            <a:r>
              <a:rPr lang="sr-Cyrl-RS" i="1" dirty="0" smtClean="0">
                <a:latin typeface="Candara" pitchFamily="34" charset="0"/>
              </a:rPr>
              <a:t>)</a:t>
            </a:r>
            <a:endParaRPr lang="de-DE" i="1" dirty="0" smtClean="0">
              <a:latin typeface="Candara" pitchFamily="34" charset="0"/>
            </a:endParaRPr>
          </a:p>
          <a:p>
            <a:pPr algn="just"/>
            <a:r>
              <a:rPr lang="sr-Cyrl-RS" dirty="0" smtClean="0">
                <a:latin typeface="Candara" pitchFamily="34" charset="0"/>
              </a:rPr>
              <a:t>Директива о проспекту </a:t>
            </a:r>
            <a:r>
              <a:rPr lang="sr-Cyrl-RS" i="1" dirty="0" smtClean="0">
                <a:latin typeface="Candara" pitchFamily="34" charset="0"/>
              </a:rPr>
              <a:t>(</a:t>
            </a:r>
            <a:r>
              <a:rPr lang="de-DE" i="1" dirty="0" smtClean="0">
                <a:latin typeface="Candara" pitchFamily="34" charset="0"/>
              </a:rPr>
              <a:t>Prospectus Directive</a:t>
            </a:r>
            <a:r>
              <a:rPr lang="sr-Cyrl-RS" i="1" dirty="0" smtClean="0">
                <a:latin typeface="Candara" pitchFamily="34" charset="0"/>
              </a:rPr>
              <a:t>)</a:t>
            </a:r>
            <a:endParaRPr lang="de-DE" i="1" dirty="0" smtClean="0">
              <a:latin typeface="Candara" pitchFamily="34" charset="0"/>
            </a:endParaRPr>
          </a:p>
          <a:p>
            <a:pPr algn="just"/>
            <a:r>
              <a:rPr lang="sr-Cyrl-RS" dirty="0" smtClean="0">
                <a:latin typeface="Candara" pitchFamily="34" charset="0"/>
              </a:rPr>
              <a:t>Директива о транспарентности </a:t>
            </a:r>
          </a:p>
          <a:p>
            <a:pPr algn="just"/>
            <a:r>
              <a:rPr lang="sr-Cyrl-RS" dirty="0" smtClean="0">
                <a:latin typeface="Candara" pitchFamily="34" charset="0"/>
              </a:rPr>
              <a:t>Међународни рачуноводствени стандарди </a:t>
            </a:r>
            <a:r>
              <a:rPr lang="sr-Cyrl-RS" i="1" dirty="0" smtClean="0">
                <a:latin typeface="Candara" pitchFamily="34" charset="0"/>
              </a:rPr>
              <a:t>(</a:t>
            </a:r>
            <a:r>
              <a:rPr lang="de-DE" i="1" dirty="0" smtClean="0">
                <a:latin typeface="Candara" pitchFamily="34" charset="0"/>
              </a:rPr>
              <a:t>International Accounting Standards</a:t>
            </a:r>
            <a:r>
              <a:rPr lang="sr-Cyrl-RS" i="1" dirty="0" smtClean="0">
                <a:latin typeface="Candara" pitchFamily="34" charset="0"/>
              </a:rPr>
              <a:t>)</a:t>
            </a:r>
          </a:p>
          <a:p>
            <a:pPr algn="just"/>
            <a:r>
              <a:rPr lang="sr-Cyrl-RS" dirty="0" smtClean="0">
                <a:latin typeface="Candara" pitchFamily="34" charset="0"/>
              </a:rPr>
              <a:t>Директива о солвентности </a:t>
            </a:r>
          </a:p>
          <a:p>
            <a:pPr algn="just"/>
            <a:r>
              <a:rPr lang="ru-RU" dirty="0" smtClean="0">
                <a:latin typeface="Candara" pitchFamily="34" charset="0"/>
              </a:rPr>
              <a:t>Д</a:t>
            </a:r>
            <a:r>
              <a:rPr lang="sr-Cyrl-RS" dirty="0" smtClean="0">
                <a:latin typeface="Candara" pitchFamily="34" charset="0"/>
              </a:rPr>
              <a:t>иректива о капиталној адекватности</a:t>
            </a:r>
          </a:p>
          <a:p>
            <a:pPr algn="just"/>
            <a:r>
              <a:rPr lang="sr-Cyrl-RS" dirty="0" smtClean="0">
                <a:latin typeface="Candara" pitchFamily="34" charset="0"/>
              </a:rPr>
              <a:t>Директива о некоректној трговачкој пракси </a:t>
            </a:r>
          </a:p>
          <a:p>
            <a:pPr algn="just"/>
            <a:r>
              <a:rPr lang="ru-RU" dirty="0" smtClean="0">
                <a:latin typeface="Candara" pitchFamily="34" charset="0"/>
              </a:rPr>
              <a:t>Д</a:t>
            </a:r>
            <a:r>
              <a:rPr lang="sr-Cyrl-RS" dirty="0" smtClean="0">
                <a:latin typeface="Candara" pitchFamily="34" charset="0"/>
              </a:rPr>
              <a:t>иректива о платним услугама и др.</a:t>
            </a:r>
            <a:endParaRPr lang="en-US" dirty="0">
              <a:latin typeface="Candara" pitchFamily="34"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ru-RU" dirty="0" smtClean="0">
                <a:latin typeface="Candara" pitchFamily="34" charset="0"/>
              </a:rPr>
              <a:t>И</a:t>
            </a:r>
            <a:r>
              <a:rPr lang="sr-Cyrl-RS" dirty="0" smtClean="0">
                <a:latin typeface="Candara" pitchFamily="34" charset="0"/>
              </a:rPr>
              <a:t>нтегрисаност финансијског тржишта ЕУ</a:t>
            </a:r>
            <a:endParaRPr lang="en-US" dirty="0">
              <a:latin typeface="Candara" pitchFamily="34" charset="0"/>
            </a:endParaRPr>
          </a:p>
        </p:txBody>
      </p:sp>
      <p:sp>
        <p:nvSpPr>
          <p:cNvPr id="3" name="Content Placeholder 2"/>
          <p:cNvSpPr>
            <a:spLocks noGrp="1"/>
          </p:cNvSpPr>
          <p:nvPr>
            <p:ph sz="quarter" idx="1"/>
          </p:nvPr>
        </p:nvSpPr>
        <p:spPr/>
        <p:txBody>
          <a:bodyPr>
            <a:normAutofit fontScale="70000" lnSpcReduction="20000"/>
          </a:bodyPr>
          <a:lstStyle/>
          <a:p>
            <a:pPr algn="just"/>
            <a:r>
              <a:rPr lang="sr-Cyrl-RS" dirty="0" smtClean="0">
                <a:latin typeface="Candara" pitchFamily="34" charset="0"/>
              </a:rPr>
              <a:t>Степен интегрисаности није исти код свих финансијских тржишта. </a:t>
            </a:r>
          </a:p>
          <a:p>
            <a:pPr algn="just"/>
            <a:r>
              <a:rPr lang="sr-Cyrl-RS" dirty="0" smtClean="0">
                <a:latin typeface="Candara" pitchFamily="34" charset="0"/>
              </a:rPr>
              <a:t>Увођење евра био је </a:t>
            </a:r>
            <a:r>
              <a:rPr lang="de-DE" i="1" dirty="0" smtClean="0">
                <a:latin typeface="Candara" pitchFamily="34" charset="0"/>
              </a:rPr>
              <a:t>conditio sine qua non </a:t>
            </a:r>
            <a:r>
              <a:rPr lang="sr-Cyrl-RS" dirty="0" smtClean="0">
                <a:latin typeface="Candara" pitchFamily="34" charset="0"/>
              </a:rPr>
              <a:t>за интеграцију финансијских тржишта, али свакако не и довољан.</a:t>
            </a:r>
          </a:p>
          <a:p>
            <a:pPr algn="just"/>
            <a:r>
              <a:rPr lang="ru-RU" dirty="0" smtClean="0">
                <a:latin typeface="Candara" pitchFamily="34" charset="0"/>
              </a:rPr>
              <a:t>В</a:t>
            </a:r>
            <a:r>
              <a:rPr lang="sr-Cyrl-RS" dirty="0" smtClean="0">
                <a:latin typeface="Candara" pitchFamily="34" charset="0"/>
              </a:rPr>
              <a:t>исок степен интеграције постоји на тржишту новца,  тржишту обвезница (државних и корпоративних). Степен интегрисаности расте на тржишту акција.</a:t>
            </a:r>
          </a:p>
          <a:p>
            <a:pPr algn="just"/>
            <a:r>
              <a:rPr lang="ru-RU" dirty="0" smtClean="0">
                <a:latin typeface="Candara" pitchFamily="34" charset="0"/>
              </a:rPr>
              <a:t>К</a:t>
            </a:r>
            <a:r>
              <a:rPr lang="sr-Cyrl-RS" dirty="0" smtClean="0">
                <a:latin typeface="Candara" pitchFamily="34" charset="0"/>
              </a:rPr>
              <a:t>ада је реч о систему платног промета, већи степен интегрисаности постоји за платни систем за трансакције велике вредности него за платни систем за трансакције у малопродаји (</a:t>
            </a:r>
            <a:r>
              <a:rPr lang="de-DE" i="1" dirty="0" smtClean="0">
                <a:latin typeface="Candara" pitchFamily="34" charset="0"/>
              </a:rPr>
              <a:t>retail transactions</a:t>
            </a:r>
            <a:r>
              <a:rPr lang="de-DE" dirty="0" smtClean="0">
                <a:latin typeface="Candara" pitchFamily="34" charset="0"/>
              </a:rPr>
              <a:t>).</a:t>
            </a:r>
          </a:p>
          <a:p>
            <a:pPr algn="just"/>
            <a:r>
              <a:rPr lang="sr-Cyrl-RS" dirty="0" smtClean="0">
                <a:latin typeface="Candara" pitchFamily="34" charset="0"/>
              </a:rPr>
              <a:t>На банкарском тржишту постоји већа интегрисаност на тржишту за велике клијенте него за мале потрошаче, мала и средња предузећа.</a:t>
            </a:r>
          </a:p>
          <a:p>
            <a:pPr algn="just"/>
            <a:r>
              <a:rPr lang="ru-RU" dirty="0" smtClean="0">
                <a:latin typeface="Candara" pitchFamily="34" charset="0"/>
              </a:rPr>
              <a:t>Т</a:t>
            </a:r>
            <a:r>
              <a:rPr lang="sr-Cyrl-RS" dirty="0" smtClean="0">
                <a:latin typeface="Candara" pitchFamily="34" charset="0"/>
              </a:rPr>
              <a:t>ржиште осигурања живота је мање интегрисано у односу на тржиште неживотних осигурања. Већи степен интегрисаности постоји на тржишту реосигурања.</a:t>
            </a:r>
            <a:endParaRPr lang="de-DE" dirty="0" smtClean="0">
              <a:latin typeface="Candara" pitchFamily="34" charset="0"/>
            </a:endParaRPr>
          </a:p>
          <a:p>
            <a:pPr algn="just"/>
            <a:endParaRPr lang="sr-Cyrl-RS" dirty="0" smtClean="0">
              <a:latin typeface="Candara" pitchFamily="34"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r-Cyrl-RS" dirty="0" smtClean="0"/>
              <a:t>Еуронекст</a:t>
            </a:r>
            <a:endParaRPr lang="en-US" dirty="0"/>
          </a:p>
        </p:txBody>
      </p:sp>
      <p:sp>
        <p:nvSpPr>
          <p:cNvPr id="3" name="Content Placeholder 2"/>
          <p:cNvSpPr>
            <a:spLocks noGrp="1"/>
          </p:cNvSpPr>
          <p:nvPr>
            <p:ph sz="quarter" idx="1"/>
          </p:nvPr>
        </p:nvSpPr>
        <p:spPr/>
        <p:txBody>
          <a:bodyPr>
            <a:normAutofit fontScale="25000" lnSpcReduction="20000"/>
          </a:bodyPr>
          <a:lstStyle/>
          <a:p>
            <a:pPr algn="just"/>
            <a:r>
              <a:rPr lang="sr-Cyrl-RS" sz="9600" dirty="0" smtClean="0">
                <a:latin typeface="Candara" pitchFamily="34" charset="0"/>
              </a:rPr>
              <a:t>Берзанско тржиште ЕУ је врло концентровано. </a:t>
            </a:r>
            <a:r>
              <a:rPr lang="ru-RU" sz="9600" dirty="0" smtClean="0">
                <a:latin typeface="Candara" pitchFamily="34" charset="0"/>
              </a:rPr>
              <a:t>П</a:t>
            </a:r>
            <a:r>
              <a:rPr lang="sr-Cyrl-RS" sz="9600" dirty="0" smtClean="0">
                <a:latin typeface="Candara" pitchFamily="34" charset="0"/>
              </a:rPr>
              <a:t>ет највећих берзи чине 90% целокупног берзанског тржишта ЕУ, од чега Лондонска берза заузима 39%, а Еуронекст 20</a:t>
            </a:r>
            <a:r>
              <a:rPr lang="sr-Cyrl-RS" sz="9600" dirty="0" smtClean="0">
                <a:latin typeface="Candara" pitchFamily="34" charset="0"/>
              </a:rPr>
              <a:t>%.</a:t>
            </a:r>
          </a:p>
          <a:p>
            <a:pPr algn="just"/>
            <a:r>
              <a:rPr lang="sr-Cyrl-RS" sz="9600" dirty="0" smtClean="0">
                <a:latin typeface="Candara" pitchFamily="34" charset="0"/>
              </a:rPr>
              <a:t>Еуронекст </a:t>
            </a:r>
            <a:r>
              <a:rPr lang="sr-Cyrl-RS" sz="9600" dirty="0" smtClean="0">
                <a:latin typeface="Candara" pitchFamily="34" charset="0"/>
              </a:rPr>
              <a:t>је једна од тековина интегрисаног тржишта. </a:t>
            </a:r>
            <a:r>
              <a:rPr lang="sr-Cyrl-RS" sz="9600" dirty="0" smtClean="0">
                <a:latin typeface="Candara" pitchFamily="34" charset="0"/>
              </a:rPr>
              <a:t>Седиште ове берзе је у Паризу. Еуронекст је настао спајањем берзе у Паризу, Бриселу и Амстердаму, а од 2001. Еуронексту се придружила и највећа берза финансијских деривата у Лондону. Од 2002. интегрисани део Еуронекста је и берза у Лисабону. Циљ стварања Еуронекста је стварање потпуно интегрисаног берзанског тржишта</a:t>
            </a:r>
            <a:r>
              <a:rPr lang="de-DE" sz="9600" dirty="0" smtClean="0">
                <a:latin typeface="Candara" pitchFamily="34" charset="0"/>
              </a:rPr>
              <a:t>.</a:t>
            </a:r>
            <a:r>
              <a:rPr lang="sr-Cyrl-RS" sz="9600" dirty="0" smtClean="0">
                <a:latin typeface="Candara" pitchFamily="34" charset="0"/>
              </a:rPr>
              <a:t> Данас Еуронекст припада групи </a:t>
            </a:r>
            <a:r>
              <a:rPr lang="de-DE" sz="9600" i="1" dirty="0" smtClean="0">
                <a:latin typeface="Candara" pitchFamily="34" charset="0"/>
              </a:rPr>
              <a:t>NYSE Euronext </a:t>
            </a:r>
            <a:r>
              <a:rPr lang="sr-Cyrl-RS" sz="9600" dirty="0" smtClean="0">
                <a:latin typeface="Candara" pitchFamily="34" charset="0"/>
              </a:rPr>
              <a:t>јер је крајем 2006. године </a:t>
            </a:r>
            <a:r>
              <a:rPr lang="de-DE" sz="9600" i="1" dirty="0" smtClean="0">
                <a:latin typeface="Candara" pitchFamily="34" charset="0"/>
              </a:rPr>
              <a:t>NYSE (New York Stock Exchange) </a:t>
            </a:r>
            <a:r>
              <a:rPr lang="sr-Cyrl-RS" sz="9600" dirty="0" smtClean="0">
                <a:latin typeface="Candara" pitchFamily="34" charset="0"/>
              </a:rPr>
              <a:t>купио</a:t>
            </a:r>
            <a:r>
              <a:rPr lang="sr-Cyrl-RS" sz="9600" i="1" dirty="0" smtClean="0">
                <a:latin typeface="Candara" pitchFamily="34" charset="0"/>
              </a:rPr>
              <a:t> </a:t>
            </a:r>
            <a:r>
              <a:rPr lang="de-DE" sz="9600" i="1" dirty="0" smtClean="0">
                <a:latin typeface="Candara" pitchFamily="34" charset="0"/>
              </a:rPr>
              <a:t>Euronext</a:t>
            </a:r>
            <a:r>
              <a:rPr lang="sr-Cyrl-RS" sz="9600" i="1" dirty="0" smtClean="0">
                <a:latin typeface="Candara" pitchFamily="34" charset="0"/>
              </a:rPr>
              <a:t>. </a:t>
            </a:r>
            <a:r>
              <a:rPr lang="de-DE" sz="9600" i="1" dirty="0" smtClean="0">
                <a:latin typeface="Candara" pitchFamily="34" charset="0"/>
              </a:rPr>
              <a:t>NYSE </a:t>
            </a:r>
            <a:r>
              <a:rPr lang="de-DE" sz="9600" i="1" dirty="0" smtClean="0">
                <a:latin typeface="Candara" pitchFamily="34" charset="0"/>
              </a:rPr>
              <a:t>Euronext </a:t>
            </a:r>
            <a:r>
              <a:rPr lang="sr-Cyrl-RS" sz="9600" dirty="0" smtClean="0">
                <a:latin typeface="Candara" pitchFamily="34" charset="0"/>
              </a:rPr>
              <a:t>представља једну од највећих глобалних берзи.</a:t>
            </a:r>
            <a:endParaRPr lang="en-US" sz="9600" dirty="0" smtClean="0">
              <a:latin typeface="Candara" pitchFamily="34" charset="0"/>
            </a:endParaRPr>
          </a:p>
          <a:p>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r-Cyrl-RS" dirty="0" smtClean="0"/>
              <a:t>Литература</a:t>
            </a:r>
            <a:endParaRPr lang="en-US" dirty="0"/>
          </a:p>
        </p:txBody>
      </p:sp>
      <p:sp>
        <p:nvSpPr>
          <p:cNvPr id="3" name="Content Placeholder 2"/>
          <p:cNvSpPr>
            <a:spLocks noGrp="1"/>
          </p:cNvSpPr>
          <p:nvPr>
            <p:ph sz="quarter" idx="1"/>
          </p:nvPr>
        </p:nvSpPr>
        <p:spPr/>
        <p:txBody>
          <a:bodyPr/>
          <a:lstStyle/>
          <a:p>
            <a:r>
              <a:rPr lang="sr-Cyrl-RS" sz="3200" b="1" dirty="0" smtClean="0">
                <a:latin typeface="Candara" pitchFamily="34" charset="0"/>
              </a:rPr>
              <a:t>Финансијска тржишта Европе – преглед и анализа</a:t>
            </a:r>
            <a:r>
              <a:rPr lang="sr-Cyrl-RS" sz="3200" dirty="0" smtClean="0">
                <a:latin typeface="Candara" pitchFamily="34" charset="0"/>
              </a:rPr>
              <a:t>, Јасмина Лабудовић Станковић, Крагујевац, 2012 (стр. </a:t>
            </a:r>
            <a:r>
              <a:rPr lang="sr-Cyrl-RS" sz="3200" dirty="0" smtClean="0">
                <a:latin typeface="Candara" pitchFamily="34" charset="0"/>
              </a:rPr>
              <a:t>14-66).</a:t>
            </a:r>
            <a:endParaRPr lang="sr-Cyrl-RS" sz="3200" dirty="0" smtClean="0">
              <a:latin typeface="Candara" pitchFamily="34" charset="0"/>
            </a:endParaRPr>
          </a:p>
          <a:p>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dirty="0" smtClean="0">
                <a:latin typeface="Candara" pitchFamily="34" charset="0"/>
              </a:rPr>
              <a:t>Ф</a:t>
            </a:r>
            <a:r>
              <a:rPr lang="sr-Cyrl-RS" dirty="0" smtClean="0">
                <a:latin typeface="Candara" pitchFamily="34" charset="0"/>
              </a:rPr>
              <a:t>инансијско тржиште ЕУ</a:t>
            </a:r>
            <a:endParaRPr lang="en-US" dirty="0">
              <a:latin typeface="Candara" pitchFamily="34" charset="0"/>
            </a:endParaRPr>
          </a:p>
        </p:txBody>
      </p:sp>
      <p:sp>
        <p:nvSpPr>
          <p:cNvPr id="3" name="Content Placeholder 2"/>
          <p:cNvSpPr>
            <a:spLocks noGrp="1"/>
          </p:cNvSpPr>
          <p:nvPr>
            <p:ph sz="quarter" idx="1"/>
          </p:nvPr>
        </p:nvSpPr>
        <p:spPr>
          <a:xfrm>
            <a:off x="609600" y="1676400"/>
            <a:ext cx="8153400" cy="4495800"/>
          </a:xfrm>
        </p:spPr>
        <p:txBody>
          <a:bodyPr>
            <a:normAutofit fontScale="92500" lnSpcReduction="20000"/>
          </a:bodyPr>
          <a:lstStyle/>
          <a:p>
            <a:pPr algn="just"/>
            <a:r>
              <a:rPr lang="sr-Cyrl-RS" dirty="0" smtClean="0">
                <a:latin typeface="Candara" pitchFamily="34" charset="0"/>
              </a:rPr>
              <a:t>Потреба стварања заједничког тржишта постаје нарочито изражена од 80-их година ХХ века. Јединствено тржиште је требало да обезбеди пад трошкова производње, бољи квалитет и ниже цене производа. Највећа корист у стварању заједничког тржишта очекивала се од сектора финансијских услуга.</a:t>
            </a:r>
            <a:endParaRPr lang="en-US" dirty="0" smtClean="0">
              <a:latin typeface="Candara" pitchFamily="34" charset="0"/>
            </a:endParaRPr>
          </a:p>
          <a:p>
            <a:pPr algn="just"/>
            <a:r>
              <a:rPr lang="sr-Cyrl-RS" dirty="0" smtClean="0">
                <a:latin typeface="Candara" pitchFamily="34" charset="0"/>
              </a:rPr>
              <a:t>Јединствено финансијско тржиште ЕУ почива на слободном кретању капитала и слободном пружању финансијских услуга (услуге банкарства, осигурања, трговине хартијама од вредности и сл) између држава чланица.</a:t>
            </a:r>
          </a:p>
          <a:p>
            <a:pPr algn="just"/>
            <a:endParaRPr lang="sr-Cyrl-RS" dirty="0" smtClean="0">
              <a:latin typeface="Candara" pitchFamily="34"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dirty="0" smtClean="0">
                <a:latin typeface="Candara" pitchFamily="34" charset="0"/>
              </a:rPr>
              <a:t>Ф</a:t>
            </a:r>
            <a:r>
              <a:rPr lang="sr-Cyrl-RS" dirty="0" smtClean="0">
                <a:latin typeface="Candara" pitchFamily="34" charset="0"/>
              </a:rPr>
              <a:t>инансијско тржиште ЕУ</a:t>
            </a:r>
            <a:endParaRPr lang="en-US" dirty="0"/>
          </a:p>
        </p:txBody>
      </p:sp>
      <p:sp>
        <p:nvSpPr>
          <p:cNvPr id="3" name="Content Placeholder 2"/>
          <p:cNvSpPr>
            <a:spLocks noGrp="1"/>
          </p:cNvSpPr>
          <p:nvPr>
            <p:ph sz="quarter" idx="1"/>
          </p:nvPr>
        </p:nvSpPr>
        <p:spPr/>
        <p:txBody>
          <a:bodyPr>
            <a:normAutofit fontScale="77500" lnSpcReduction="20000"/>
          </a:bodyPr>
          <a:lstStyle/>
          <a:p>
            <a:pPr algn="just"/>
            <a:r>
              <a:rPr lang="sr-Cyrl-RS" dirty="0" smtClean="0">
                <a:latin typeface="Candara" pitchFamily="34" charset="0"/>
              </a:rPr>
              <a:t>Стварањем заједничког тржишта и монетарне уније сарадња између држава је интензивнија и иде у смеру унификације правних правила ради стварања јединственог интегрисаног тржишта које ће бити достојно конкурената из САД, Јапана и Кине.</a:t>
            </a:r>
          </a:p>
          <a:p>
            <a:pPr algn="just"/>
            <a:r>
              <a:rPr lang="sr-Cyrl-RS" dirty="0" smtClean="0">
                <a:latin typeface="Candara" pitchFamily="34" charset="0"/>
              </a:rPr>
              <a:t>Бројни су разлози који говоре у прилог стварања јединственог финансијског тржишта, али постоје и бројне кочнице. Један од проблема је што евро није прихваћен у свим државама чланцама ЕУ. Прихватање евра као јединствене валуте значило би елиминисање девизног курса као средства економске политике. Слабости евра, такође су једна од кочница даље интеграције. Осим тога, излазак Велике Британије из ЕУ доприноси додатном слабљењу идеје о јединственом тржишту и даљој интеграцији.</a:t>
            </a:r>
            <a:endParaRPr lang="en-US" dirty="0">
              <a:latin typeface="Candara" pitchFamily="34"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ru-RU" dirty="0" smtClean="0">
                <a:latin typeface="Candara" pitchFamily="34" charset="0"/>
              </a:rPr>
              <a:t>И</a:t>
            </a:r>
            <a:r>
              <a:rPr lang="sr-Cyrl-RS" dirty="0" smtClean="0">
                <a:latin typeface="Candara" pitchFamily="34" charset="0"/>
              </a:rPr>
              <a:t>нтеграција финансијског тржишта ЕУ </a:t>
            </a:r>
            <a:endParaRPr lang="en-US" dirty="0"/>
          </a:p>
        </p:txBody>
      </p:sp>
      <p:sp>
        <p:nvSpPr>
          <p:cNvPr id="3" name="Content Placeholder 2"/>
          <p:cNvSpPr>
            <a:spLocks noGrp="1"/>
          </p:cNvSpPr>
          <p:nvPr>
            <p:ph sz="quarter" idx="1"/>
          </p:nvPr>
        </p:nvSpPr>
        <p:spPr/>
        <p:txBody>
          <a:bodyPr>
            <a:normAutofit fontScale="85000" lnSpcReduction="20000"/>
          </a:bodyPr>
          <a:lstStyle/>
          <a:p>
            <a:pPr algn="just">
              <a:buNone/>
            </a:pPr>
            <a:r>
              <a:rPr lang="sr-Cyrl-RS" dirty="0" smtClean="0">
                <a:latin typeface="Candara" pitchFamily="34" charset="0"/>
              </a:rPr>
              <a:t>Сходно ставу Европске централне банке, интеграција финансијских тржишта је потпуна када се на учеснике на таквом тржишту примењују јединствена правила о трговини финансијским инструментима или услугама, када се под једнаким условима могу прибавити финансијски инструменти и када учесници имају једнак третман приликом трговања на тржишту.  Потпуна интеграција искључује дискриминацију између учесника  на  тржишту у зависности од њихове локације и порекла. </a:t>
            </a:r>
            <a:r>
              <a:rPr lang="ru-RU" dirty="0" smtClean="0">
                <a:latin typeface="Candara" pitchFamily="34" charset="0"/>
              </a:rPr>
              <a:t>И</a:t>
            </a:r>
            <a:r>
              <a:rPr lang="sr-Cyrl-RS" dirty="0" smtClean="0">
                <a:latin typeface="Candara" pitchFamily="34" charset="0"/>
              </a:rPr>
              <a:t>нтегрисана тржишта немају додатне ризике за стране инвеститоре у односу на оне којима су изложени домаћи инвеститори. Нема ни баријера за кретање капитала.</a:t>
            </a:r>
          </a:p>
          <a:p>
            <a:pPr algn="just">
              <a:buNone/>
            </a:pPr>
            <a:endParaRPr lang="sr-Cyrl-RS" dirty="0" smtClean="0">
              <a:latin typeface="Candara" pitchFamily="34" charset="0"/>
            </a:endParaRPr>
          </a:p>
          <a:p>
            <a:pPr algn="just">
              <a:buNone/>
            </a:pPr>
            <a:endParaRPr lang="en-US" dirty="0">
              <a:latin typeface="Candara" pitchFamily="34"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ru-RU" dirty="0" smtClean="0">
                <a:latin typeface="Candara" pitchFamily="34" charset="0"/>
              </a:rPr>
              <a:t>И</a:t>
            </a:r>
            <a:r>
              <a:rPr lang="sr-Cyrl-RS" dirty="0" smtClean="0">
                <a:latin typeface="Candara" pitchFamily="34" charset="0"/>
              </a:rPr>
              <a:t>нтеграција финансијског тржишта ЕУ </a:t>
            </a:r>
            <a:endParaRPr lang="en-US" dirty="0"/>
          </a:p>
        </p:txBody>
      </p:sp>
      <p:sp>
        <p:nvSpPr>
          <p:cNvPr id="3" name="Content Placeholder 2"/>
          <p:cNvSpPr>
            <a:spLocks noGrp="1"/>
          </p:cNvSpPr>
          <p:nvPr>
            <p:ph sz="quarter" idx="1"/>
          </p:nvPr>
        </p:nvSpPr>
        <p:spPr/>
        <p:txBody>
          <a:bodyPr/>
          <a:lstStyle/>
          <a:p>
            <a:pPr algn="just"/>
            <a:r>
              <a:rPr lang="sr-Cyrl-RS" dirty="0" smtClean="0">
                <a:latin typeface="Candara" pitchFamily="34" charset="0"/>
              </a:rPr>
              <a:t>Интеграција финансијских тржишта није циљ сам по себи, већ </a:t>
            </a:r>
            <a:r>
              <a:rPr lang="en-US" dirty="0" smtClean="0">
                <a:latin typeface="Candara" pitchFamily="34" charset="0"/>
              </a:rPr>
              <a:t>je </a:t>
            </a:r>
            <a:r>
              <a:rPr lang="sr-Cyrl-RS" dirty="0" smtClean="0">
                <a:latin typeface="Candara" pitchFamily="34" charset="0"/>
              </a:rPr>
              <a:t>у функцији повећања економског раста и развоја. Тржиште треба да  одговори на интеграцију смањењем трошкова капитала, тј. смањењем каматне стопе на кредите. То погодује компанијама и доводи до интензивније конкуренције. </a:t>
            </a:r>
            <a:endParaRPr lang="en-US" dirty="0">
              <a:latin typeface="Candara" pitchFamily="34"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r-Cyrl-RS" dirty="0" smtClean="0">
                <a:latin typeface="Candara" pitchFamily="34" charset="0"/>
              </a:rPr>
              <a:t>Предности интеграције</a:t>
            </a:r>
            <a:endParaRPr lang="en-US" dirty="0">
              <a:latin typeface="Candara" pitchFamily="34" charset="0"/>
            </a:endParaRPr>
          </a:p>
        </p:txBody>
      </p:sp>
      <p:sp>
        <p:nvSpPr>
          <p:cNvPr id="3" name="Content Placeholder 2"/>
          <p:cNvSpPr>
            <a:spLocks noGrp="1"/>
          </p:cNvSpPr>
          <p:nvPr>
            <p:ph sz="quarter" idx="1"/>
          </p:nvPr>
        </p:nvSpPr>
        <p:spPr/>
        <p:txBody>
          <a:bodyPr>
            <a:normAutofit lnSpcReduction="10000"/>
          </a:bodyPr>
          <a:lstStyle/>
          <a:p>
            <a:pPr algn="just"/>
            <a:r>
              <a:rPr lang="sr-Cyrl-RS" dirty="0" smtClean="0">
                <a:latin typeface="Candara" pitchFamily="34" charset="0"/>
              </a:rPr>
              <a:t>Ефикасна алокација ресурса (премда има опречних ставова)</a:t>
            </a:r>
          </a:p>
          <a:p>
            <a:pPr algn="just"/>
            <a:r>
              <a:rPr lang="ru-RU" dirty="0" smtClean="0">
                <a:latin typeface="Candara" pitchFamily="34" charset="0"/>
              </a:rPr>
              <a:t>В</a:t>
            </a:r>
            <a:r>
              <a:rPr lang="sr-Cyrl-RS" dirty="0" smtClean="0">
                <a:latin typeface="Candara" pitchFamily="34" charset="0"/>
              </a:rPr>
              <a:t>ећа конкурентност (већа конкуренција доприноси нижим ценама, мањим осцилацијама цена, побољшаном квалитету услуга, разноврснијим финансијским производима)</a:t>
            </a:r>
          </a:p>
          <a:p>
            <a:pPr algn="just"/>
            <a:r>
              <a:rPr lang="ru-RU" dirty="0" smtClean="0">
                <a:latin typeface="Candara" pitchFamily="34" charset="0"/>
              </a:rPr>
              <a:t>Е</a:t>
            </a:r>
            <a:r>
              <a:rPr lang="sr-Cyrl-RS" dirty="0" smtClean="0">
                <a:latin typeface="Candara" pitchFamily="34" charset="0"/>
              </a:rPr>
              <a:t>фекти економије обима (нижи укупни трошкови)</a:t>
            </a:r>
          </a:p>
          <a:p>
            <a:r>
              <a:rPr lang="ru-RU" dirty="0" smtClean="0">
                <a:latin typeface="Candara" pitchFamily="34" charset="0"/>
              </a:rPr>
              <a:t>В</a:t>
            </a:r>
            <a:r>
              <a:rPr lang="sr-Cyrl-RS" dirty="0" smtClean="0">
                <a:latin typeface="Candara" pitchFamily="34" charset="0"/>
              </a:rPr>
              <a:t>ећа диверзификација (смањење) ризика</a:t>
            </a:r>
            <a:endParaRPr lang="en-US" dirty="0">
              <a:latin typeface="Candara" pitchFamily="34"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r-Cyrl-RS" dirty="0" smtClean="0">
                <a:latin typeface="Candara" pitchFamily="34" charset="0"/>
              </a:rPr>
              <a:t>Ризици које носи интеграција</a:t>
            </a:r>
            <a:endParaRPr lang="en-US" dirty="0">
              <a:latin typeface="Candara" pitchFamily="34" charset="0"/>
            </a:endParaRPr>
          </a:p>
        </p:txBody>
      </p:sp>
      <p:sp>
        <p:nvSpPr>
          <p:cNvPr id="3" name="Content Placeholder 2"/>
          <p:cNvSpPr>
            <a:spLocks noGrp="1"/>
          </p:cNvSpPr>
          <p:nvPr>
            <p:ph sz="quarter" idx="1"/>
          </p:nvPr>
        </p:nvSpPr>
        <p:spPr/>
        <p:txBody>
          <a:bodyPr>
            <a:normAutofit fontScale="92500" lnSpcReduction="20000"/>
          </a:bodyPr>
          <a:lstStyle/>
          <a:p>
            <a:pPr algn="just"/>
            <a:r>
              <a:rPr lang="ru-RU" dirty="0" smtClean="0">
                <a:latin typeface="Candara" pitchFamily="34" charset="0"/>
              </a:rPr>
              <a:t>С</a:t>
            </a:r>
            <a:r>
              <a:rPr lang="sr-Cyrl-RS" dirty="0" smtClean="0">
                <a:latin typeface="Candara" pitchFamily="34" charset="0"/>
              </a:rPr>
              <a:t>истемски ризик јединственог тржишта може представљати нов изазов за инвеститоре јер  национално финансијско тржиште постаје део финансијског тржишта ЕУ.</a:t>
            </a:r>
          </a:p>
          <a:p>
            <a:pPr algn="just"/>
            <a:r>
              <a:rPr lang="sr-Cyrl-RS" dirty="0" smtClean="0">
                <a:latin typeface="Candara" pitchFamily="34" charset="0"/>
              </a:rPr>
              <a:t>Међународно кретање капитала може да створи негативне ефекте – брже преношење ризика и криза из једне земље у другу. Интеграција финансијских тржишта захтева регулативу у рукама наднационалних тела , тј. органа ЕУ. С друге стране, ограничење суверенитета држава које се укључују у интеграцију, велики је ризик за националну економију.</a:t>
            </a:r>
            <a:endParaRPr lang="en-US" dirty="0">
              <a:latin typeface="Candara" pitchFamily="34"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r-Cyrl-RS" dirty="0" smtClean="0"/>
              <a:t>Препреке (даљој) интеграцији</a:t>
            </a:r>
            <a:endParaRPr lang="en-US" dirty="0"/>
          </a:p>
        </p:txBody>
      </p:sp>
      <p:sp>
        <p:nvSpPr>
          <p:cNvPr id="3" name="Content Placeholder 2"/>
          <p:cNvSpPr>
            <a:spLocks noGrp="1"/>
          </p:cNvSpPr>
          <p:nvPr>
            <p:ph sz="quarter" idx="1"/>
          </p:nvPr>
        </p:nvSpPr>
        <p:spPr/>
        <p:txBody>
          <a:bodyPr>
            <a:normAutofit lnSpcReduction="10000"/>
          </a:bodyPr>
          <a:lstStyle/>
          <a:p>
            <a:pPr algn="just"/>
            <a:r>
              <a:rPr lang="ru-RU" dirty="0" smtClean="0">
                <a:latin typeface="Candara" pitchFamily="34" charset="0"/>
              </a:rPr>
              <a:t>П</a:t>
            </a:r>
            <a:r>
              <a:rPr lang="sr-Cyrl-RS" dirty="0" smtClean="0">
                <a:latin typeface="Candara" pitchFamily="34" charset="0"/>
              </a:rPr>
              <a:t>равне препреке (прописи између држава чланица су различити што долази до изражаја са сваким следећим проширењем ЕУ)</a:t>
            </a:r>
          </a:p>
          <a:p>
            <a:pPr algn="just"/>
            <a:r>
              <a:rPr lang="ru-RU" dirty="0" smtClean="0">
                <a:latin typeface="Candara" pitchFamily="34" charset="0"/>
              </a:rPr>
              <a:t>Д</a:t>
            </a:r>
            <a:r>
              <a:rPr lang="sr-Cyrl-RS" dirty="0" smtClean="0">
                <a:latin typeface="Candara" pitchFamily="34" charset="0"/>
              </a:rPr>
              <a:t>омаћи инвеститори често преферирају улагања у домаћу финансијску активу</a:t>
            </a:r>
          </a:p>
          <a:p>
            <a:pPr algn="just"/>
            <a:r>
              <a:rPr lang="ru-RU" dirty="0" smtClean="0">
                <a:latin typeface="Candara" pitchFamily="34" charset="0"/>
              </a:rPr>
              <a:t>Самосталност у вођењу економских политика држава чланица (изузев у вођењу монетарне политике за земље чланице ЕМУ)</a:t>
            </a:r>
          </a:p>
          <a:p>
            <a:pPr algn="just"/>
            <a:r>
              <a:rPr lang="ru-RU" dirty="0" smtClean="0">
                <a:latin typeface="Candara" pitchFamily="34" charset="0"/>
              </a:rPr>
              <a:t>Недовољна мобилност радне снаге</a:t>
            </a:r>
          </a:p>
          <a:p>
            <a:pPr algn="just"/>
            <a:r>
              <a:rPr lang="ru-RU" dirty="0" smtClean="0">
                <a:latin typeface="Candara" pitchFamily="34" charset="0"/>
              </a:rPr>
              <a:t>Порески систем ЕУ није хармонизован</a:t>
            </a:r>
            <a:endParaRPr lang="en-US" dirty="0">
              <a:latin typeface="Candara" pitchFamily="34" charset="0"/>
            </a:endParaRPr>
          </a:p>
        </p:txBody>
      </p:sp>
    </p:spTree>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Median">
  <a:themeElements>
    <a:clrScheme name="Median">
      <a:dk1>
        <a:sysClr val="windowText" lastClr="000000"/>
      </a:dk1>
      <a:lt1>
        <a:sysClr val="window" lastClr="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fontScheme name="Median">
      <a:maj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Median">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Median</Template>
  <TotalTime>619</TotalTime>
  <Words>949</Words>
  <Application>Microsoft Office PowerPoint</Application>
  <PresentationFormat>On-screen Show (4:3)</PresentationFormat>
  <Paragraphs>50</Paragraphs>
  <Slides>12</Slides>
  <Notes>0</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Median</vt:lpstr>
      <vt:lpstr>Интегрисаност финансијског тржишта еу</vt:lpstr>
      <vt:lpstr>Литература</vt:lpstr>
      <vt:lpstr>Финансијско тржиште ЕУ</vt:lpstr>
      <vt:lpstr>Финансијско тржиште ЕУ</vt:lpstr>
      <vt:lpstr>Интеграција финансијског тржишта ЕУ </vt:lpstr>
      <vt:lpstr>Интеграција финансијског тржишта ЕУ </vt:lpstr>
      <vt:lpstr>Предности интеграције</vt:lpstr>
      <vt:lpstr>Ризици које носи интеграција</vt:lpstr>
      <vt:lpstr>Препреке (даљој) интеграцији</vt:lpstr>
      <vt:lpstr>Правни оквир за јединствено финансијско тржиште ЕУ</vt:lpstr>
      <vt:lpstr>Интегрисаност финансијског тржишта ЕУ</vt:lpstr>
      <vt:lpstr>Еуронекст</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Integrisanost finansijskog trzista EU</dc:title>
  <dc:creator>User</dc:creator>
  <cp:lastModifiedBy>User</cp:lastModifiedBy>
  <cp:revision>85</cp:revision>
  <dcterms:created xsi:type="dcterms:W3CDTF">2020-05-11T06:07:06Z</dcterms:created>
  <dcterms:modified xsi:type="dcterms:W3CDTF">2020-05-13T14:33:50Z</dcterms:modified>
</cp:coreProperties>
</file>