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904145"/>
          </a:xfrm>
        </p:spPr>
        <p:txBody>
          <a:bodyPr>
            <a:normAutofit fontScale="90000"/>
          </a:bodyPr>
          <a:lstStyle/>
          <a:p>
            <a:r>
              <a:rPr lang="sr-Cyrl-RS" dirty="0" smtClean="0"/>
              <a:t>Економска дипломатија</a:t>
            </a:r>
            <a:endParaRPr lang="sr-Cyrl-R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2026509"/>
            <a:ext cx="9001462" cy="3231292"/>
          </a:xfrm>
        </p:spPr>
        <p:txBody>
          <a:bodyPr/>
          <a:lstStyle/>
          <a:p>
            <a:endParaRPr lang="sr-Cyrl-RS" dirty="0" smtClean="0"/>
          </a:p>
          <a:p>
            <a:r>
              <a:rPr lang="sr-Cyrl-RS" dirty="0" smtClean="0"/>
              <a:t>-</a:t>
            </a:r>
            <a:r>
              <a:rPr lang="sr-Latn-RS" dirty="0" smtClean="0"/>
              <a:t>19.3.2020.</a:t>
            </a:r>
            <a:r>
              <a:rPr lang="sr-Cyrl-RS" dirty="0" smtClean="0"/>
              <a:t>-</a:t>
            </a:r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8189663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1"/>
            <a:ext cx="10353761" cy="502507"/>
          </a:xfrm>
        </p:spPr>
        <p:txBody>
          <a:bodyPr>
            <a:normAutofit/>
          </a:bodyPr>
          <a:lstStyle/>
          <a:p>
            <a:r>
              <a:rPr lang="sr-Latn-RS" sz="1800" dirty="0">
                <a:solidFill>
                  <a:srgbClr val="FF0000"/>
                </a:solidFill>
              </a:rPr>
              <a:t>II </a:t>
            </a:r>
            <a:r>
              <a:rPr lang="sr-Cyrl-RS" sz="1800" dirty="0">
                <a:solidFill>
                  <a:srgbClr val="FF0000"/>
                </a:solidFill>
              </a:rPr>
              <a:t>Појам и предмет дипломатије</a:t>
            </a:r>
            <a:endParaRPr lang="sr-Cyrl-RS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1046205"/>
            <a:ext cx="10353762" cy="4744995"/>
          </a:xfrm>
        </p:spPr>
        <p:txBody>
          <a:bodyPr>
            <a:normAutofit fontScale="92500" lnSpcReduction="20000"/>
          </a:bodyPr>
          <a:lstStyle/>
          <a:p>
            <a:pPr algn="ctr">
              <a:buFont typeface="Wingdings" panose="05000000000000000000" pitchFamily="2" charset="2"/>
              <a:buChar char="v"/>
            </a:pPr>
            <a:r>
              <a:rPr lang="sr-Cyrl-RS" dirty="0" smtClean="0">
                <a:solidFill>
                  <a:srgbClr val="FFFF00"/>
                </a:solidFill>
              </a:rPr>
              <a:t>Периодизација развоја дипломатије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sr-Cyrl-RS" i="1" dirty="0" smtClean="0"/>
              <a:t>Дипломатија старог доба </a:t>
            </a:r>
            <a:r>
              <a:rPr lang="sr-Cyrl-RS" dirty="0" smtClean="0"/>
              <a:t>– до 15. века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sr-Cyrl-RS" dirty="0" smtClean="0"/>
              <a:t>Привремене и повремене дипломатске мисије (</a:t>
            </a:r>
            <a:r>
              <a:rPr lang="sr-Latn-RS" i="1" dirty="0" smtClean="0"/>
              <a:t>ad hoc </a:t>
            </a:r>
            <a:r>
              <a:rPr lang="sr-Cyrl-RS" dirty="0" smtClean="0"/>
              <a:t>дипломатија)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sr-Cyrl-RS" dirty="0" smtClean="0"/>
              <a:t>Одсуство професионалне дипломатске службе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sr-Cyrl-RS" dirty="0" smtClean="0"/>
              <a:t>Одсуство уређених правила дипломатске делатности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sr-Cyrl-RS" i="1" dirty="0" smtClean="0"/>
              <a:t>Дипломатија новог доба </a:t>
            </a:r>
            <a:r>
              <a:rPr lang="sr-Cyrl-RS" dirty="0" smtClean="0"/>
              <a:t>– од 15. века до 1919. године (Версајска мировна конференција)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sr-Cyrl-RS" dirty="0" smtClean="0"/>
              <a:t>Стална билатерална дипломатија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sr-Cyrl-RS" dirty="0" smtClean="0"/>
              <a:t>Повремена мултилатерална дипломатија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sr-Cyrl-RS" dirty="0" smtClean="0"/>
              <a:t>Главни дипломатски језик – француски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sr-Cyrl-RS" i="1" dirty="0" smtClean="0"/>
              <a:t>Модерна дипломатија </a:t>
            </a:r>
            <a:r>
              <a:rPr lang="sr-Cyrl-RS" dirty="0" smtClean="0"/>
              <a:t>– 1919. до данас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sr-Cyrl-RS" dirty="0" smtClean="0"/>
              <a:t>Стална билатерална дипломатија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sr-Cyrl-RS" dirty="0" smtClean="0"/>
              <a:t>Стална мултулатерална дипломатија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sr-Cyrl-RS" dirty="0" smtClean="0"/>
              <a:t>Пуно правно уобличавање дипломатске делатности </a:t>
            </a:r>
          </a:p>
        </p:txBody>
      </p:sp>
    </p:spTree>
    <p:extLst>
      <p:ext uri="{BB962C8B-B14F-4D97-AF65-F5344CB8AC3E}">
        <p14:creationId xmlns:p14="http://schemas.microsoft.com/office/powerpoint/2010/main" val="31762456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1"/>
            <a:ext cx="10353761" cy="428368"/>
          </a:xfrm>
        </p:spPr>
        <p:txBody>
          <a:bodyPr>
            <a:normAutofit/>
          </a:bodyPr>
          <a:lstStyle/>
          <a:p>
            <a:r>
              <a:rPr lang="sr-Latn-RS" sz="1800" dirty="0">
                <a:solidFill>
                  <a:srgbClr val="FF0000"/>
                </a:solidFill>
              </a:rPr>
              <a:t>II </a:t>
            </a:r>
            <a:r>
              <a:rPr lang="sr-Cyrl-RS" sz="1800" dirty="0">
                <a:solidFill>
                  <a:srgbClr val="FF0000"/>
                </a:solidFill>
              </a:rPr>
              <a:t>Појам и предмет дипломатије</a:t>
            </a:r>
            <a:endParaRPr lang="sr-Cyrl-RS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1037969"/>
            <a:ext cx="10353762" cy="4753231"/>
          </a:xfrm>
        </p:spPr>
        <p:txBody>
          <a:bodyPr>
            <a:normAutofit/>
          </a:bodyPr>
          <a:lstStyle/>
          <a:p>
            <a:pPr algn="ctr">
              <a:buFont typeface="Wingdings" panose="05000000000000000000" pitchFamily="2" charset="2"/>
              <a:buChar char="v"/>
            </a:pPr>
            <a:r>
              <a:rPr lang="sr-Cyrl-RS" dirty="0" smtClean="0">
                <a:solidFill>
                  <a:srgbClr val="FFFF00"/>
                </a:solidFill>
              </a:rPr>
              <a:t>Правно уобличавање дипломатске делатности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sr-Cyrl-RS" dirty="0" smtClean="0"/>
              <a:t>Бечки регламент (1815.) – прва права кодификација правила о дипломатским односима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sr-Cyrl-RS" dirty="0"/>
              <a:t>Конвенција о привилегијама и имунитетима специјализованих агенција (1947.)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sr-Cyrl-RS" dirty="0"/>
              <a:t>Конвенција о привилегијама и имунитетима Уједињених нација (1946</a:t>
            </a:r>
            <a:r>
              <a:rPr lang="sr-Cyrl-RS" dirty="0" smtClean="0"/>
              <a:t>.)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sr-Cyrl-RS" dirty="0" smtClean="0"/>
              <a:t>Бечка конвенција о дипломатским односима (1961.)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sr-Cyrl-RS" dirty="0" smtClean="0"/>
              <a:t>Бечка конвенција о конзуларним односима (1963.)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sr-Cyrl-RS" dirty="0" smtClean="0"/>
              <a:t>Конвенција о специјалним мисијама (1972.)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sr-Cyrl-RS" dirty="0" smtClean="0"/>
              <a:t>Конвенција о спречавању и кажњавању кривичних дела против лица под међународном заштитом (1973.)</a:t>
            </a:r>
          </a:p>
        </p:txBody>
      </p:sp>
    </p:spTree>
    <p:extLst>
      <p:ext uri="{BB962C8B-B14F-4D97-AF65-F5344CB8AC3E}">
        <p14:creationId xmlns:p14="http://schemas.microsoft.com/office/powerpoint/2010/main" val="12967141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360448"/>
          </a:xfrm>
        </p:spPr>
        <p:txBody>
          <a:bodyPr>
            <a:normAutofit/>
          </a:bodyPr>
          <a:lstStyle/>
          <a:p>
            <a:r>
              <a:rPr lang="sr-Latn-RS" sz="1800" dirty="0">
                <a:solidFill>
                  <a:srgbClr val="FF0000"/>
                </a:solidFill>
              </a:rPr>
              <a:t>II </a:t>
            </a:r>
            <a:r>
              <a:rPr lang="sr-Cyrl-RS" sz="1800" dirty="0">
                <a:solidFill>
                  <a:srgbClr val="FF0000"/>
                </a:solidFill>
              </a:rPr>
              <a:t>Појам и предмет дипломатије</a:t>
            </a:r>
            <a:endParaRPr lang="sr-Cyrl-RS" sz="1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1820562"/>
            <a:ext cx="9001462" cy="3437238"/>
          </a:xfrm>
        </p:spPr>
        <p:txBody>
          <a:bodyPr>
            <a:normAutofit fontScale="92500" lnSpcReduction="10000"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sr-Cyrl-RS" dirty="0" smtClean="0">
                <a:solidFill>
                  <a:srgbClr val="FFFF00"/>
                </a:solidFill>
              </a:rPr>
              <a:t>Форме</a:t>
            </a:r>
            <a:r>
              <a:rPr lang="sr-Latn-RS" dirty="0" smtClean="0">
                <a:solidFill>
                  <a:srgbClr val="FFFF00"/>
                </a:solidFill>
              </a:rPr>
              <a:t> (</a:t>
            </a:r>
            <a:r>
              <a:rPr lang="sr-Cyrl-RS" smtClean="0">
                <a:solidFill>
                  <a:srgbClr val="FFFF00"/>
                </a:solidFill>
              </a:rPr>
              <a:t>облици) </a:t>
            </a:r>
            <a:r>
              <a:rPr lang="sr-Cyrl-RS" dirty="0" smtClean="0">
                <a:solidFill>
                  <a:srgbClr val="FFFF00"/>
                </a:solidFill>
              </a:rPr>
              <a:t>дипломатске делатности</a:t>
            </a:r>
            <a:endParaRPr lang="sr-Latn-RS" dirty="0" smtClean="0">
              <a:solidFill>
                <a:srgbClr val="FFFF0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endParaRPr lang="sr-Cyrl-RS" dirty="0" smtClean="0">
              <a:solidFill>
                <a:srgbClr val="FFFF00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v"/>
            </a:pPr>
            <a:r>
              <a:rPr lang="sr-Cyrl-RS" dirty="0" smtClean="0"/>
              <a:t>Стална и повремена (</a:t>
            </a:r>
            <a:r>
              <a:rPr lang="sr-Latn-RS" i="1" dirty="0" smtClean="0"/>
              <a:t>ad hoc</a:t>
            </a:r>
            <a:r>
              <a:rPr lang="sr-Cyrl-RS" i="1" dirty="0" smtClean="0"/>
              <a:t> </a:t>
            </a:r>
            <a:r>
              <a:rPr lang="sr-Cyrl-RS" dirty="0" smtClean="0"/>
              <a:t>дипломатија</a:t>
            </a:r>
            <a:r>
              <a:rPr lang="sr-Latn-RS" dirty="0" smtClean="0"/>
              <a:t>)</a:t>
            </a:r>
            <a:endParaRPr lang="sr-Cyrl-RS" dirty="0" smtClean="0"/>
          </a:p>
          <a:p>
            <a:pPr marL="342900" indent="-342900" algn="l">
              <a:buFont typeface="Wingdings" panose="05000000000000000000" pitchFamily="2" charset="2"/>
              <a:buChar char="v"/>
            </a:pPr>
            <a:r>
              <a:rPr lang="sr-Cyrl-RS" dirty="0" smtClean="0"/>
              <a:t>Билатерална и мултилатерална дипломатија</a:t>
            </a:r>
          </a:p>
          <a:p>
            <a:pPr marL="342900" indent="-342900" algn="l">
              <a:buFont typeface="Wingdings" panose="05000000000000000000" pitchFamily="2" charset="2"/>
              <a:buChar char="v"/>
            </a:pPr>
            <a:r>
              <a:rPr lang="sr-Cyrl-RS" dirty="0" smtClean="0"/>
              <a:t>Државна, квазидржавна и недржавна дипломатија</a:t>
            </a:r>
          </a:p>
          <a:p>
            <a:pPr marL="342900" indent="-342900" algn="l">
              <a:buFont typeface="Wingdings" panose="05000000000000000000" pitchFamily="2" charset="2"/>
              <a:buChar char="v"/>
            </a:pPr>
            <a:r>
              <a:rPr lang="sr-Cyrl-RS" dirty="0" smtClean="0"/>
              <a:t>Тајна и јавна дипломатија</a:t>
            </a:r>
          </a:p>
          <a:p>
            <a:pPr marL="342900" indent="-342900" algn="l">
              <a:buFont typeface="Wingdings" panose="05000000000000000000" pitchFamily="2" charset="2"/>
              <a:buChar char="v"/>
            </a:pPr>
            <a:r>
              <a:rPr lang="sr-Cyrl-RS" dirty="0" smtClean="0"/>
              <a:t>Превентивна дипломатија и дипломатија принуде</a:t>
            </a:r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36301084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543697"/>
          </a:xfrm>
        </p:spPr>
        <p:txBody>
          <a:bodyPr>
            <a:normAutofit/>
          </a:bodyPr>
          <a:lstStyle/>
          <a:p>
            <a:r>
              <a:rPr lang="sr-Latn-RS" sz="2000" dirty="0" smtClean="0">
                <a:solidFill>
                  <a:srgbClr val="FF0000"/>
                </a:solidFill>
              </a:rPr>
              <a:t>I </a:t>
            </a:r>
            <a:r>
              <a:rPr lang="sr-Cyrl-RS" sz="2000" dirty="0" smtClean="0">
                <a:solidFill>
                  <a:srgbClr val="FF0000"/>
                </a:solidFill>
              </a:rPr>
              <a:t>Иво андрић у дипломатији</a:t>
            </a:r>
            <a:endParaRPr lang="sr-Cyrl-RS" sz="20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4" y="1828801"/>
            <a:ext cx="10353762" cy="3987114"/>
          </a:xfrm>
        </p:spPr>
        <p:txBody>
          <a:bodyPr>
            <a:normAutofit/>
          </a:bodyPr>
          <a:lstStyle/>
          <a:p>
            <a:pPr algn="ctr">
              <a:buFont typeface="Wingdings" panose="05000000000000000000" pitchFamily="2" charset="2"/>
              <a:buChar char="v"/>
            </a:pPr>
            <a:r>
              <a:rPr lang="sr-Cyrl-RS" sz="1800" dirty="0" smtClean="0">
                <a:solidFill>
                  <a:srgbClr val="FFC000"/>
                </a:solidFill>
              </a:rPr>
              <a:t>Каријерни ход Ива Анрића у дипломатској служби:</a:t>
            </a:r>
          </a:p>
          <a:p>
            <a:pPr marL="0" indent="0" algn="ctr">
              <a:buNone/>
            </a:pPr>
            <a:endParaRPr lang="sr-Cyrl-RS" sz="1800" dirty="0" smtClean="0">
              <a:solidFill>
                <a:srgbClr val="FFC000"/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sr-Cyrl-RS" sz="1600" dirty="0" smtClean="0"/>
              <a:t>(1920 – 1921) – Посланство Краљевине СХС у Ватикану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sr-Cyrl-RS" sz="1600" dirty="0" smtClean="0"/>
              <a:t>(октобар 1921- новембар 1922) – Вицеконзул Генералног конзулата Краљевине СХС у Букурешту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sr-Cyrl-RS" sz="1600" dirty="0" smtClean="0"/>
              <a:t>(новембар 1922 - јануар 1923) - </a:t>
            </a:r>
            <a:r>
              <a:rPr lang="sr-Cyrl-RS" sz="1600" dirty="0"/>
              <a:t>Вицеконзул Генералног конзулата Краљевине СХС у </a:t>
            </a:r>
            <a:r>
              <a:rPr lang="sr-Cyrl-RS" sz="1600" dirty="0" smtClean="0"/>
              <a:t>Трсту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sr-Cyrl-RS" sz="1600" dirty="0" smtClean="0"/>
              <a:t>( 1923-1924) – Конзулат Краљевине СХС у Грацу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sr-Cyrl-RS" sz="1600" dirty="0" smtClean="0"/>
              <a:t>(1924-1926) – секретар при Министарству иностраних послова Краљевине СХС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sr-Cyrl-RS" sz="1600" dirty="0" smtClean="0"/>
              <a:t>(1926-1928) - </a:t>
            </a:r>
            <a:r>
              <a:rPr lang="sr-Cyrl-RS" sz="1600" dirty="0"/>
              <a:t>Вицеконзул Генералног конзулата Краљевине СХС у </a:t>
            </a:r>
            <a:r>
              <a:rPr lang="sr-Cyrl-RS" sz="1600" dirty="0" smtClean="0"/>
              <a:t>Марсеју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sr-Cyrl-RS" sz="1600" dirty="0" smtClean="0"/>
              <a:t>(јануар 1928 – април 1928) – Секретар </a:t>
            </a:r>
            <a:r>
              <a:rPr lang="sr-Cyrl-RS" sz="1600" dirty="0"/>
              <a:t>Генералног конзулата Краљевине СХС у </a:t>
            </a:r>
            <a:r>
              <a:rPr lang="sr-Cyrl-RS" sz="1600" dirty="0" smtClean="0"/>
              <a:t>Паризу</a:t>
            </a:r>
          </a:p>
          <a:p>
            <a:pPr>
              <a:buFont typeface="Wingdings" panose="05000000000000000000" pitchFamily="2" charset="2"/>
              <a:buChar char="v"/>
            </a:pPr>
            <a:endParaRPr lang="sr-Cyrl-RS" sz="1800" dirty="0" smtClean="0"/>
          </a:p>
          <a:p>
            <a:pPr>
              <a:buFont typeface="Wingdings" panose="05000000000000000000" pitchFamily="2" charset="2"/>
              <a:buChar char="v"/>
            </a:pPr>
            <a:endParaRPr lang="sr-Cyrl-RS" dirty="0"/>
          </a:p>
          <a:p>
            <a:pPr>
              <a:buFont typeface="Wingdings" panose="05000000000000000000" pitchFamily="2" charset="2"/>
              <a:buChar char="v"/>
            </a:pPr>
            <a:endParaRPr lang="sr-Cyrl-RS" dirty="0"/>
          </a:p>
          <a:p>
            <a:pPr>
              <a:buFont typeface="Wingdings" panose="05000000000000000000" pitchFamily="2" charset="2"/>
              <a:buChar char="v"/>
            </a:pPr>
            <a:endParaRPr lang="sr-Cyrl-RS" dirty="0"/>
          </a:p>
          <a:p>
            <a:pPr>
              <a:buFont typeface="Wingdings" panose="05000000000000000000" pitchFamily="2" charset="2"/>
              <a:buChar char="v"/>
            </a:pPr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23833016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sz="1800" dirty="0">
                <a:solidFill>
                  <a:srgbClr val="FF0000"/>
                </a:solidFill>
              </a:rPr>
              <a:t>I </a:t>
            </a:r>
            <a:r>
              <a:rPr lang="sr-Cyrl-RS" sz="1800" dirty="0">
                <a:solidFill>
                  <a:srgbClr val="FF0000"/>
                </a:solidFill>
              </a:rPr>
              <a:t>Иво андрић </a:t>
            </a:r>
            <a:r>
              <a:rPr lang="sr-Cyrl-RS" sz="1800" dirty="0" smtClean="0">
                <a:solidFill>
                  <a:srgbClr val="FF0000"/>
                </a:solidFill>
              </a:rPr>
              <a:t>у </a:t>
            </a:r>
            <a:r>
              <a:rPr lang="sr-Cyrl-RS" sz="1800" dirty="0">
                <a:solidFill>
                  <a:srgbClr val="FF0000"/>
                </a:solidFill>
              </a:rPr>
              <a:t>дипломатији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1935921"/>
            <a:ext cx="10353762" cy="3855279"/>
          </a:xfrm>
        </p:spPr>
        <p:txBody>
          <a:bodyPr>
            <a:normAutofit fontScale="62500" lnSpcReduction="20000"/>
          </a:bodyPr>
          <a:lstStyle/>
          <a:p>
            <a:pPr algn="ctr">
              <a:buFont typeface="Wingdings" panose="05000000000000000000" pitchFamily="2" charset="2"/>
              <a:buChar char="v"/>
            </a:pPr>
            <a:r>
              <a:rPr lang="sr-Cyrl-RS" sz="3200" dirty="0">
                <a:solidFill>
                  <a:srgbClr val="FFC000"/>
                </a:solidFill>
              </a:rPr>
              <a:t>Каријерни ход Ива Анрића у дипломатској служби</a:t>
            </a:r>
            <a:r>
              <a:rPr lang="sr-Cyrl-RS" sz="3200" dirty="0" smtClean="0">
                <a:solidFill>
                  <a:srgbClr val="FFC000"/>
                </a:solidFill>
              </a:rPr>
              <a:t>:</a:t>
            </a:r>
          </a:p>
          <a:p>
            <a:pPr algn="ctr">
              <a:buFont typeface="Wingdings" panose="05000000000000000000" pitchFamily="2" charset="2"/>
              <a:buChar char="v"/>
            </a:pPr>
            <a:endParaRPr lang="sr-Cyrl-RS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sr-Cyrl-RS" sz="2600" dirty="0" smtClean="0"/>
              <a:t>(</a:t>
            </a:r>
            <a:r>
              <a:rPr lang="sr-Cyrl-RS" sz="2600" dirty="0"/>
              <a:t>април 1928 – август 1929) – Посланство Краљевине СХС у Мадриду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sr-Cyrl-RS" sz="2600" dirty="0"/>
              <a:t>(август 1929 – јануар 1930) – Посланство Краљевине СХС у Бриселу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sr-Cyrl-RS" sz="2600" dirty="0"/>
              <a:t>(1930-1933) – мисија у Сталној делегацији Краљевине Југославије при Друштву народа у Женеви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sr-Cyrl-RS" sz="2600" dirty="0"/>
              <a:t>(1933-1939) – обављао бројне дужности при Министарству иностраних послова у Београду (</a:t>
            </a:r>
            <a:r>
              <a:rPr lang="sr-Cyrl-RS" sz="2600" dirty="0" smtClean="0"/>
              <a:t>функцију </a:t>
            </a:r>
            <a:r>
              <a:rPr lang="sr-Cyrl-RS" sz="2600" dirty="0"/>
              <a:t>помоћника министра иностраних послова, као круну своје дипломатске каријере обављао у периоду 1937-1939</a:t>
            </a:r>
            <a:r>
              <a:rPr lang="sr-Cyrl-RS" sz="2600" dirty="0" smtClean="0"/>
              <a:t>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sr-Cyrl-RS" sz="2600" dirty="0" smtClean="0"/>
              <a:t>(1939-1941) – Опуномоћени министар и изванредни посланик Краљевског посланства у Берлину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sr-Cyrl-RS" sz="2600" dirty="0" smtClean="0"/>
              <a:t>(15. новембар 1941) - пензионисан решењем Министарског савета Краљевине Југославије </a:t>
            </a:r>
            <a:endParaRPr lang="sr-Cyrl-RS" sz="2600" dirty="0"/>
          </a:p>
          <a:p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6562051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sz="1600" dirty="0">
                <a:solidFill>
                  <a:srgbClr val="FF0000"/>
                </a:solidFill>
              </a:rPr>
              <a:t>I </a:t>
            </a:r>
            <a:r>
              <a:rPr lang="sr-Cyrl-RS" sz="1600" dirty="0">
                <a:solidFill>
                  <a:srgbClr val="FF0000"/>
                </a:solidFill>
              </a:rPr>
              <a:t>Иво андрић </a:t>
            </a:r>
            <a:r>
              <a:rPr lang="sr-Cyrl-RS" sz="1600" dirty="0" smtClean="0">
                <a:solidFill>
                  <a:srgbClr val="FF0000"/>
                </a:solidFill>
              </a:rPr>
              <a:t>у дипломатији</a:t>
            </a:r>
            <a:endParaRPr lang="sr-Cyrl-R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Wingdings" panose="05000000000000000000" pitchFamily="2" charset="2"/>
              <a:buChar char="v"/>
            </a:pPr>
            <a:r>
              <a:rPr lang="sr-Cyrl-RS" dirty="0" smtClean="0">
                <a:solidFill>
                  <a:srgbClr val="FFFF00"/>
                </a:solidFill>
              </a:rPr>
              <a:t>Андрићева мисија у Берлину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sr-Cyrl-RS" dirty="0"/>
              <a:t> </a:t>
            </a:r>
            <a:r>
              <a:rPr lang="sr-Cyrl-RS" dirty="0" smtClean="0"/>
              <a:t>По сопственом признању најмучније године у животу писца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sr-Cyrl-RS" dirty="0" smtClean="0"/>
              <a:t> Више пута нудио оставку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sr-Cyrl-RS" dirty="0" smtClean="0"/>
              <a:t>Дипломата са смањеним дипломатским ауторитетом (постављен „више да изгледа него да буде“)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sr-Cyrl-RS" dirty="0" smtClean="0"/>
              <a:t>Неформална дипломатија имала примат над формалном дипломатском комуникацијом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sr-Cyrl-RS" dirty="0" smtClean="0"/>
              <a:t>Споразум о приступању Тројном пакту (чињенице и контроверзе)</a:t>
            </a:r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12847064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sz="1800" dirty="0">
                <a:solidFill>
                  <a:srgbClr val="FF0000"/>
                </a:solidFill>
              </a:rPr>
              <a:t>I </a:t>
            </a:r>
            <a:r>
              <a:rPr lang="sr-Cyrl-RS" sz="1800" dirty="0">
                <a:solidFill>
                  <a:srgbClr val="FF0000"/>
                </a:solidFill>
              </a:rPr>
              <a:t>Иво андрић </a:t>
            </a:r>
            <a:r>
              <a:rPr lang="sr-Cyrl-RS" sz="1800" dirty="0" smtClean="0">
                <a:solidFill>
                  <a:srgbClr val="FF0000"/>
                </a:solidFill>
              </a:rPr>
              <a:t>у дипломатији</a:t>
            </a:r>
            <a:endParaRPr lang="sr-Cyrl-RS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1606378"/>
            <a:ext cx="10353762" cy="4184822"/>
          </a:xfrm>
        </p:spPr>
        <p:txBody>
          <a:bodyPr>
            <a:normAutofit fontScale="70000" lnSpcReduction="20000"/>
          </a:bodyPr>
          <a:lstStyle/>
          <a:p>
            <a:pPr algn="ctr">
              <a:buFont typeface="Wingdings" panose="05000000000000000000" pitchFamily="2" charset="2"/>
              <a:buChar char="v"/>
            </a:pPr>
            <a:r>
              <a:rPr lang="sr-Cyrl-RS" dirty="0" smtClean="0">
                <a:solidFill>
                  <a:srgbClr val="FFFF00"/>
                </a:solidFill>
              </a:rPr>
              <a:t>Пожељне особине дипломате по Андрићу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sr-Cyrl-RS" dirty="0" smtClean="0"/>
              <a:t>Ограничена осетљивост (али не и потпуна лишеност осетљивоти)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sr-Cyrl-RS" dirty="0" smtClean="0"/>
              <a:t>Брзина (али не и брзоплетост)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sr-Cyrl-RS" dirty="0" smtClean="0"/>
              <a:t>Одлучност (без испољавања прекости)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sr-Cyrl-RS" dirty="0" smtClean="0"/>
              <a:t>Поседовање многих знања (али без трагова учења и педантерије)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sr-Cyrl-RS" dirty="0" smtClean="0"/>
              <a:t>Храброст (испољена само у крајњем случају)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sr-Cyrl-RS" dirty="0" smtClean="0"/>
              <a:t>Маштовитост ( у ограниченој количини – „колико да човек види сваку ствар са свих страна“)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sr-Cyrl-RS" dirty="0" smtClean="0"/>
              <a:t>Снага (али без грубости)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sr-Cyrl-RS" dirty="0" smtClean="0"/>
              <a:t>Способност за претварање (али не и потпуна затвореност и тајанственост)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sr-Cyrl-RS" dirty="0" smtClean="0"/>
              <a:t>Обраћање пажње на ситнице (али не и ситничавост)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sr-Cyrl-RS" dirty="0" smtClean="0"/>
              <a:t>Многострукост </a:t>
            </a:r>
            <a:endParaRPr lang="sr-Latn-RS" dirty="0"/>
          </a:p>
          <a:p>
            <a:pPr>
              <a:buFont typeface="Wingdings" panose="05000000000000000000" pitchFamily="2" charset="2"/>
              <a:buChar char="v"/>
            </a:pPr>
            <a:r>
              <a:rPr lang="sr-Latn-RS" dirty="0" smtClean="0"/>
              <a:t>J</a:t>
            </a:r>
            <a:r>
              <a:rPr lang="sr-Cyrl-RS" dirty="0" smtClean="0"/>
              <a:t>едноставност</a:t>
            </a:r>
            <a:endParaRPr lang="sr-Cyrl-RS" dirty="0" smtClean="0"/>
          </a:p>
          <a:p>
            <a:pPr>
              <a:buFont typeface="Wingdings" panose="05000000000000000000" pitchFamily="2" charset="2"/>
              <a:buChar char="v"/>
            </a:pPr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16275267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sz="1800" dirty="0" smtClean="0">
                <a:solidFill>
                  <a:srgbClr val="FF0000"/>
                </a:solidFill>
              </a:rPr>
              <a:t>II </a:t>
            </a:r>
            <a:r>
              <a:rPr lang="sr-Cyrl-RS" sz="1800" dirty="0" smtClean="0">
                <a:solidFill>
                  <a:srgbClr val="FF0000"/>
                </a:solidFill>
              </a:rPr>
              <a:t>Појам и предмет дипломатије</a:t>
            </a:r>
            <a:endParaRPr lang="sr-Cyrl-RS" sz="1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Wingdings" panose="05000000000000000000" pitchFamily="2" charset="2"/>
              <a:buChar char="v"/>
            </a:pPr>
            <a:r>
              <a:rPr lang="sr-Cyrl-RS" dirty="0" smtClean="0">
                <a:solidFill>
                  <a:srgbClr val="FFFF00"/>
                </a:solidFill>
              </a:rPr>
              <a:t>Шта је дипломатија?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sr-Cyrl-RS" dirty="0" smtClean="0"/>
              <a:t>„Професија, занат са специфичним карактером посла, начином рада и сопственим правилима“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sr-Cyrl-RS" dirty="0" smtClean="0"/>
              <a:t>„На првом ступњу рутина, на другом техника на трећем уметност“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sr-Cyrl-RS" dirty="0" smtClean="0"/>
              <a:t>„Главни састојак власти“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sr-Cyrl-RS" dirty="0" smtClean="0"/>
              <a:t>„Комуникација, преношење  мисли и идеја између држава и влада“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sr-Cyrl-RS" dirty="0" smtClean="0"/>
              <a:t>„Виша форма убеђивања“</a:t>
            </a:r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10001270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376923"/>
          </a:xfrm>
        </p:spPr>
        <p:txBody>
          <a:bodyPr>
            <a:normAutofit/>
          </a:bodyPr>
          <a:lstStyle/>
          <a:p>
            <a:r>
              <a:rPr lang="sr-Latn-RS" sz="1800" dirty="0">
                <a:solidFill>
                  <a:srgbClr val="FF0000"/>
                </a:solidFill>
              </a:rPr>
              <a:t>II </a:t>
            </a:r>
            <a:r>
              <a:rPr lang="sr-Cyrl-RS" sz="1800" dirty="0">
                <a:solidFill>
                  <a:srgbClr val="FF0000"/>
                </a:solidFill>
              </a:rPr>
              <a:t>Појам и предмет дипломатије</a:t>
            </a:r>
            <a:endParaRPr lang="sr-Cyrl-RS" sz="1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96415" y="2183027"/>
            <a:ext cx="9001462" cy="3676135"/>
          </a:xfrm>
        </p:spPr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sr-Cyrl-RS" sz="1800" dirty="0" smtClean="0">
                <a:solidFill>
                  <a:srgbClr val="FFFF00"/>
                </a:solidFill>
              </a:rPr>
              <a:t>Дипломатија, дипломатика и дипломатисање</a:t>
            </a:r>
          </a:p>
          <a:p>
            <a:pPr marL="342900" indent="-342900" algn="l">
              <a:buFont typeface="Wingdings" panose="05000000000000000000" pitchFamily="2" charset="2"/>
              <a:buChar char="v"/>
            </a:pPr>
            <a:r>
              <a:rPr lang="sr-Cyrl-RS" sz="1800" i="1" dirty="0" smtClean="0"/>
              <a:t>Дипломатика </a:t>
            </a:r>
            <a:r>
              <a:rPr lang="sr-Cyrl-RS" sz="1800" dirty="0" smtClean="0"/>
              <a:t>– наука која испитује веродостојност извора, аката повеља, уговора, као грађе историјских истраживања</a:t>
            </a:r>
          </a:p>
          <a:p>
            <a:pPr marL="342900" indent="-342900" algn="l">
              <a:buFont typeface="Wingdings" panose="05000000000000000000" pitchFamily="2" charset="2"/>
              <a:buChar char="v"/>
            </a:pPr>
            <a:r>
              <a:rPr lang="sr-Cyrl-RS" sz="1800" i="1" dirty="0" smtClean="0"/>
              <a:t>Дипломатисање</a:t>
            </a:r>
            <a:r>
              <a:rPr lang="sr-Cyrl-RS" sz="1800" dirty="0" smtClean="0"/>
              <a:t> – </a:t>
            </a:r>
            <a:r>
              <a:rPr lang="sr-Cyrl-RS" sz="1800" i="1" dirty="0" smtClean="0"/>
              <a:t>негација дипломатије</a:t>
            </a:r>
            <a:r>
              <a:rPr lang="sr-Cyrl-RS" sz="1800" dirty="0" smtClean="0"/>
              <a:t> у виду:</a:t>
            </a:r>
          </a:p>
          <a:p>
            <a:pPr marL="1257300" lvl="2" indent="-342900" algn="l">
              <a:buFont typeface="Wingdings" panose="05000000000000000000" pitchFamily="2" charset="2"/>
              <a:buChar char="v"/>
            </a:pPr>
            <a:r>
              <a:rPr lang="sr-Cyrl-RS" sz="1600" dirty="0" smtClean="0"/>
              <a:t>превртљивости</a:t>
            </a:r>
          </a:p>
          <a:p>
            <a:pPr marL="1257300" lvl="2" indent="-342900" algn="l">
              <a:buFont typeface="Wingdings" panose="05000000000000000000" pitchFamily="2" charset="2"/>
              <a:buChar char="v"/>
            </a:pPr>
            <a:r>
              <a:rPr lang="sr-Cyrl-RS" sz="1600" dirty="0"/>
              <a:t>п</a:t>
            </a:r>
            <a:r>
              <a:rPr lang="sr-Cyrl-RS" sz="1600" dirty="0" smtClean="0"/>
              <a:t>ретварања</a:t>
            </a:r>
          </a:p>
          <a:p>
            <a:pPr marL="1257300" lvl="2" indent="-342900" algn="l">
              <a:buFont typeface="Wingdings" panose="05000000000000000000" pitchFamily="2" charset="2"/>
              <a:buChar char="v"/>
            </a:pPr>
            <a:r>
              <a:rPr lang="sr-Cyrl-RS" sz="1600" dirty="0"/>
              <a:t>н</a:t>
            </a:r>
            <a:r>
              <a:rPr lang="sr-Cyrl-RS" sz="1600" dirty="0" smtClean="0"/>
              <a:t>еискрености</a:t>
            </a:r>
          </a:p>
          <a:p>
            <a:pPr marL="1257300" lvl="2" indent="-342900" algn="l">
              <a:buFont typeface="Wingdings" panose="05000000000000000000" pitchFamily="2" charset="2"/>
              <a:buChar char="v"/>
            </a:pPr>
            <a:r>
              <a:rPr lang="sr-Cyrl-RS" sz="1600" dirty="0"/>
              <a:t>н</a:t>
            </a:r>
            <a:r>
              <a:rPr lang="sr-Cyrl-RS" sz="1600" dirty="0" smtClean="0"/>
              <a:t>ереалности и избегавања истине</a:t>
            </a:r>
          </a:p>
          <a:p>
            <a:pPr marL="342900" indent="-342900" algn="l">
              <a:buFont typeface="Wingdings" panose="05000000000000000000" pitchFamily="2" charset="2"/>
              <a:buChar char="v"/>
            </a:pPr>
            <a:r>
              <a:rPr lang="sr-Cyrl-RS" sz="1800" dirty="0" smtClean="0"/>
              <a:t>Дипламатисање у дипломатији – политиканство у политици</a:t>
            </a:r>
          </a:p>
        </p:txBody>
      </p:sp>
    </p:spTree>
    <p:extLst>
      <p:ext uri="{BB962C8B-B14F-4D97-AF65-F5344CB8AC3E}">
        <p14:creationId xmlns:p14="http://schemas.microsoft.com/office/powerpoint/2010/main" val="34645750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sz="1800" dirty="0">
                <a:solidFill>
                  <a:srgbClr val="FF0000"/>
                </a:solidFill>
              </a:rPr>
              <a:t>II</a:t>
            </a:r>
            <a:r>
              <a:rPr lang="sr-Latn-RS" sz="3600" dirty="0">
                <a:solidFill>
                  <a:srgbClr val="FF0000"/>
                </a:solidFill>
              </a:rPr>
              <a:t> </a:t>
            </a:r>
            <a:r>
              <a:rPr lang="sr-Cyrl-RS" sz="1800" dirty="0">
                <a:solidFill>
                  <a:srgbClr val="FF0000"/>
                </a:solidFill>
              </a:rPr>
              <a:t>Појам и предмет дипломатије</a:t>
            </a:r>
            <a:endParaRPr lang="sr-Cyrl-RS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Wingdings" panose="05000000000000000000" pitchFamily="2" charset="2"/>
              <a:buChar char="v"/>
            </a:pPr>
            <a:r>
              <a:rPr lang="sr-Cyrl-RS" dirty="0" smtClean="0">
                <a:solidFill>
                  <a:srgbClr val="FFFF00"/>
                </a:solidFill>
              </a:rPr>
              <a:t>Дипломатија, сила, интереси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sr-Cyrl-RS" dirty="0" smtClean="0"/>
              <a:t>Дипломатија - превентива употребе силе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sr-Cyrl-RS" dirty="0" smtClean="0"/>
              <a:t>Ратови - израз немоћи дипломатије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sr-Cyrl-RS" dirty="0" smtClean="0"/>
              <a:t>Економски интереси – примарни покретачи савремене дипломатије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sr-Cyrl-RS" dirty="0" smtClean="0"/>
              <a:t>Велике силе – „мале“ дипломатије?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sr-Cyrl-RS" dirty="0" smtClean="0"/>
              <a:t>Мале силе – „велике дипломатије?</a:t>
            </a:r>
          </a:p>
        </p:txBody>
      </p:sp>
    </p:spTree>
    <p:extLst>
      <p:ext uri="{BB962C8B-B14F-4D97-AF65-F5344CB8AC3E}">
        <p14:creationId xmlns:p14="http://schemas.microsoft.com/office/powerpoint/2010/main" val="21145421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368686"/>
          </a:xfrm>
        </p:spPr>
        <p:txBody>
          <a:bodyPr>
            <a:normAutofit/>
          </a:bodyPr>
          <a:lstStyle/>
          <a:p>
            <a:r>
              <a:rPr lang="sr-Latn-RS" sz="1800" dirty="0">
                <a:solidFill>
                  <a:srgbClr val="FF0000"/>
                </a:solidFill>
              </a:rPr>
              <a:t>II </a:t>
            </a:r>
            <a:r>
              <a:rPr lang="sr-Cyrl-RS" sz="1800" dirty="0">
                <a:solidFill>
                  <a:srgbClr val="FF0000"/>
                </a:solidFill>
              </a:rPr>
              <a:t>Појам и предмет дипломатије</a:t>
            </a:r>
            <a:endParaRPr lang="sr-Cyrl-RS" sz="1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1631091"/>
            <a:ext cx="9001462" cy="5033319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sr-Cyrl-RS" dirty="0" smtClean="0">
                <a:solidFill>
                  <a:srgbClr val="FFFF00"/>
                </a:solidFill>
              </a:rPr>
              <a:t>Дипломатија, унутрашња и спољна политика</a:t>
            </a:r>
          </a:p>
          <a:p>
            <a:pPr marL="342900" indent="-342900" algn="l">
              <a:buFont typeface="Wingdings" panose="05000000000000000000" pitchFamily="2" charset="2"/>
              <a:buChar char="v"/>
            </a:pPr>
            <a:r>
              <a:rPr lang="sr-Cyrl-RS" sz="1800" dirty="0" smtClean="0"/>
              <a:t>Спољна политика – интеракција између држава као примарних актера</a:t>
            </a:r>
          </a:p>
          <a:p>
            <a:pPr marL="342900" indent="-342900" algn="l">
              <a:buFont typeface="Wingdings" panose="05000000000000000000" pitchFamily="2" charset="2"/>
              <a:buChar char="v"/>
            </a:pPr>
            <a:r>
              <a:rPr lang="sr-Cyrl-RS" sz="1800" dirty="0" smtClean="0"/>
              <a:t>Остварење циљева спољне политике – примарна преокупација дипломатије</a:t>
            </a:r>
          </a:p>
          <a:p>
            <a:pPr marL="342900" indent="-342900" algn="l">
              <a:buFont typeface="Wingdings" panose="05000000000000000000" pitchFamily="2" charset="2"/>
              <a:buChar char="v"/>
            </a:pPr>
            <a:r>
              <a:rPr lang="sr-Cyrl-RS" sz="1800" dirty="0" smtClean="0"/>
              <a:t>Дипломатија - егзекутор спољнополитичких интереса</a:t>
            </a:r>
          </a:p>
          <a:p>
            <a:pPr marL="342900" indent="-342900" algn="l">
              <a:buFont typeface="Wingdings" panose="05000000000000000000" pitchFamily="2" charset="2"/>
              <a:buChar char="v"/>
            </a:pPr>
            <a:r>
              <a:rPr lang="sr-Cyrl-RS" sz="1800" dirty="0" smtClean="0"/>
              <a:t>Дипломатија – утицај на доношење спољнополитичких одлука</a:t>
            </a:r>
          </a:p>
          <a:p>
            <a:pPr algn="l"/>
            <a:endParaRPr lang="sr-Cyrl-RS" dirty="0" smtClean="0"/>
          </a:p>
          <a:p>
            <a:pPr algn="l"/>
            <a:endParaRPr lang="sr-Cyrl-RS" dirty="0" smtClean="0"/>
          </a:p>
          <a:p>
            <a:pPr algn="l"/>
            <a:r>
              <a:rPr lang="sr-Cyrl-RS" sz="1400" dirty="0" smtClean="0"/>
              <a:t>         Успешна унутрашања политика                                                          Успешна спољна политика</a:t>
            </a:r>
            <a:endParaRPr lang="sr-Cyrl-RS" sz="1400" dirty="0"/>
          </a:p>
        </p:txBody>
      </p:sp>
      <p:sp>
        <p:nvSpPr>
          <p:cNvPr id="7" name="U-Turn Arrow 6"/>
          <p:cNvSpPr/>
          <p:nvPr/>
        </p:nvSpPr>
        <p:spPr>
          <a:xfrm>
            <a:off x="3468132" y="4696593"/>
            <a:ext cx="4926226" cy="303770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RS">
              <a:solidFill>
                <a:schemeClr val="tx1"/>
              </a:solidFill>
            </a:endParaRPr>
          </a:p>
        </p:txBody>
      </p:sp>
      <p:sp>
        <p:nvSpPr>
          <p:cNvPr id="9" name="U-Turn Arrow 8"/>
          <p:cNvSpPr/>
          <p:nvPr/>
        </p:nvSpPr>
        <p:spPr>
          <a:xfrm rot="10800000">
            <a:off x="3393989" y="5621292"/>
            <a:ext cx="5000369" cy="339811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R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67616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6D8C60"/>
      </a:dk2>
      <a:lt2>
        <a:srgbClr val="B1D7A1"/>
      </a:lt2>
      <a:accent1>
        <a:srgbClr val="81B992"/>
      </a:accent1>
      <a:accent2>
        <a:srgbClr val="9ABC65"/>
      </a:accent2>
      <a:accent3>
        <a:srgbClr val="BDB564"/>
      </a:accent3>
      <a:accent4>
        <a:srgbClr val="BD8964"/>
      </a:accent4>
      <a:accent5>
        <a:srgbClr val="BD6466"/>
      </a:accent5>
      <a:accent6>
        <a:srgbClr val="64A4BD"/>
      </a:accent6>
      <a:hlink>
        <a:srgbClr val="8CCC71"/>
      </a:hlink>
      <a:folHlink>
        <a:srgbClr val="A4C795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4539428D-6454-4FE6-B992-2D59F0AC2F8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TM04033921[[fn=Damask]]</Template>
  <TotalTime>382</TotalTime>
  <Words>766</Words>
  <Application>Microsoft Office PowerPoint</Application>
  <PresentationFormat>Widescreen</PresentationFormat>
  <Paragraphs>108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Bookman Old Style</vt:lpstr>
      <vt:lpstr>Rockwell</vt:lpstr>
      <vt:lpstr>Wingdings</vt:lpstr>
      <vt:lpstr>Damask</vt:lpstr>
      <vt:lpstr>Економска дипломатија</vt:lpstr>
      <vt:lpstr>I Иво андрић у дипломатији</vt:lpstr>
      <vt:lpstr>I Иво андрић у дипломатији </vt:lpstr>
      <vt:lpstr>I Иво андрић у дипломатији</vt:lpstr>
      <vt:lpstr>I Иво андрић у дипломатији</vt:lpstr>
      <vt:lpstr>II Појам и предмет дипломатије</vt:lpstr>
      <vt:lpstr>II Појам и предмет дипломатије</vt:lpstr>
      <vt:lpstr>II Појам и предмет дипломатије</vt:lpstr>
      <vt:lpstr>II Појам и предмет дипломатије</vt:lpstr>
      <vt:lpstr>II Појам и предмет дипломатије</vt:lpstr>
      <vt:lpstr>II Појам и предмет дипломатије</vt:lpstr>
      <vt:lpstr>II Појам и предмет дипломатије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Економска дипломатија</dc:title>
  <dc:creator>Mili Lapcevic</dc:creator>
  <cp:lastModifiedBy>Mili Lapcevic</cp:lastModifiedBy>
  <cp:revision>22</cp:revision>
  <dcterms:created xsi:type="dcterms:W3CDTF">2020-03-18T09:39:50Z</dcterms:created>
  <dcterms:modified xsi:type="dcterms:W3CDTF">2020-03-19T06:57:41Z</dcterms:modified>
</cp:coreProperties>
</file>