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4" r:id="rId5"/>
    <p:sldId id="263" r:id="rId6"/>
    <p:sldId id="265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E4A5-DFDF-4CAE-8297-17781853F3A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0E49D-4D48-4A7F-9A55-4AE941CC3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0E49D-4D48-4A7F-9A55-4AE941CC3F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39950"/>
            <a:ext cx="3838575" cy="357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9833" y="126314"/>
            <a:ext cx="7644333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7565"/>
            <a:ext cx="7944484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214" y="2146173"/>
            <a:ext cx="6881495" cy="31527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31165" algn="ctr">
              <a:lnSpc>
                <a:spcPct val="100000"/>
              </a:lnSpc>
              <a:spcBef>
                <a:spcPts val="105"/>
              </a:spcBef>
            </a:pPr>
            <a:r>
              <a:rPr lang="sr-Cyrl-RS" spc="-15" dirty="0" smtClean="0"/>
              <a:t>Услови заштите </a:t>
            </a:r>
            <a:br>
              <a:rPr lang="sr-Cyrl-RS" spc="-15" dirty="0" smtClean="0"/>
            </a:br>
            <a:r>
              <a:rPr lang="sr-Cyrl-RS" spc="-15" dirty="0" smtClean="0"/>
              <a:t>ознаке жигом</a:t>
            </a:r>
            <a:br>
              <a:rPr lang="sr-Cyrl-RS" spc="-15" dirty="0" smtClean="0"/>
            </a:br>
            <a:r>
              <a:rPr lang="sr-Cyrl-RS" spc="-15" dirty="0" smtClean="0"/>
              <a:t/>
            </a:r>
            <a:br>
              <a:rPr lang="sr-Cyrl-RS" spc="-15" dirty="0" smtClean="0"/>
            </a:br>
            <a:r>
              <a:rPr lang="sr-Cyrl-RS" spc="-15" dirty="0" smtClean="0"/>
              <a:t/>
            </a:r>
            <a:br>
              <a:rPr lang="sr-Cyrl-RS" spc="-15" dirty="0" smtClean="0"/>
            </a:br>
            <a:r>
              <a:rPr lang="sr-Cyrl-RS" sz="2800" spc="-15" dirty="0" smtClean="0"/>
              <a:t>Предавања 19.03.2020.</a:t>
            </a:r>
            <a:endParaRPr spc="-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24842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1.1.8.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садржи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подражава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назив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скраћеницу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назива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sr-Latn-RS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државни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грб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заставу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службени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Републике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Србије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осим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уз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одобрење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Latn-RS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надлежног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органа</a:t>
            </a:r>
            <a:endParaRPr lang="sr-Latn-RS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пример: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146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88095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1.1.9.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представља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подражава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национални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религијски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симбо</a:t>
            </a: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 пример: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05000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34935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1.1.10.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садржи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састоји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географског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порекла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важи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територији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Републике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На пример: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Не може се заштитити ознака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>
                <a:latin typeface="Calibri" pitchFamily="34" charset="0"/>
                <a:cs typeface="Times New Roman" pitchFamily="18" charset="0"/>
              </a:rPr>
              <a:t>з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а ајвар који се производи у Тополи.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6289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83996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Релативни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Неиспуњење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ових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услова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представља релативну (отклоњиву) препреку заштитити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Жигом се не може заштитити знак: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2.1. к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оји је истоветан раније заштићеном знаку за исту врсту робе, односно услуга;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24200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124200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99983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2.2.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истоветан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раније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заштићеном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лица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сличну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сличан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раније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заштићеном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лица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истоветну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lang="sr-Cyrl-RS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sr-Cyrl-RS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сличну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</a:t>
            </a: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вероватноћада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истоветности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сличности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настане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забуна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релевантном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јавности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обухвата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вероватноћу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довођења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везу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раније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заштићеним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</a:t>
            </a:r>
            <a:r>
              <a:rPr lang="sr-Cyrl-R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Не може се заштитити знак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latin typeface="Calibri" pitchFamily="34" charset="0"/>
                <a:cs typeface="Times New Roman" pitchFamily="18" charset="0"/>
              </a:rPr>
              <a:t>з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а хигијенске улошке.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571750"/>
            <a:ext cx="2819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433480" cy="92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2.3.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истоветан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сличан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сличну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ругог</a:t>
            </a:r>
            <a:r>
              <a:rPr lang="sr-Cyrl-R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лица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познат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Републици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Србији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смислу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члана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6бис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Париске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конвенције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индустријске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својине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општепознати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Calibri" pitchFamily="34" charset="0"/>
              <a:cs typeface="Times New Roman" pitchFamily="18" charset="0"/>
            </a:endParaRPr>
          </a:p>
          <a:p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2.4. </a:t>
            </a:r>
            <a:r>
              <a:rPr lang="sr-Cyrl-RS" i="1" dirty="0"/>
              <a:t>који је, без обзира на робу, односно услуге на које се односи, истоветан или</a:t>
            </a:r>
            <a:endParaRPr lang="en-US" i="1" dirty="0"/>
          </a:p>
          <a:p>
            <a:r>
              <a:rPr lang="sr-Cyrl-RS" i="1" dirty="0"/>
              <a:t> сличан раније заштићеном знаку другог лица, који је код учесника </a:t>
            </a:r>
            <a:endParaRPr lang="en-US" i="1" dirty="0"/>
          </a:p>
          <a:p>
            <a:r>
              <a:rPr lang="sr-Cyrl-RS" i="1" dirty="0"/>
              <a:t>у промету у Републици Србији несумњиво познат као знак високе репутације (чувени жиг), </a:t>
            </a:r>
            <a:endParaRPr lang="en-US" i="1" dirty="0"/>
          </a:p>
          <a:p>
            <a:r>
              <a:rPr lang="sr-Cyrl-RS" i="1" dirty="0"/>
              <a:t>ако би се коришћењем таквог знака нелојално извлачила корист из </a:t>
            </a:r>
            <a:endParaRPr lang="en-US" i="1" dirty="0"/>
          </a:p>
          <a:p>
            <a:r>
              <a:rPr lang="sr-Cyrl-RS" i="1" dirty="0"/>
              <a:t>стечене репутације чувеног жига или би се штетило његовом дистинктивном </a:t>
            </a:r>
            <a:endParaRPr lang="en-US" i="1" dirty="0"/>
          </a:p>
          <a:p>
            <a:r>
              <a:rPr lang="sr-Cyrl-RS" i="1" dirty="0"/>
              <a:t>карактеру, односно </a:t>
            </a:r>
            <a:r>
              <a:rPr lang="sr-Cyrl-RS" i="1" dirty="0" smtClean="0"/>
              <a:t>репутацији.</a:t>
            </a:r>
          </a:p>
          <a:p>
            <a:endParaRPr lang="sr-Cyrl-RS" i="1" dirty="0"/>
          </a:p>
          <a:p>
            <a:r>
              <a:rPr lang="sr-Cyrl-RS" i="1" dirty="0" smtClean="0"/>
              <a:t>На пример: </a:t>
            </a:r>
          </a:p>
          <a:p>
            <a:endParaRPr lang="sr-Cyrl-RS" i="1" dirty="0"/>
          </a:p>
          <a:p>
            <a:r>
              <a:rPr lang="sr-Cyrl-CS" i="1" dirty="0" smtClean="0"/>
              <a:t>Н</a:t>
            </a:r>
            <a:r>
              <a:rPr lang="sr-Cyrl-RS" i="1" dirty="0" smtClean="0"/>
              <a:t>е може се заштитити знак </a:t>
            </a:r>
          </a:p>
          <a:p>
            <a:endParaRPr lang="sr-Cyrl-RS" i="1" dirty="0"/>
          </a:p>
          <a:p>
            <a:endParaRPr lang="sr-Cyrl-RS" i="1" dirty="0" smtClean="0"/>
          </a:p>
          <a:p>
            <a:endParaRPr lang="sr-Cyrl-RS" i="1" dirty="0"/>
          </a:p>
          <a:p>
            <a:endParaRPr lang="sr-Cyrl-RS" i="1" dirty="0" smtClean="0"/>
          </a:p>
          <a:p>
            <a:endParaRPr lang="sr-Cyrl-RS" i="1" dirty="0"/>
          </a:p>
          <a:p>
            <a:endParaRPr lang="sr-Cyrl-RS" i="1" dirty="0" smtClean="0"/>
          </a:p>
          <a:p>
            <a:endParaRPr lang="sr-Cyrl-RS" i="1" dirty="0"/>
          </a:p>
          <a:p>
            <a:r>
              <a:rPr lang="sr-Cyrl-CS" i="1" dirty="0"/>
              <a:t>з</a:t>
            </a:r>
            <a:r>
              <a:rPr lang="sr-Cyrl-CS" i="1" dirty="0" smtClean="0"/>
              <a:t>а производе из класе 3, 5 НК</a:t>
            </a:r>
            <a:endParaRPr lang="en-US" i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62400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381476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>
                <a:latin typeface="Calibri" pitchFamily="34" charset="0"/>
                <a:cs typeface="Times New Roman" pitchFamily="18" charset="0"/>
              </a:rPr>
              <a:t>з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а кишобране,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аутомобиле, бицикл..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814638"/>
            <a:ext cx="3714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862170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2.5. К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оји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својим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изгледом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садржајем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повређује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ауторско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права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индустријске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својине</a:t>
            </a:r>
            <a:endParaRPr lang="sr-Cyrl-RS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пример: не може се заштитити ознака “Ана Карењина” за било коју врсту производа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2.6. </a:t>
            </a:r>
            <a:r>
              <a:rPr lang="sr-Cyrl-RS" dirty="0"/>
              <a:t> </a:t>
            </a:r>
            <a:endParaRPr lang="en-US" dirty="0"/>
          </a:p>
          <a:p>
            <a:r>
              <a:rPr lang="sr-Cyrl-RS" dirty="0" smtClean="0"/>
              <a:t>- Знак </a:t>
            </a:r>
            <a:r>
              <a:rPr lang="sr-Cyrl-RS" dirty="0"/>
              <a:t>који садржи лик или лично име лица може се заштитити само </a:t>
            </a:r>
            <a:endParaRPr lang="en-US" dirty="0"/>
          </a:p>
          <a:p>
            <a:r>
              <a:rPr lang="sr-Cyrl-RS" dirty="0"/>
              <a:t>по писменој сагласности тог лица</a:t>
            </a:r>
            <a:r>
              <a:rPr lang="sr-Cyrl-RS" dirty="0" smtClean="0"/>
              <a:t>.</a:t>
            </a:r>
          </a:p>
          <a:p>
            <a:endParaRPr lang="sr-Cyrl-RS" dirty="0"/>
          </a:p>
          <a:p>
            <a:r>
              <a:rPr lang="sr-Cyrl-RS" dirty="0" smtClean="0"/>
              <a:t>- </a:t>
            </a:r>
            <a:r>
              <a:rPr lang="sr-Cyrl-RS" dirty="0"/>
              <a:t>Знак који садржи лик или лично име умрлог лица може се заштитити </a:t>
            </a:r>
            <a:endParaRPr lang="en-US" dirty="0"/>
          </a:p>
          <a:p>
            <a:r>
              <a:rPr lang="sr-Cyrl-RS" dirty="0"/>
              <a:t>само по писменој сагласности родитеља, супружника и деце умрлог</a:t>
            </a:r>
            <a:r>
              <a:rPr lang="sr-Cyrl-RS" dirty="0" smtClean="0"/>
              <a:t>.</a:t>
            </a:r>
            <a:endParaRPr lang="en-US" smtClean="0"/>
          </a:p>
          <a:p>
            <a:endParaRPr lang="en-US" dirty="0"/>
          </a:p>
          <a:p>
            <a:r>
              <a:rPr lang="sr-Cyrl-RS" dirty="0" smtClean="0"/>
              <a:t>- </a:t>
            </a:r>
            <a:r>
              <a:rPr lang="sr-Cyrl-RS" dirty="0"/>
              <a:t>Знак који садржи лик или лично име историјске или друге умрле знамените </a:t>
            </a:r>
            <a:endParaRPr lang="en-US" dirty="0"/>
          </a:p>
          <a:p>
            <a:r>
              <a:rPr lang="sr-Cyrl-RS" dirty="0"/>
              <a:t>личности може се заштитити уз дозволу надлежног органа и </a:t>
            </a:r>
            <a:endParaRPr lang="en-US" dirty="0"/>
          </a:p>
          <a:p>
            <a:r>
              <a:rPr lang="sr-Cyrl-RS" dirty="0"/>
              <a:t>писмену сагласност супружника и сродника до трећег степена сродства.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6719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ЗА РАЗГОВ</a:t>
            </a:r>
            <a:r>
              <a:rPr lang="sr-Cyrl-R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ОР</a:t>
            </a:r>
            <a:endParaRPr kumimoji="0" lang="sr-Cyrl-R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Софтверска</a:t>
            </a:r>
            <a:r>
              <a:rPr kumimoji="0" lang="sr-Cyrl-R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компанија “</a:t>
            </a:r>
            <a:r>
              <a:rPr kumimoji="0" lang="sr-Latn-R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Microsoft” </a:t>
            </a:r>
            <a:r>
              <a:rPr kumimoji="0" lang="sr-Cyrl-R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регистровала је ознаку “</a:t>
            </a:r>
            <a:r>
              <a:rPr kumimoji="0" lang="sr-Latn-R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SkyDrive</a:t>
            </a:r>
            <a:r>
              <a:rPr kumimoji="0" lang="sr-Cyrl-R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у неколико држава,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међу којима </a:t>
            </a:r>
            <a:r>
              <a:rPr kumimoji="0" lang="sr-Cyrl-R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је и Велика Британија, с намером да је користи за обележавање својих услуга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sr-Cyrl-RS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кладиштења</a:t>
            </a: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података у “облаку” (енгл.</a:t>
            </a:r>
            <a:r>
              <a:rPr lang="sr-Latn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R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sr-Latn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loud computing). </a:t>
            </a: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Британска медијска кућа,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sr-Latn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 Sky Bi”</a:t>
            </a: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sr-Cyrl-R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власник неколико телевизијских канала, међу којима су </a:t>
            </a:r>
            <a:r>
              <a:rPr lang="sr-Latn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Sky One, Sky News, </a:t>
            </a:r>
            <a:endParaRPr lang="sr-Cyrl-R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Sky Sports </a:t>
            </a: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поднела је тужбу због повреде жига.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sr-Cyrl-R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Примените начело специјалности у овом случају. Да ли су ознаке сличне? Да ли су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категорије робе или услуга за чије обележавање се спорне ознаке користе – исте или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сличне? Има ли опасности од изазивања забуне код потрошача?</a:t>
            </a:r>
            <a:endParaRPr kumimoji="0" lang="sr-Cyrl-R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366282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одређена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заштићена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жигом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морају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испуњени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одређени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законом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прописани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услови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Ти услови морају бити испуњени у тренутку уписа жига у Регистар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игова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(чл. 30, ст. 2 Закона о жиговима). Основна подела услова за заштиту ознаке жигом је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апсолутне и релативне услове.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Апсолутни услови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Неиспуњење ових услова представља апсолутну (неотклоњиву) препреку заштити.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То су следећи услови: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1.1. Дистинктивност ознаке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Под дистинктивношћу се подразумева начелна подобност ознаке да буде у функцији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означавања робе у промету, тј. да служи индивидуализацији и разликовању робе једног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субјекта од исте или сличне робе другог субјекта. Услов дистинктивности најчешће не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CS" dirty="0">
                <a:latin typeface="Calibri" pitchFamily="34" charset="0"/>
                <a:cs typeface="Times New Roman" pitchFamily="18" charset="0"/>
              </a:rPr>
              <a:t>и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спуњава: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1.1.1. Знак који по свом укупном изгледу није подобан за разликовање робе, односно услуга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у промету;</a:t>
            </a:r>
            <a:r>
              <a:rPr lang="sr-Cyrl-RS" i="1" dirty="0" smtClean="0">
                <a:latin typeface="Calibri" pitchFamily="34" charset="0"/>
                <a:cs typeface="Times New Roman" pitchFamily="18" charset="0"/>
              </a:rPr>
              <a:t> – 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Такве ознаке учесници у промету не могу да перципирају тј. прихвате као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средство за идентификацију и </a:t>
            </a:r>
            <a:r>
              <a:rPr lang="sr-Cyrl-CS" dirty="0" smtClean="0">
                <a:latin typeface="Calibri" pitchFamily="34" charset="0"/>
                <a:cs typeface="Times New Roman" pitchFamily="18" charset="0"/>
              </a:rPr>
              <a:t>р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азликовање робе или услуга. Пример за ове ознаке је: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dirty="0" smtClean="0">
                <a:latin typeface="Calibri" pitchFamily="34" charset="0"/>
                <a:cs typeface="Times New Roman" pitchFamily="18" charset="0"/>
              </a:rPr>
              <a:t>389</a:t>
            </a:r>
            <a:r>
              <a:rPr lang="sr-Latn-RS" sz="2400" dirty="0" smtClean="0">
                <a:latin typeface="Calibri" pitchFamily="34" charset="0"/>
                <a:cs typeface="Times New Roman" pitchFamily="18" charset="0"/>
              </a:rPr>
              <a:t>ARW23YXI109</a:t>
            </a:r>
            <a:r>
              <a:rPr lang="sr-Cyrl-RS" sz="2400" dirty="0" smtClean="0">
                <a:latin typeface="Calibri" pitchFamily="34" charset="0"/>
                <a:cs typeface="Times New Roman" pitchFamily="18" charset="0"/>
              </a:rPr>
              <a:t>;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sr-Cyrl-RS" sz="2400" dirty="0" smtClean="0">
                <a:latin typeface="Calibri" pitchFamily="34" charset="0"/>
                <a:cs typeface="Times New Roman" pitchFamily="18" charset="0"/>
              </a:rPr>
              <a:t>“Наши производи су најјефтинији”</a:t>
            </a:r>
            <a:endParaRPr lang="sr-Latn-RS" sz="2400" dirty="0" smtClean="0"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Latn-RS" dirty="0"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8378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1.1.2.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противна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јавном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поретку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прихваћеним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моралним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принципима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На пример: не може се заштитити ознака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latin typeface="Calibri" pitchFamily="34" charset="0"/>
                <a:cs typeface="Times New Roman" pitchFamily="18" charset="0"/>
              </a:rPr>
              <a:t>з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а  тоалет папир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0622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1.1.3. Не</a:t>
            </a:r>
            <a:r>
              <a:rPr kumimoji="0" lang="sr-Cyrl-R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може се заштитити знак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састоји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искључиво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облика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sr-Cyrl-RS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обележја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одређеног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облика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обележја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неопходног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добијање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одређеног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техничког</a:t>
            </a:r>
            <a:r>
              <a:rPr lang="sr-Cyrl-RS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резултата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облика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обележја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даје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битну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вредност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роби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81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3301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1.1.4.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састоји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искључиво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података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промету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служити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означавање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квалитета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количине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намене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вредности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географског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порекла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производње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пружања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других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карактеристика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lang="sr-Cyrl-R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i="1" dirty="0" smtClean="0">
                <a:latin typeface="Calibri" pitchFamily="34" charset="0"/>
                <a:cs typeface="Times New Roman" pitchFamily="18" charset="0"/>
              </a:rPr>
              <a:t>На пример: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“</a:t>
            </a:r>
            <a:r>
              <a:rPr kumimoji="0" lang="sr-Latn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ULTRACLEAN</a:t>
            </a:r>
            <a:r>
              <a:rPr lang="sr-Cyrl-RS" i="1" baseline="0" dirty="0" smtClean="0">
                <a:latin typeface="Calibri" pitchFamily="34" charset="0"/>
                <a:cs typeface="Times New Roman" pitchFamily="18" charset="0"/>
              </a:rPr>
              <a:t>”</a:t>
            </a:r>
            <a:r>
              <a:rPr kumimoji="0" lang="sr-Cyrl-R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за производе из класе 3 и 5 НК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“ELECTRONICA” </a:t>
            </a:r>
            <a:r>
              <a:rPr lang="sr-Cyrl-RS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sr-Cyrl-RS" i="1" dirty="0" smtClean="0">
                <a:latin typeface="Calibri" pitchFamily="34" charset="0"/>
                <a:cs typeface="Times New Roman" pitchFamily="18" charset="0"/>
              </a:rPr>
              <a:t>за производе из класе 7, 8, 9, 11, 21, 37 НК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i="1" dirty="0" smtClean="0">
                <a:latin typeface="Calibri" pitchFamily="34" charset="0"/>
                <a:cs typeface="Times New Roman" pitchFamily="18" charset="0"/>
              </a:rPr>
              <a:t>“SWEET” </a:t>
            </a:r>
            <a:r>
              <a:rPr lang="sr-Cyrl-RS" i="1" dirty="0" smtClean="0">
                <a:latin typeface="Calibri" pitchFamily="34" charset="0"/>
                <a:cs typeface="Times New Roman" pitchFamily="18" charset="0"/>
              </a:rPr>
              <a:t>за производе из класе 29, 30, 31, 32, 33 НК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i="1" dirty="0" smtClean="0">
                <a:latin typeface="Calibri" pitchFamily="34" charset="0"/>
                <a:cs typeface="Times New Roman" pitchFamily="18" charset="0"/>
              </a:rPr>
              <a:t>“БЕОГРАДСКИ ОГЛАСИ” за производе из класе 16, 35 НК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3076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1.1.5. не може се заштитити знак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састоји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искључиво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података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промету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могу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служити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означавање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квалитета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количине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намене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вредности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географског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порекла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времена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производње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пружања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других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карактеристика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услуга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 пример: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“MUČENICA</a:t>
            </a:r>
            <a:r>
              <a:rPr lang="sr-Latn-RS" baseline="0" dirty="0" smtClean="0">
                <a:latin typeface="Calibri" pitchFamily="34" charset="0"/>
                <a:cs typeface="Times New Roman" pitchFamily="18" charset="0"/>
              </a:rPr>
              <a:t>” </a:t>
            </a:r>
            <a:r>
              <a:rPr lang="sr-Cyrl-R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за робу из класе 33 НК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“FIRST</a:t>
            </a:r>
            <a:r>
              <a:rPr kumimoji="0" lang="sr-Latn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MINUTE” </a:t>
            </a:r>
            <a:r>
              <a:rPr kumimoji="0" lang="sr-Cyrl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за робу из класе 39, 43 НК</a:t>
            </a:r>
            <a:endParaRPr kumimoji="0" lang="sr-Latn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baseline="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baseline="0" dirty="0" smtClean="0">
                <a:latin typeface="Calibri" pitchFamily="34" charset="0"/>
                <a:cs typeface="Times New Roman" pitchFamily="18" charset="0"/>
              </a:rPr>
              <a:t>“LAST</a:t>
            </a:r>
            <a:r>
              <a:rPr lang="sr-Latn-RS" dirty="0" smtClean="0">
                <a:latin typeface="Calibri" pitchFamily="34" charset="0"/>
                <a:cs typeface="Times New Roman" pitchFamily="18" charset="0"/>
              </a:rPr>
              <a:t> MINUTE”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 за робу из класе 39, 43 НК</a:t>
            </a: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553897" cy="1532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1.1.6.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својим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изгледом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садржајем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доведе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заблуду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учеснике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промету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погледу</a:t>
            </a:r>
            <a:r>
              <a:rPr lang="sr-Cyrl-RS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нпр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врсте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квалитета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географског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порекла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других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својстава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робе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односно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услуг</a:t>
            </a: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Ознака                                                                                                Ознака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>
                <a:latin typeface="Calibri" pitchFamily="34" charset="0"/>
                <a:cs typeface="Times New Roman" pitchFamily="18" charset="0"/>
              </a:rPr>
              <a:t>н</a:t>
            </a:r>
            <a:r>
              <a:rPr lang="sr-Cyrl-RS" dirty="0" smtClean="0">
                <a:latin typeface="Calibri" pitchFamily="34" charset="0"/>
                <a:cs typeface="Times New Roman" pitchFamily="18" charset="0"/>
              </a:rPr>
              <a:t>е може да се заштити за моторно уље                                Не може да се заштити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за обућу која није отпорна на воду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098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85567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1.1.7.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заштитити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који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садржи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званичне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знакове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пунцеве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контролу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гаранцију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квалитета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их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подражава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осим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писаном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одобрењу</a:t>
            </a:r>
            <a:r>
              <a:rPr lang="sr-Cyrl-RS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sr-Cyrl-RS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надлежног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органа</a:t>
            </a:r>
            <a:endParaRPr kumimoji="0" lang="sr-Cyrl-R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</a:t>
            </a:r>
            <a:r>
              <a:rPr kumimoji="0" lang="sr-Cyrl-R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а пример: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ISO 14001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2400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1065</Words>
  <Application>Microsoft Office PowerPoint</Application>
  <PresentationFormat>On-screen Show (4:3)</PresentationFormat>
  <Paragraphs>298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Услови заштите  ознаке жигом   Предавања 19.03.2020.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Izazovi prava intelektualne svojine za on-line reklamiranje</dc:title>
  <dc:creator>Slobodan</dc:creator>
  <cp:lastModifiedBy>Korisnik</cp:lastModifiedBy>
  <cp:revision>23</cp:revision>
  <dcterms:created xsi:type="dcterms:W3CDTF">2020-03-19T11:47:36Z</dcterms:created>
  <dcterms:modified xsi:type="dcterms:W3CDTF">2020-03-19T15:20:59Z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2020-03-19T00:00:00Z</vt:filetime>
  </property>
</Properties>
</file>