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2"/>
    <p:sldId id="257" r:id="rId3"/>
    <p:sldId id="275"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6" r:id="rId20"/>
    <p:sldId id="277" r:id="rId21"/>
    <p:sldId id="278" r:id="rId22"/>
    <p:sldId id="279" r:id="rId23"/>
    <p:sldId id="280" r:id="rId24"/>
    <p:sldId id="281" r:id="rId25"/>
    <p:sldId id="283" r:id="rId26"/>
    <p:sldId id="282" r:id="rId2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16FE4A5-DFDF-4CAE-8297-17781853F3A1}" type="datetimeFigureOut">
              <a:rPr lang="en-US" smtClean="0"/>
              <a:pPr/>
              <a:t>4/2/2020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BB60E49D-4D48-4A7F-9A55-4AE941CC3F2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60E49D-4D48-4A7F-9A55-4AE941CC3F23}"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rlito"/>
                <a:cs typeface="Carlito"/>
              </a:defRPr>
            </a:lvl1pPr>
          </a:lstStyle>
          <a:p>
            <a:endParaRPr/>
          </a:p>
        </p:txBody>
      </p:sp>
      <p:sp>
        <p:nvSpPr>
          <p:cNvPr id="3" name="Holder 3"/>
          <p:cNvSpPr>
            <a:spLocks noGrp="1"/>
          </p:cNvSpPr>
          <p:nvPr>
            <p:ph type="body" idx="1"/>
          </p:nvPr>
        </p:nvSpPr>
        <p:spPr/>
        <p:txBody>
          <a:bodyPr lIns="0" tIns="0" rIns="0" bIns="0"/>
          <a:lstStyle>
            <a:lvl1pPr>
              <a:defRPr sz="3200" b="0" i="0">
                <a:solidFill>
                  <a:schemeClr val="tx1"/>
                </a:solidFill>
                <a:latin typeface="Carlito"/>
                <a:cs typeface="Carlit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rlito"/>
                <a:cs typeface="Carlito"/>
              </a:defRPr>
            </a:lvl1pPr>
          </a:lstStyle>
          <a:p>
            <a:endParaRPr/>
          </a:p>
        </p:txBody>
      </p:sp>
      <p:sp>
        <p:nvSpPr>
          <p:cNvPr id="3" name="Holder 3"/>
          <p:cNvSpPr>
            <a:spLocks noGrp="1"/>
          </p:cNvSpPr>
          <p:nvPr>
            <p:ph sz="half" idx="2"/>
          </p:nvPr>
        </p:nvSpPr>
        <p:spPr>
          <a:xfrm>
            <a:off x="535940" y="1639950"/>
            <a:ext cx="3838575" cy="3574415"/>
          </a:xfrm>
          <a:prstGeom prst="rect">
            <a:avLst/>
          </a:prstGeom>
        </p:spPr>
        <p:txBody>
          <a:bodyPr wrap="square" lIns="0" tIns="0" rIns="0" bIns="0">
            <a:spAutoFit/>
          </a:bodyPr>
          <a:lstStyle>
            <a:lvl1pPr>
              <a:defRPr sz="2400" b="1" i="0">
                <a:solidFill>
                  <a:schemeClr val="tx1"/>
                </a:solidFill>
                <a:latin typeface="Carlito"/>
                <a:cs typeface="Carlito"/>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rlito"/>
                <a:cs typeface="Carli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49833" y="126314"/>
            <a:ext cx="7644333" cy="1367790"/>
          </a:xfrm>
          <a:prstGeom prst="rect">
            <a:avLst/>
          </a:prstGeom>
        </p:spPr>
        <p:txBody>
          <a:bodyPr wrap="square" lIns="0" tIns="0" rIns="0" bIns="0">
            <a:spAutoFit/>
          </a:bodyPr>
          <a:lstStyle>
            <a:lvl1pPr>
              <a:defRPr sz="4400" b="0" i="0">
                <a:solidFill>
                  <a:schemeClr val="tx1"/>
                </a:solidFill>
                <a:latin typeface="Carlito"/>
                <a:cs typeface="Carlito"/>
              </a:defRPr>
            </a:lvl1pPr>
          </a:lstStyle>
          <a:p>
            <a:endParaRPr/>
          </a:p>
        </p:txBody>
      </p:sp>
      <p:sp>
        <p:nvSpPr>
          <p:cNvPr id="3" name="Holder 3"/>
          <p:cNvSpPr>
            <a:spLocks noGrp="1"/>
          </p:cNvSpPr>
          <p:nvPr>
            <p:ph type="body" idx="1"/>
          </p:nvPr>
        </p:nvSpPr>
        <p:spPr>
          <a:xfrm>
            <a:off x="535940" y="1607565"/>
            <a:ext cx="7944484" cy="4650105"/>
          </a:xfrm>
          <a:prstGeom prst="rect">
            <a:avLst/>
          </a:prstGeom>
        </p:spPr>
        <p:txBody>
          <a:bodyPr wrap="square" lIns="0" tIns="0" rIns="0" bIns="0">
            <a:spAutoFit/>
          </a:bodyPr>
          <a:lstStyle>
            <a:lvl1pPr>
              <a:defRPr sz="3200" b="0" i="0">
                <a:solidFill>
                  <a:schemeClr val="tx1"/>
                </a:solidFill>
                <a:latin typeface="Carlito"/>
                <a:cs typeface="Carlito"/>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4/2/2020</a:t>
            </a:fld>
            <a:endParaRPr lang="en-US"/>
          </a:p>
        </p:txBody>
      </p:sp>
      <p:sp>
        <p:nvSpPr>
          <p:cNvPr id="6" name="Holder 6"/>
          <p:cNvSpPr>
            <a:spLocks noGrp="1"/>
          </p:cNvSpPr>
          <p:nvPr>
            <p:ph type="sldNum" sz="quarter" idx="7"/>
          </p:nvPr>
        </p:nvSpPr>
        <p:spPr>
          <a:xfrm>
            <a:off x="8401811" y="6464985"/>
            <a:ext cx="231775" cy="178434"/>
          </a:xfrm>
          <a:prstGeom prst="rect">
            <a:avLst/>
          </a:prstGeom>
        </p:spPr>
        <p:txBody>
          <a:bodyPr wrap="square" lIns="0" tIns="0" rIns="0" bIns="0">
            <a:spAutoFit/>
          </a:bodyPr>
          <a:lstStyle>
            <a:lvl1pPr>
              <a:defRPr sz="1200" b="0" i="0">
                <a:solidFill>
                  <a:srgbClr val="888888"/>
                </a:solidFill>
                <a:latin typeface="Carlito"/>
                <a:cs typeface="Carlito"/>
              </a:defRPr>
            </a:lvl1pPr>
          </a:lstStyle>
          <a:p>
            <a:pPr marL="38100">
              <a:lnSpc>
                <a:spcPts val="1240"/>
              </a:lnSpc>
            </a:pPr>
            <a:fld id="{81D60167-4931-47E6-BA6A-407CBD079E47}" type="slidenum">
              <a:rPr dirty="0"/>
              <a:pPr marL="38100">
                <a:lnSpc>
                  <a:spcPts val="1240"/>
                </a:lnSpc>
              </a:p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slucic@jura.kg.ac.rs" TargetMode="External"/><Relationship Id="rId2" Type="http://schemas.openxmlformats.org/officeDocument/2006/relationships/hyperlink" Target="http://www.jura.kg.ac.rs/"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685800"/>
            <a:ext cx="6881495" cy="6107441"/>
          </a:xfrm>
          <a:prstGeom prst="rect">
            <a:avLst/>
          </a:prstGeom>
        </p:spPr>
        <p:txBody>
          <a:bodyPr vert="horz" wrap="square" lIns="0" tIns="13335" rIns="0" bIns="0" rtlCol="0">
            <a:spAutoFit/>
          </a:bodyPr>
          <a:lstStyle/>
          <a:p>
            <a:pPr marL="12700" marR="5080" indent="431165" algn="ctr">
              <a:lnSpc>
                <a:spcPct val="100000"/>
              </a:lnSpc>
              <a:spcBef>
                <a:spcPts val="105"/>
              </a:spcBef>
            </a:pPr>
            <a:r>
              <a:rPr lang="sr-Cyrl-RS" b="1" spc="-15" dirty="0" smtClean="0"/>
              <a:t/>
            </a:r>
            <a:br>
              <a:rPr lang="sr-Cyrl-RS" b="1" spc="-15" dirty="0" smtClean="0"/>
            </a:br>
            <a:r>
              <a:rPr lang="sr-Cyrl-CS" b="1" i="1" dirty="0" smtClean="0"/>
              <a:t>Садржина, субјекти, ограничење, раздвајање, трајање и престанак жига </a:t>
            </a:r>
            <a:r>
              <a:rPr lang="sr-Cyrl-RS" b="1" spc="-15" dirty="0" smtClean="0"/>
              <a:t/>
            </a:r>
            <a:br>
              <a:rPr lang="sr-Cyrl-RS" b="1" spc="-15" dirty="0" smtClean="0"/>
            </a:br>
            <a:r>
              <a:rPr lang="sr-Cyrl-RS" b="1" spc="-15" dirty="0" smtClean="0"/>
              <a:t/>
            </a:r>
            <a:br>
              <a:rPr lang="sr-Cyrl-RS" b="1" spc="-15" dirty="0" smtClean="0"/>
            </a:br>
            <a:r>
              <a:rPr lang="en-US" spc="-15" dirty="0" smtClean="0"/>
              <a:t/>
            </a:r>
            <a:br>
              <a:rPr lang="en-US" spc="-15" dirty="0" smtClean="0"/>
            </a:br>
            <a:r>
              <a:rPr lang="sr-Cyrl-RS" spc="-15" dirty="0" smtClean="0"/>
              <a:t> </a:t>
            </a:r>
            <a:r>
              <a:rPr lang="sr-Cyrl-RS" sz="3200" i="1" spc="-15" dirty="0" smtClean="0"/>
              <a:t>Предавања </a:t>
            </a:r>
            <a:r>
              <a:rPr lang="en-US" sz="3200" i="1" spc="-15" dirty="0" smtClean="0"/>
              <a:t>02</a:t>
            </a:r>
            <a:r>
              <a:rPr lang="sr-Cyrl-RS" sz="3200" i="1" spc="-15" dirty="0" smtClean="0"/>
              <a:t>.0</a:t>
            </a:r>
            <a:r>
              <a:rPr lang="en-US" sz="3200" i="1" spc="-15" dirty="0" smtClean="0"/>
              <a:t>4</a:t>
            </a:r>
            <a:r>
              <a:rPr lang="sr-Cyrl-RS" sz="3200" i="1" spc="-15" dirty="0" smtClean="0"/>
              <a:t>.2020. </a:t>
            </a:r>
            <a:r>
              <a:rPr lang="en-US" sz="3200" spc="-15" dirty="0" smtClean="0"/>
              <a:t/>
            </a:r>
            <a:br>
              <a:rPr lang="en-US" sz="3200" spc="-15" dirty="0" smtClean="0"/>
            </a:br>
            <a:endParaRPr spc="-1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861774"/>
          </a:xfrm>
        </p:spPr>
        <p:txBody>
          <a:bodyPr/>
          <a:lstStyle/>
          <a:p>
            <a:pPr algn="ctr"/>
            <a:r>
              <a:rPr lang="sr-Cyrl-CS" sz="2800" b="1" dirty="0" smtClean="0"/>
              <a:t>Исцрпљење права (чл. 53 Закона о жиговима)</a:t>
            </a:r>
            <a:endParaRPr lang="en-US" sz="2800" b="1" dirty="0"/>
          </a:p>
        </p:txBody>
      </p:sp>
      <p:sp>
        <p:nvSpPr>
          <p:cNvPr id="3" name="Text Placeholder 2"/>
          <p:cNvSpPr>
            <a:spLocks noGrp="1"/>
          </p:cNvSpPr>
          <p:nvPr>
            <p:ph type="body" idx="1"/>
          </p:nvPr>
        </p:nvSpPr>
        <p:spPr>
          <a:xfrm>
            <a:off x="533400" y="1143000"/>
            <a:ext cx="7944484" cy="5493812"/>
          </a:xfrm>
        </p:spPr>
        <p:txBody>
          <a:bodyPr/>
          <a:lstStyle/>
          <a:p>
            <a:pPr algn="just"/>
            <a:r>
              <a:rPr lang="ru-RU" sz="1700" dirty="0" smtClean="0"/>
              <a:t>Носилац жига нема право да забрани коришћење жигом заштићеног знака у вези са робом која је њиме обележена, а коју је </a:t>
            </a:r>
            <a:r>
              <a:rPr lang="ru-RU" sz="1700" b="1" dirty="0" smtClean="0"/>
              <a:t>било где у свету </a:t>
            </a:r>
            <a:r>
              <a:rPr lang="ru-RU" sz="1700" dirty="0" smtClean="0"/>
              <a:t>ставио у промет носилац жига или лице које је он овластио (</a:t>
            </a:r>
            <a:r>
              <a:rPr lang="ru-RU" sz="1700" b="1" dirty="0" smtClean="0"/>
              <a:t>међународно исцрпљење</a:t>
            </a:r>
            <a:r>
              <a:rPr lang="ru-RU" sz="1700" dirty="0" smtClean="0"/>
              <a:t>).</a:t>
            </a:r>
          </a:p>
          <a:p>
            <a:pPr algn="just"/>
            <a:r>
              <a:rPr lang="ru-RU" sz="1700" dirty="0" smtClean="0"/>
              <a:t>Према раније важећим прописима носилац жига није имао право да забрани коришћење жига у вези са робом коју је први пут ставио у промет на територији Републике Србије, сам или преко лица које је овластио (национално исцрпљење).</a:t>
            </a:r>
          </a:p>
          <a:p>
            <a:pPr algn="just"/>
            <a:r>
              <a:rPr lang="ru-RU" sz="1700" dirty="0" smtClean="0"/>
              <a:t>Исцрпљење права значи да пошто носилац жига или његов правни следбеник први пут стави у промет боло где у свету производ обележен његовом заштићеном ознаком, власник тог производа сме да га ставља даље у промет, а да тиме не повреди жиг (тј. за даље стављање у промет,  власник производа не мора тражити сагласност носиоца жига). </a:t>
            </a:r>
          </a:p>
          <a:p>
            <a:pPr algn="just"/>
            <a:r>
              <a:rPr lang="ru-RU" sz="1700" dirty="0" smtClean="0"/>
              <a:t>Нпр. јапанска мултинационална компанија </a:t>
            </a:r>
            <a:r>
              <a:rPr lang="sr-Latn-RS" sz="1700" dirty="0" smtClean="0"/>
              <a:t>“Nikon”</a:t>
            </a:r>
            <a:r>
              <a:rPr lang="ru-RU" sz="1700" dirty="0" smtClean="0"/>
              <a:t> је у Србији и  Аустрији регистровала знак </a:t>
            </a:r>
            <a:r>
              <a:rPr lang="sr-Latn-RS" sz="1700" dirty="0" smtClean="0"/>
              <a:t>“Nikon”</a:t>
            </a:r>
            <a:r>
              <a:rPr lang="sr-Cyrl-RS" sz="1700" dirty="0" smtClean="0"/>
              <a:t> за фотоапарате. Ова компанија не може на основу свог жига у Србији да забрани трећем лицу да у Србију увезе фотоапарате са ознаком “</a:t>
            </a:r>
            <a:r>
              <a:rPr lang="sr-Latn-RS" sz="1700" dirty="0" smtClean="0"/>
              <a:t>Nikon</a:t>
            </a:r>
            <a:r>
              <a:rPr lang="sr-Cyrl-RS" sz="1700" dirty="0" smtClean="0"/>
              <a:t>”</a:t>
            </a:r>
            <a:r>
              <a:rPr lang="sr-Latn-RS" sz="1700" dirty="0" smtClean="0"/>
              <a:t>, </a:t>
            </a:r>
            <a:r>
              <a:rPr lang="sr-Cyrl-RS" sz="1700" dirty="0" smtClean="0"/>
              <a:t>које је то лице купило у продавници </a:t>
            </a:r>
            <a:r>
              <a:rPr lang="sr-Latn-RS" sz="1700" dirty="0" smtClean="0"/>
              <a:t>“Nikon”</a:t>
            </a:r>
            <a:r>
              <a:rPr lang="sr-Cyrl-RS" sz="1700" dirty="0" smtClean="0"/>
              <a:t> у Аустрији. </a:t>
            </a:r>
          </a:p>
          <a:p>
            <a:pPr algn="just"/>
            <a:r>
              <a:rPr lang="sr-Cyrl-RS" sz="1700" dirty="0" smtClean="0"/>
              <a:t>Исцрпљење не важи у </a:t>
            </a:r>
            <a:r>
              <a:rPr lang="ru-RU" sz="1700" dirty="0" smtClean="0"/>
              <a:t>у случају постојања оправданог разлога носиоца жига да се супротстави даљем стављању у промет жигом означене робе, посебно ако је дошло до квара или друге битне промене стања робе после њеног првог стављања у промет. </a:t>
            </a:r>
            <a:endParaRPr lang="en-US" sz="1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923330"/>
          </a:xfrm>
        </p:spPr>
        <p:txBody>
          <a:bodyPr/>
          <a:lstStyle/>
          <a:p>
            <a:pPr algn="ctr"/>
            <a:r>
              <a:rPr lang="sr-Cyrl-CS" sz="3000" b="1" dirty="0" smtClean="0"/>
              <a:t>Ограничење права (чл. 54 Закона о жиговима)</a:t>
            </a:r>
            <a:endParaRPr lang="en-US" sz="3000" b="1" dirty="0"/>
          </a:p>
        </p:txBody>
      </p:sp>
      <p:sp>
        <p:nvSpPr>
          <p:cNvPr id="3" name="Text Placeholder 2"/>
          <p:cNvSpPr>
            <a:spLocks noGrp="1"/>
          </p:cNvSpPr>
          <p:nvPr>
            <p:ph type="body" idx="1"/>
          </p:nvPr>
        </p:nvSpPr>
        <p:spPr>
          <a:xfrm>
            <a:off x="609600" y="1143000"/>
            <a:ext cx="7944484" cy="5893177"/>
          </a:xfrm>
        </p:spPr>
        <p:txBody>
          <a:bodyPr/>
          <a:lstStyle/>
          <a:p>
            <a:pPr algn="just"/>
            <a:r>
              <a:rPr lang="sr-Cyrl-RS" sz="1800" dirty="0" smtClean="0"/>
              <a:t>У праву жига постоје случајеви у којима носилац жига мора да толерише коришћење заштићене ознаке од стране трећег лица, јер жиг не делује у том конкретном случају. Реч је о следећим ограничењима жига:</a:t>
            </a:r>
          </a:p>
          <a:p>
            <a:pPr algn="just"/>
            <a:r>
              <a:rPr lang="sr-Cyrl-RS" sz="1800" dirty="0" smtClean="0"/>
              <a:t>1) </a:t>
            </a:r>
            <a:r>
              <a:rPr lang="ru-RU" sz="1800" dirty="0" smtClean="0"/>
              <a:t>Носилац жига не може да забрани другом лицу да под истим или сличним знаком ставља у промет своју робу, односно услуге, ако тај знак представља његово пословно име или назив који је на савестан начин стечен пре признатог датума првенства жига. </a:t>
            </a:r>
          </a:p>
          <a:p>
            <a:pPr algn="just"/>
            <a:r>
              <a:rPr lang="sr-Cyrl-RS" sz="1800" dirty="0" smtClean="0"/>
              <a:t>2)</a:t>
            </a:r>
            <a:r>
              <a:rPr lang="ru-RU" sz="1800" dirty="0" smtClean="0"/>
              <a:t> Носилац жига не може да забрани другом лицу да у складу са добрим пословним обичајима користи у привредном промету:</a:t>
            </a:r>
          </a:p>
          <a:p>
            <a:pPr algn="just"/>
            <a:r>
              <a:rPr lang="ru-RU" sz="1800" dirty="0" smtClean="0"/>
              <a:t>а) своје име или адресу;</a:t>
            </a:r>
          </a:p>
          <a:p>
            <a:pPr algn="just"/>
            <a:r>
              <a:rPr lang="ru-RU" sz="1800" dirty="0" smtClean="0"/>
              <a:t>б) назначење врсте, квалитета, количине, намене, вредности, географског порекла, времена производње или другог својства робе, односно услуга;</a:t>
            </a:r>
          </a:p>
          <a:p>
            <a:pPr algn="just"/>
            <a:r>
              <a:rPr lang="ru-RU" sz="1800" dirty="0" smtClean="0"/>
              <a:t>в) жигом заштићени знак, кад је његово коришћење неопходно ради назначења намене робе, односно услуге, посебно кад је реч о резервним деловима или прибору. </a:t>
            </a:r>
          </a:p>
          <a:p>
            <a:pPr algn="just"/>
            <a:r>
              <a:rPr lang="ru-RU" sz="1800" dirty="0" smtClean="0"/>
              <a:t>3) Носилац жига не може да забрани другом лицу да у промету користи раније право које се односи само на одређени локалитет, ако је то право признато правним прописима Републике Србије и ако се оно врши у границама подручја на коме је признато (</a:t>
            </a:r>
            <a:r>
              <a:rPr lang="ru-RU" sz="1800" b="1" dirty="0" smtClean="0"/>
              <a:t>новина Закона о жиговима - усклађивање са чланом 14</a:t>
            </a:r>
            <a:r>
              <a:rPr lang="en-US" sz="1800" b="1" dirty="0" smtClean="0"/>
              <a:t> </a:t>
            </a:r>
            <a:r>
              <a:rPr lang="ru-RU" sz="1800" b="1" dirty="0" smtClean="0"/>
              <a:t>Директиве 2015/2436).</a:t>
            </a:r>
            <a:endParaRPr lang="en-US" sz="1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1107996"/>
          </a:xfrm>
        </p:spPr>
        <p:txBody>
          <a:bodyPr/>
          <a:lstStyle/>
          <a:p>
            <a:pPr algn="ctr"/>
            <a:r>
              <a:rPr lang="ru-RU" sz="2400" b="1" dirty="0" smtClean="0"/>
              <a:t>Ограничење права корисника колективног жига </a:t>
            </a:r>
            <a:br>
              <a:rPr lang="ru-RU" sz="2400" b="1" dirty="0" smtClean="0"/>
            </a:br>
            <a:r>
              <a:rPr lang="ru-RU" sz="2400" b="1" dirty="0" smtClean="0"/>
              <a:t>или жига гаранције; </a:t>
            </a:r>
            <a:br>
              <a:rPr lang="ru-RU" sz="2400" b="1" dirty="0" smtClean="0"/>
            </a:br>
            <a:r>
              <a:rPr lang="ru-RU" sz="2400" b="1" dirty="0" smtClean="0"/>
              <a:t>Посебне одредбе о обиму права чувеног жига </a:t>
            </a:r>
            <a:endParaRPr lang="en-US" sz="2400" b="1" dirty="0"/>
          </a:p>
        </p:txBody>
      </p:sp>
      <p:sp>
        <p:nvSpPr>
          <p:cNvPr id="3" name="Text Placeholder 2"/>
          <p:cNvSpPr>
            <a:spLocks noGrp="1"/>
          </p:cNvSpPr>
          <p:nvPr>
            <p:ph type="body" idx="1"/>
          </p:nvPr>
        </p:nvSpPr>
        <p:spPr>
          <a:xfrm>
            <a:off x="535940" y="1447801"/>
            <a:ext cx="7944484" cy="5262979"/>
          </a:xfrm>
        </p:spPr>
        <p:txBody>
          <a:bodyPr/>
          <a:lstStyle/>
          <a:p>
            <a:pPr algn="just"/>
            <a:r>
              <a:rPr lang="ru-RU" sz="1800" dirty="0" smtClean="0"/>
              <a:t>Ако је предмет заштите колективног жига, односно жига гаранције знак који указује на одређени географски локалитет са кога потиче роба, односно услуга означена њиме, корисник колективног жига, односно жига гаранције не може забранити другоме да тај знак користи у складу са добрим пословним обичајима, нити може забранити његово коришћење овлашћеном кориснику исте или сличне регистроване ознаке географског порекла за исту или сличну врсту робе, односно услуга (чл. 55 Закона о жиговима)</a:t>
            </a:r>
          </a:p>
          <a:p>
            <a:pPr algn="just"/>
            <a:endParaRPr lang="ru-RU" sz="1800" dirty="0" smtClean="0"/>
          </a:p>
          <a:p>
            <a:pPr algn="just"/>
            <a:r>
              <a:rPr lang="ru-RU" sz="1800" dirty="0" smtClean="0"/>
              <a:t>Носилац жига не може забранити другом лицу да исти или сличан знак користи за обележавање робе, односно услуга друге врсте, </a:t>
            </a:r>
            <a:r>
              <a:rPr lang="ru-RU" sz="1800" b="1" dirty="0" smtClean="0"/>
              <a:t>осим ако је у питању чувени жиг. </a:t>
            </a:r>
          </a:p>
          <a:p>
            <a:pPr algn="just"/>
            <a:r>
              <a:rPr lang="ru-RU" sz="1800" dirty="0" smtClean="0"/>
              <a:t>Носилац чувеног жига има право да другим лицима забрани да без његове писане сагласности користе у промету исти или сличан знак за обележавање робе, односно услуга које нису сличне онима за које је жиг регистрован, ако би се неовлашћеним коришћењем таквог знака нелојално остваривала корист из стечене репутације чувеног жига или би се штетило његовом дистинктивном карактеру, односно репутацији (чл. 56 Закона о жиговима).</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30887"/>
          </a:xfrm>
        </p:spPr>
        <p:txBody>
          <a:bodyPr/>
          <a:lstStyle/>
          <a:p>
            <a:pPr algn="ctr"/>
            <a:r>
              <a:rPr lang="sr-Cyrl-RS" sz="2800" b="1" dirty="0" smtClean="0"/>
              <a:t>Раздвајање жига</a:t>
            </a:r>
            <a:endParaRPr lang="en-US" sz="2800" b="1" dirty="0"/>
          </a:p>
        </p:txBody>
      </p:sp>
      <p:sp>
        <p:nvSpPr>
          <p:cNvPr id="3" name="Text Placeholder 2"/>
          <p:cNvSpPr>
            <a:spLocks noGrp="1"/>
          </p:cNvSpPr>
          <p:nvPr>
            <p:ph type="body" idx="1"/>
          </p:nvPr>
        </p:nvSpPr>
        <p:spPr>
          <a:xfrm>
            <a:off x="535940" y="914400"/>
            <a:ext cx="7944484" cy="5755422"/>
          </a:xfrm>
        </p:spPr>
        <p:txBody>
          <a:bodyPr/>
          <a:lstStyle/>
          <a:p>
            <a:pPr algn="just"/>
            <a:r>
              <a:rPr lang="ru-RU" sz="2200" dirty="0" smtClean="0"/>
              <a:t>Жиг који је регистрован за више врста робе, односно услуга (у даљем тексту: првобитна регистрација), може се на захтев носиоца жига, у свако доба раздвојити на две или више регистрација тако што ће се раздвојити списак робе, односно услуга.</a:t>
            </a:r>
          </a:p>
          <a:p>
            <a:r>
              <a:rPr lang="ru-RU" sz="2200" dirty="0" smtClean="0"/>
              <a:t>Издвојени жиг задржава сва права из првобитне регистрације.</a:t>
            </a:r>
          </a:p>
          <a:p>
            <a:pPr algn="just"/>
            <a:r>
              <a:rPr lang="ru-RU" sz="2200" dirty="0" smtClean="0"/>
              <a:t>О раздвајању жига доноси се посебно решење у коме се назначава број првобитне регистрације, број, односно бројеви нових жигова, знак из првобитне регистрације, као и роба, односно услуге које остају у првобитној регистрацији и роба, односно услуге које су у издвојеном, или издвојеним жиговима.</a:t>
            </a:r>
          </a:p>
          <a:p>
            <a:pPr algn="just"/>
            <a:r>
              <a:rPr lang="ru-RU" sz="2200" dirty="0" smtClean="0"/>
              <a:t>Издвојени жиг, односно издвојени жигови уписују се у Регистар жигова, а носиоцу права издаје се исправа о жигу.</a:t>
            </a:r>
          </a:p>
          <a:p>
            <a:pPr algn="just"/>
            <a:r>
              <a:rPr lang="ru-RU" sz="2200" dirty="0" smtClean="0"/>
              <a:t>На колективни жиг, односно жиг гаранције не примењују се одредбе о раздвајању жига.</a:t>
            </a:r>
            <a:endParaRPr lang="en-US"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30887"/>
          </a:xfrm>
        </p:spPr>
        <p:txBody>
          <a:bodyPr/>
          <a:lstStyle/>
          <a:p>
            <a:pPr algn="ctr"/>
            <a:r>
              <a:rPr lang="sr-Cyrl-RS" sz="2800" b="1" dirty="0" smtClean="0"/>
              <a:t>Престанак жига</a:t>
            </a:r>
            <a:endParaRPr lang="en-US" sz="2800" b="1" dirty="0"/>
          </a:p>
        </p:txBody>
      </p:sp>
      <p:sp>
        <p:nvSpPr>
          <p:cNvPr id="3" name="Text Placeholder 2"/>
          <p:cNvSpPr>
            <a:spLocks noGrp="1"/>
          </p:cNvSpPr>
          <p:nvPr>
            <p:ph type="body" idx="1"/>
          </p:nvPr>
        </p:nvSpPr>
        <p:spPr>
          <a:xfrm>
            <a:off x="535940" y="762000"/>
            <a:ext cx="7944484" cy="5816977"/>
          </a:xfrm>
        </p:spPr>
        <p:txBody>
          <a:bodyPr/>
          <a:lstStyle/>
          <a:p>
            <a:pPr algn="just"/>
            <a:r>
              <a:rPr lang="ru-RU" sz="1800" dirty="0" smtClean="0"/>
              <a:t>Жиг траје </a:t>
            </a:r>
            <a:r>
              <a:rPr lang="ru-RU" sz="1800" b="1" dirty="0" smtClean="0"/>
              <a:t>десет година</a:t>
            </a:r>
            <a:r>
              <a:rPr lang="ru-RU" sz="1800" dirty="0" smtClean="0"/>
              <a:t>, рачунајући </a:t>
            </a:r>
            <a:r>
              <a:rPr lang="ru-RU" sz="1800" b="1" dirty="0" smtClean="0"/>
              <a:t>од датума подношења пријаве</a:t>
            </a:r>
            <a:r>
              <a:rPr lang="ru-RU" sz="1800" dirty="0" smtClean="0"/>
              <a:t>, с тим што се његово важење, уз подношење захтева и плаћање одговарајуће прописане таксе, може продужавати неограничен број пута. </a:t>
            </a:r>
            <a:endParaRPr lang="ru-RU" sz="1800" dirty="0" smtClean="0"/>
          </a:p>
          <a:p>
            <a:pPr algn="just"/>
            <a:r>
              <a:rPr lang="ru-RU" sz="1800" dirty="0" smtClean="0"/>
              <a:t>Жиг </a:t>
            </a:r>
            <a:r>
              <a:rPr lang="ru-RU" sz="1800" dirty="0" smtClean="0"/>
              <a:t>престаје истеком рока од десет година за који је плаћена прописана такса, ако се његово важење не продужи. Ако носилац жига у одређеном року не плати таксу за продужење важења жига, а у Регистру жигова је уписано право у корист трећег лица (нпр. лиценца, залога или друго право), Завод ће то лице обавестити да није плаћена прописана такса и да је може платити у року из члана 58 Закона о жиговима</a:t>
            </a:r>
            <a:r>
              <a:rPr lang="ru-RU" sz="1800" dirty="0" smtClean="0"/>
              <a:t>.</a:t>
            </a:r>
            <a:endParaRPr lang="ru-RU" sz="1800" dirty="0" smtClean="0"/>
          </a:p>
          <a:p>
            <a:pPr algn="just"/>
            <a:r>
              <a:rPr lang="ru-RU" sz="1800" dirty="0" smtClean="0"/>
              <a:t>Жиг престаје и пре истека рока од 10 година:</a:t>
            </a:r>
          </a:p>
          <a:p>
            <a:pPr algn="just"/>
            <a:r>
              <a:rPr lang="ru-RU" sz="1800" dirty="0" smtClean="0"/>
              <a:t>1) ако се носилац жига одрекне свог права - наредног дана од дана предаје Заводу за интелектуалну својину  изјаве о одрицању. Изјава о одрицању се подноси и писаној форми. Ако је у Регистру жигова уписано одређено право у корист трећег лица носилац жига се не може одрећи жига без писмене сагласности лица на чије име је уписано то право;</a:t>
            </a:r>
          </a:p>
          <a:p>
            <a:pPr algn="just"/>
            <a:r>
              <a:rPr lang="sr-Cyrl-RS" sz="1800" dirty="0" smtClean="0"/>
              <a:t>2) </a:t>
            </a:r>
            <a:r>
              <a:rPr lang="ru-RU" sz="1800" dirty="0" smtClean="0"/>
              <a:t>на основу судске одлуке, односно одлуке надлежног органа, у случајевима предвиђеним Законом о жиговима - даном одређеним том одлуком; </a:t>
            </a:r>
          </a:p>
          <a:p>
            <a:pPr algn="just"/>
            <a:r>
              <a:rPr lang="ru-RU" sz="1800" dirty="0" smtClean="0"/>
              <a:t>3) ако је престало правно лице, односно ако је умрло физичко лице које је носилац права - даном престанка правног лица, односно смрти физичког лица, осим ако је жиг прешао на правне следбенике тог лица. </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92443"/>
          </a:xfrm>
        </p:spPr>
        <p:txBody>
          <a:bodyPr/>
          <a:lstStyle/>
          <a:p>
            <a:pPr algn="ctr"/>
            <a:r>
              <a:rPr lang="sr-Cyrl-RS" sz="3200" b="1" dirty="0" smtClean="0"/>
              <a:t>Оглашавање жига ништавим</a:t>
            </a:r>
            <a:endParaRPr lang="en-US" sz="3200" b="1" dirty="0"/>
          </a:p>
        </p:txBody>
      </p:sp>
      <p:sp>
        <p:nvSpPr>
          <p:cNvPr id="3" name="Text Placeholder 2"/>
          <p:cNvSpPr>
            <a:spLocks noGrp="1"/>
          </p:cNvSpPr>
          <p:nvPr>
            <p:ph type="body" idx="1"/>
          </p:nvPr>
        </p:nvSpPr>
        <p:spPr>
          <a:xfrm>
            <a:off x="535940" y="990601"/>
            <a:ext cx="7944484" cy="4985980"/>
          </a:xfrm>
        </p:spPr>
        <p:txBody>
          <a:bodyPr/>
          <a:lstStyle/>
          <a:p>
            <a:pPr algn="just"/>
            <a:r>
              <a:rPr lang="ru-RU" sz="1800" dirty="0" smtClean="0"/>
              <a:t>Жиг се може огласити ништавим, у целини или само за неке робе, односно услуге, ако се утврди да у време његовог регистровања нису били испуњени услови за признање жига из чл. 4-7. </a:t>
            </a:r>
            <a:r>
              <a:rPr lang="sr-Cyrl-RS" sz="1800" dirty="0" smtClean="0"/>
              <a:t>З</a:t>
            </a:r>
            <a:r>
              <a:rPr lang="ru-RU" sz="1800" dirty="0" smtClean="0"/>
              <a:t>аконао жиговима.</a:t>
            </a:r>
          </a:p>
          <a:p>
            <a:pPr algn="just"/>
            <a:r>
              <a:rPr lang="ru-RU" sz="1800" dirty="0" smtClean="0"/>
              <a:t>Жиг се може огласити ништавим за све време трајања заштите, и то на предлог заинтересованог лица или на предлог јавног тужиоца.</a:t>
            </a:r>
          </a:p>
          <a:p>
            <a:pPr algn="just"/>
            <a:r>
              <a:rPr lang="ru-RU" sz="1800" dirty="0" smtClean="0"/>
              <a:t>Предлог за оглашавање ништавим жига на основу чл. 6 и 7 Закона о жиговима може поднети само носилац ранијег права или лице које он овласти.</a:t>
            </a:r>
          </a:p>
          <a:p>
            <a:pPr algn="just"/>
            <a:r>
              <a:rPr lang="ru-RU" sz="1800" dirty="0" smtClean="0"/>
              <a:t>Када је носилац ранијег жига трпео коришћење каснијег жига и знао за то коришћење током пет узастопних година, нема право да на основу тог ранијег права поднесе предлог за оглашавање ништавим каснијег жига или да се успротиви коришћењу тог каснијег жига у односу на робу или услуге за које је каснији жиг коришћен, осим ако је носилац каснијег жига приликом подношења пријаве био несавестан. У овом случају носилац каснијег жига нема право да се успротиви коришћењу ранијег права (</a:t>
            </a:r>
            <a:r>
              <a:rPr lang="ru-RU" sz="1800" b="1" dirty="0" smtClean="0"/>
              <a:t>новина у Закону о жиговима донета у циљу усаглашавања са чл. 9. Директиве 2015/2436).</a:t>
            </a:r>
          </a:p>
          <a:p>
            <a:pPr algn="just"/>
            <a:endParaRPr lang="ru-RU" sz="1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923330"/>
          </a:xfrm>
        </p:spPr>
        <p:txBody>
          <a:bodyPr/>
          <a:lstStyle/>
          <a:p>
            <a:pPr algn="ctr"/>
            <a:r>
              <a:rPr lang="ru-RU" sz="2000" b="1" dirty="0" smtClean="0"/>
              <a:t>Стицање дистинктивности ранијег жига или изричита сагласност за регистровање носиоца ранијег жига </a:t>
            </a:r>
            <a:r>
              <a:rPr lang="en-US" sz="2000" b="1" dirty="0" smtClean="0"/>
              <a:t> </a:t>
            </a:r>
            <a:r>
              <a:rPr lang="sr-Cyrl-RS" sz="2000" b="1" dirty="0" smtClean="0"/>
              <a:t>чл. 76 Закона о жиговима)</a:t>
            </a:r>
            <a:endParaRPr lang="en-US" sz="2000" b="1" dirty="0"/>
          </a:p>
        </p:txBody>
      </p:sp>
      <p:sp>
        <p:nvSpPr>
          <p:cNvPr id="3" name="Text Placeholder 2"/>
          <p:cNvSpPr>
            <a:spLocks noGrp="1"/>
          </p:cNvSpPr>
          <p:nvPr>
            <p:ph type="body" idx="1"/>
          </p:nvPr>
        </p:nvSpPr>
        <p:spPr>
          <a:xfrm>
            <a:off x="535940" y="1607565"/>
            <a:ext cx="7944484" cy="2893100"/>
          </a:xfrm>
        </p:spPr>
        <p:txBody>
          <a:bodyPr/>
          <a:lstStyle/>
          <a:p>
            <a:pPr algn="just"/>
            <a:r>
              <a:rPr lang="ru-RU" sz="2400" dirty="0" smtClean="0"/>
              <a:t>Нови члан Закона о жиговима прописује ситуације у којима жиг неће бити оглашен ништавим уколико је пре подношења предлога за оглашавање ништавим стекао дистинктивност услед коришћења, односно ако се носилац ранијег права изричито сагласио са његовом регистрацијом. Ове новине су резултат  усклађивања са одредбама чланова 4.4 и 5.5. Директиве 2015/2436. </a:t>
            </a:r>
          </a:p>
          <a:p>
            <a:pPr algn="just"/>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369332"/>
          </a:xfrm>
        </p:spPr>
        <p:txBody>
          <a:bodyPr/>
          <a:lstStyle/>
          <a:p>
            <a:pPr algn="ctr"/>
            <a:r>
              <a:rPr lang="sr-Cyrl-RS" sz="2400" b="1" dirty="0" smtClean="0"/>
              <a:t>Поступак за оглашавање жига ништавим</a:t>
            </a:r>
            <a:endParaRPr lang="en-US" sz="2400" b="1" dirty="0"/>
          </a:p>
        </p:txBody>
      </p:sp>
      <p:sp>
        <p:nvSpPr>
          <p:cNvPr id="3" name="Text Placeholder 2"/>
          <p:cNvSpPr>
            <a:spLocks noGrp="1"/>
          </p:cNvSpPr>
          <p:nvPr>
            <p:ph type="body" idx="1"/>
          </p:nvPr>
        </p:nvSpPr>
        <p:spPr>
          <a:xfrm>
            <a:off x="535940" y="838201"/>
            <a:ext cx="7944484" cy="5232202"/>
          </a:xfrm>
        </p:spPr>
        <p:txBody>
          <a:bodyPr/>
          <a:lstStyle/>
          <a:p>
            <a:pPr algn="just"/>
            <a:r>
              <a:rPr lang="ru-RU" sz="2000" dirty="0" smtClean="0"/>
              <a:t>Поступак за оглашавање жига ништавим покреће се подношењем Заводу писаног предлога за оглашавање ништавим жига.</a:t>
            </a:r>
          </a:p>
          <a:p>
            <a:pPr algn="just"/>
            <a:r>
              <a:rPr lang="ru-RU" sz="2000" dirty="0" smtClean="0"/>
              <a:t>Предлог за оглашавање ништавим жига садржи нарочито: податке о подносиоцу предлога; податке о носиоцу жига; регистарски број жига чије се оглашавање ништавим тражи; разлоге због којих се тражи оглашавање жига ништавим; назначење да ли се тражи оглашавање ништавим жига у целини или само за неку робу, односно услуге. </a:t>
            </a:r>
          </a:p>
          <a:p>
            <a:pPr algn="just"/>
            <a:r>
              <a:rPr lang="ru-RU" sz="2000" dirty="0" smtClean="0"/>
              <a:t>Ако предлог за оглашавање жига ништавим није уредан, Завод ће писаним путем уз навођење разлога позвати подносиоца предлога да га уреди у року од 30 дана.</a:t>
            </a:r>
          </a:p>
          <a:p>
            <a:pPr algn="just"/>
            <a:r>
              <a:rPr lang="ru-RU" sz="2000" dirty="0" smtClean="0"/>
              <a:t>На образложени захтев подносиоца предлога, уз плаћање прописане таксе Завод ће продужити од 30 дана за време које сматра примереним.</a:t>
            </a:r>
          </a:p>
          <a:p>
            <a:pPr algn="just"/>
            <a:r>
              <a:rPr lang="ru-RU" sz="2000" dirty="0" smtClean="0"/>
              <a:t>Ако подносилац предлога у остављеном року не поступи по позиву, надлежни орган ће донети </a:t>
            </a:r>
            <a:r>
              <a:rPr lang="ru-RU" sz="2000" b="1" dirty="0" smtClean="0"/>
              <a:t>решење о одбацивању предлога.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01972"/>
          </a:xfrm>
          <a:prstGeom prst="rect">
            <a:avLst/>
          </a:prstGeom>
        </p:spPr>
        <p:txBody>
          <a:bodyPr wrap="square">
            <a:spAutoFit/>
          </a:bodyPr>
          <a:lstStyle/>
          <a:p>
            <a:pPr algn="just"/>
            <a:endParaRPr lang="ru-RU" sz="2200" dirty="0" smtClean="0"/>
          </a:p>
          <a:p>
            <a:pPr algn="just"/>
            <a:r>
              <a:rPr lang="ru-RU" sz="2200" dirty="0" smtClean="0"/>
              <a:t>Завод ће уредан предлог доставити носиоцу жига и позвати га да у року од 30 дана од дана пријема позива достави свој одговор.</a:t>
            </a:r>
          </a:p>
          <a:p>
            <a:pPr algn="just"/>
            <a:r>
              <a:rPr lang="ru-RU" sz="2200" dirty="0" smtClean="0"/>
              <a:t>На образложен захтев носиоца жига, уз плаћање прописане таксе, Завод може да продужи рок од 30 дана  за време које сматра примереним.</a:t>
            </a:r>
            <a:endParaRPr lang="en-US" sz="2200" dirty="0" smtClean="0"/>
          </a:p>
          <a:p>
            <a:pPr algn="just"/>
            <a:r>
              <a:rPr lang="ru-RU" sz="2200" dirty="0" smtClean="0"/>
              <a:t>У поступ</a:t>
            </a:r>
            <a:r>
              <a:rPr lang="sr-Cyrl-RS" sz="2200" dirty="0" smtClean="0"/>
              <a:t>ку</a:t>
            </a:r>
            <a:r>
              <a:rPr lang="ru-RU" sz="2200" dirty="0" smtClean="0"/>
              <a:t> оглашавања жига ништавим Завод може заказати усмену расправу. </a:t>
            </a:r>
          </a:p>
          <a:p>
            <a:pPr algn="just"/>
            <a:r>
              <a:rPr lang="ru-RU" sz="2200" dirty="0" smtClean="0"/>
              <a:t>После спроведеног поступка по предлогу за оглашавање жига ништавим, Завод ће донети </a:t>
            </a:r>
            <a:r>
              <a:rPr lang="ru-RU" sz="2200" b="1" dirty="0" smtClean="0"/>
              <a:t>решење о оглашавању жига ништавим</a:t>
            </a:r>
            <a:r>
              <a:rPr lang="ru-RU" sz="2200" dirty="0" smtClean="0"/>
              <a:t>, у целини или само за неке робе, односно услуге, или </a:t>
            </a:r>
            <a:r>
              <a:rPr lang="ru-RU" sz="2200" b="1" dirty="0" smtClean="0"/>
              <a:t>решење о одбијању предлога.</a:t>
            </a:r>
          </a:p>
          <a:p>
            <a:pPr algn="just"/>
            <a:r>
              <a:rPr lang="ru-RU" sz="2200" dirty="0" smtClean="0"/>
              <a:t>У случају да је жиг оглашен ништавим, сматраће се да није производио дејство од самог почетка, у обиму у ком је оглашен ништавим (тзв. </a:t>
            </a:r>
            <a:r>
              <a:rPr lang="sr-Cyrl-RS" sz="2200" dirty="0" smtClean="0"/>
              <a:t>п</a:t>
            </a:r>
            <a:r>
              <a:rPr lang="ru-RU" sz="2200" dirty="0" smtClean="0"/>
              <a:t>рестанак са дејством </a:t>
            </a:r>
            <a:r>
              <a:rPr lang="sr-Latn-RS" sz="2200" dirty="0" smtClean="0"/>
              <a:t>ex tunc).</a:t>
            </a:r>
            <a:r>
              <a:rPr lang="sr-Cyrl-RS" sz="2200" dirty="0" smtClean="0"/>
              <a:t> </a:t>
            </a:r>
          </a:p>
          <a:p>
            <a:pPr algn="just"/>
            <a:r>
              <a:rPr lang="ru-RU" sz="2200" dirty="0" smtClean="0"/>
              <a:t>Оглашавање жига ништавим нема дејство на судске одлуке у вези са утврђивањем повреде права које су у моменту доношења тог решења биле правноснажне, као и на закључене уговоре о преносу права, односно уступању лиценце, ако су и у мери у којој су ти уговори извршени, под условом да је тужилац, односно носилац жига био савестан. </a:t>
            </a:r>
            <a:endParaRPr lang="sr-Cyrl-RS" sz="2200" dirty="0" smtClean="0"/>
          </a:p>
          <a:p>
            <a:pPr algn="just"/>
            <a:endParaRPr lang="sr-Cyrl-RS" sz="2200" dirty="0" smtClean="0"/>
          </a:p>
          <a:p>
            <a:pPr algn="just"/>
            <a:endParaRPr lang="en-US" sz="2200" dirty="0" smtClean="0"/>
          </a:p>
          <a:p>
            <a:pPr algn="just"/>
            <a:endParaRPr lang="en-US"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1107996"/>
          </a:xfrm>
        </p:spPr>
        <p:txBody>
          <a:bodyPr/>
          <a:lstStyle/>
          <a:p>
            <a:pPr algn="ctr"/>
            <a:r>
              <a:rPr lang="sr-Cyrl-RS" sz="2400" b="1" dirty="0" smtClean="0"/>
              <a:t>ПОСЕБНИ СЛУЧАЈЕВИ ПРЕСТАНКА ЖИГА</a:t>
            </a:r>
            <a:br>
              <a:rPr lang="sr-Cyrl-RS" sz="2400" b="1" dirty="0" smtClean="0"/>
            </a:br>
            <a:r>
              <a:rPr lang="sr-Cyrl-RS" sz="2400" b="1" dirty="0" smtClean="0"/>
              <a:t/>
            </a:r>
            <a:br>
              <a:rPr lang="sr-Cyrl-RS" sz="2400" b="1" dirty="0" smtClean="0"/>
            </a:br>
            <a:r>
              <a:rPr lang="sr-Cyrl-RS" sz="2400" b="1" dirty="0" smtClean="0"/>
              <a:t>1. Престанак жига због некоришћења</a:t>
            </a:r>
            <a:endParaRPr lang="en-US" sz="2400" b="1" dirty="0"/>
          </a:p>
        </p:txBody>
      </p:sp>
      <p:sp>
        <p:nvSpPr>
          <p:cNvPr id="3" name="Text Placeholder 2"/>
          <p:cNvSpPr>
            <a:spLocks noGrp="1"/>
          </p:cNvSpPr>
          <p:nvPr>
            <p:ph type="body" idx="1"/>
          </p:nvPr>
        </p:nvSpPr>
        <p:spPr>
          <a:xfrm>
            <a:off x="535940" y="1607565"/>
            <a:ext cx="7944484" cy="4985980"/>
          </a:xfrm>
        </p:spPr>
        <p:txBody>
          <a:bodyPr/>
          <a:lstStyle/>
          <a:p>
            <a:pPr algn="just"/>
            <a:r>
              <a:rPr lang="ru-RU" sz="1800" dirty="0" smtClean="0"/>
              <a:t>Завод за интелектуалну својину може, на захтев заинтересованог лица, донети решење о престанку жига у целини или само за неке робе, односно услуге, ако носилац жига или лице које је он овластио, </a:t>
            </a:r>
            <a:r>
              <a:rPr lang="ru-RU" sz="1800" b="1" dirty="0" smtClean="0"/>
              <a:t>без оправданог разлога </a:t>
            </a:r>
            <a:r>
              <a:rPr lang="ru-RU" sz="1800" dirty="0" smtClean="0"/>
              <a:t>није </a:t>
            </a:r>
            <a:r>
              <a:rPr lang="ru-RU" sz="1800" b="1" dirty="0" smtClean="0"/>
              <a:t>озбиљно користило </a:t>
            </a:r>
            <a:r>
              <a:rPr lang="ru-RU" sz="1800" dirty="0" smtClean="0"/>
              <a:t>на домаћем тржишту жиг за обележавање робе, односно услуга на које се тај жиг односи, у непрекидном временском периоду од </a:t>
            </a:r>
            <a:r>
              <a:rPr lang="ru-RU" sz="1800" b="1" dirty="0" smtClean="0"/>
              <a:t>пет</a:t>
            </a:r>
            <a:r>
              <a:rPr lang="ru-RU" sz="1800" dirty="0" smtClean="0"/>
              <a:t> </a:t>
            </a:r>
            <a:r>
              <a:rPr lang="ru-RU" sz="1800" b="1" dirty="0" smtClean="0"/>
              <a:t>година</a:t>
            </a:r>
            <a:r>
              <a:rPr lang="ru-RU" sz="1800" dirty="0" smtClean="0"/>
              <a:t>, рачунајући од дана регистровања жига, односно од дана кад је жиг последњи пут коришћен. У поступку по захтеву за престанак жига због некоришћења жига, носилац жига или лице које је он овластио дужно је да докаже да је жиг користило. </a:t>
            </a:r>
          </a:p>
          <a:p>
            <a:pPr algn="just"/>
            <a:r>
              <a:rPr lang="ru-RU" sz="1800" dirty="0" smtClean="0"/>
              <a:t>Под коришћењем жига, у смислу овог начина престанка жига, сматра се и коришћење знака заштићеног жигом у облику који се разликује у елементима који не мењају дистинктивни карактер знака, као и коришћење заштићеног знака на роби или паковању робе намењеним искључиво извозу.</a:t>
            </a:r>
          </a:p>
          <a:p>
            <a:pPr algn="just"/>
            <a:r>
              <a:rPr lang="ru-RU" sz="1800" dirty="0" smtClean="0"/>
              <a:t>Коришћење жига уз сагласност носиоца жига или коришћење жига од стране лица овлашћеног да користи колективни жиг или жиг гаранције сматра се коришћењем од стране носиоца жига (</a:t>
            </a:r>
            <a:r>
              <a:rPr lang="ru-RU" sz="1800" b="1" dirty="0" smtClean="0"/>
              <a:t>новина у Закону о жиговима преузета из више чланова Директиве 2015/2436).</a:t>
            </a:r>
            <a:endParaRPr lang="en-US" sz="1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553998"/>
          </a:xfrm>
        </p:spPr>
        <p:txBody>
          <a:bodyPr/>
          <a:lstStyle/>
          <a:p>
            <a:pPr algn="ctr"/>
            <a:r>
              <a:rPr lang="sr-Cyrl-CS" sz="3600" b="1" dirty="0" smtClean="0"/>
              <a:t>Обим права носиоца жига </a:t>
            </a:r>
            <a:endParaRPr lang="en-US" sz="3600" b="1" dirty="0"/>
          </a:p>
        </p:txBody>
      </p:sp>
      <p:sp>
        <p:nvSpPr>
          <p:cNvPr id="3" name="Text Placeholder 2"/>
          <p:cNvSpPr>
            <a:spLocks noGrp="1"/>
          </p:cNvSpPr>
          <p:nvPr>
            <p:ph type="body" idx="1"/>
          </p:nvPr>
        </p:nvSpPr>
        <p:spPr>
          <a:xfrm>
            <a:off x="535940" y="1607565"/>
            <a:ext cx="7944484" cy="4431983"/>
          </a:xfrm>
        </p:spPr>
        <p:txBody>
          <a:bodyPr/>
          <a:lstStyle/>
          <a:p>
            <a:pPr algn="just"/>
            <a:r>
              <a:rPr lang="sr-Cyrl-RS" sz="2400" dirty="0" smtClean="0"/>
              <a:t>Жиг је искључиво апсолутно субјективно право имовинског карактера. </a:t>
            </a:r>
          </a:p>
          <a:p>
            <a:pPr algn="just"/>
            <a:r>
              <a:rPr lang="sr-Cyrl-RS" sz="2400" dirty="0" smtClean="0"/>
              <a:t>Жиг овлашћује свог носиоца да на искључив начин користи заштићену ознаку у циљу разликовања сопствене робе или услуге од исте или сличне робе или услуге другог субјекта, одн. </a:t>
            </a:r>
            <a:r>
              <a:rPr lang="sr-Cyrl-CS" sz="2400" dirty="0" smtClean="0"/>
              <a:t>д</a:t>
            </a:r>
            <a:r>
              <a:rPr lang="sr-Cyrl-RS" sz="2400" dirty="0" smtClean="0"/>
              <a:t>а забрани свима другима да то чине. </a:t>
            </a:r>
          </a:p>
          <a:p>
            <a:pPr algn="just"/>
            <a:r>
              <a:rPr lang="sr-Cyrl-RS" sz="2400" dirty="0" smtClean="0"/>
              <a:t>Изузетак од овог правила постоји код колективног и жига гаранције: искључиво право лица овлашћеног да користи један од ових жигова ограничено је истим таквим правом другог лица које је такође овлашћено да га користи.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186309"/>
          </a:xfrm>
          <a:prstGeom prst="rect">
            <a:avLst/>
          </a:prstGeom>
        </p:spPr>
        <p:txBody>
          <a:bodyPr wrap="square">
            <a:spAutoFit/>
          </a:bodyPr>
          <a:lstStyle/>
          <a:p>
            <a:pPr algn="just"/>
            <a:r>
              <a:rPr lang="ru-RU" dirty="0" smtClean="0"/>
              <a:t>Оправданим разлогом за некоришћење жига сматраће се околност која је настала независно од воље носиоца жига, а која представља сметњу за коришћење жига, као што је одлука државног органа, забрана увоза или друга забрана која се односи на робе или услуге за које је призната заштита жигом.</a:t>
            </a:r>
          </a:p>
          <a:p>
            <a:pPr algn="just"/>
            <a:r>
              <a:rPr lang="ru-RU" dirty="0" smtClean="0"/>
              <a:t>Коришћењем жига не сматра се рекламирање заштићеног знака без могућности набавке робе, односно коришћења услуге за коју је знак заштићен.</a:t>
            </a:r>
          </a:p>
          <a:p>
            <a:pPr algn="just"/>
            <a:r>
              <a:rPr lang="ru-RU" dirty="0" smtClean="0"/>
              <a:t>Коришћењем жига не сматра се плаћање таксе за продужење важења жига, као ни закључивање уговора о преносу права, лиценци и залози.</a:t>
            </a:r>
          </a:p>
          <a:p>
            <a:pPr algn="just"/>
            <a:r>
              <a:rPr lang="ru-RU" dirty="0" smtClean="0"/>
              <a:t>Завод неће се донети решење о престанку жига због некоришћења ако је коришћење жига започело или је настављено после истека непрекидног временског периода од пет година у коме жиг није коришћен, а пре подношења захтева за престанак жига због некоришћења, осим ако је до започињања или настављања коришћења жига дошло након што је носилац права сазнао да ће бити поднет захтев за престанак његовог жига и ако је коришћење започето или настављено у периоду од три месеца пре подношења захтева за престанак жига. </a:t>
            </a:r>
          </a:p>
          <a:p>
            <a:pPr algn="just"/>
            <a:r>
              <a:rPr lang="ru-RU" dirty="0" smtClean="0"/>
              <a:t>У случају да Завод донесе решење о престанку жига због некоришћења, жиг престаје да важи на дан подношења захтева за престанак жига због некоришћења.(измена у односу на ранији Закон о жиговима. Оваквим решењем се ефекат некоришћења знака заштићеног жигом везује за захтев који је на ту последицу усмерен, уместо за датум регистрације који може бити знатно удаљен због чега се последице некоришћења неоправдано протежу на време када није било захтева за престанак жига. Ова измена је у складу са чл. 47, ст. 1 Директиве 2015/2436.</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369332"/>
          </a:xfrm>
        </p:spPr>
        <p:txBody>
          <a:bodyPr/>
          <a:lstStyle/>
          <a:p>
            <a:pPr algn="ctr"/>
            <a:r>
              <a:rPr lang="ru-RU" sz="2400" b="1" dirty="0" smtClean="0"/>
              <a:t>2. Престанак жига у другим случајевима </a:t>
            </a:r>
            <a:endParaRPr lang="en-US" sz="2400" b="1" dirty="0"/>
          </a:p>
        </p:txBody>
      </p:sp>
      <p:sp>
        <p:nvSpPr>
          <p:cNvPr id="3" name="Text Placeholder 2"/>
          <p:cNvSpPr>
            <a:spLocks noGrp="1"/>
          </p:cNvSpPr>
          <p:nvPr>
            <p:ph type="body" idx="1"/>
          </p:nvPr>
        </p:nvSpPr>
        <p:spPr>
          <a:xfrm>
            <a:off x="535940" y="990601"/>
            <a:ext cx="7944484" cy="6217087"/>
          </a:xfrm>
        </p:spPr>
        <p:txBody>
          <a:bodyPr/>
          <a:lstStyle/>
          <a:p>
            <a:pPr algn="just"/>
            <a:r>
              <a:rPr lang="ru-RU" sz="2400" dirty="0" smtClean="0"/>
              <a:t>Завод може на захтев заинтересованог лица донети решење о престанку жига, у целини или само за неке робе, односно услуге и у следећим случајевима:</a:t>
            </a:r>
          </a:p>
          <a:p>
            <a:endParaRPr lang="ru-RU" sz="2400" dirty="0" smtClean="0"/>
          </a:p>
          <a:p>
            <a:pPr algn="just"/>
            <a:r>
              <a:rPr lang="ru-RU" sz="2400" dirty="0" smtClean="0"/>
              <a:t>1) ако је знак заштићен жигом, због чињења или нечињења носиоца жига или његовог правног следбеника, постао у промету уобичајени назив робе, односно услуге за коју је регистрован;</a:t>
            </a:r>
          </a:p>
          <a:p>
            <a:endParaRPr lang="ru-RU" sz="2400" dirty="0" smtClean="0"/>
          </a:p>
          <a:p>
            <a:pPr algn="just"/>
            <a:r>
              <a:rPr lang="ru-RU" sz="2400" dirty="0" smtClean="0"/>
              <a:t>2) ако знак заштићен жигом, због начина на који га носилац жига, његов правни следбеник или лице уз сагласност носиоца жига користи, може у промету да изазове забуну о географском пореклу, врсти, квалитету или другим својствима робе, односно услуге;</a:t>
            </a:r>
          </a:p>
          <a:p>
            <a:pPr algn="just"/>
            <a:r>
              <a:rPr lang="ru-RU" sz="2400" dirty="0" smtClean="0"/>
              <a:t>3) ако је знак заштићен жигом постао противан јавном поретку или прихваћеним моралним принципима. </a:t>
            </a:r>
          </a:p>
          <a:p>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738664"/>
          </a:xfrm>
        </p:spPr>
        <p:txBody>
          <a:bodyPr/>
          <a:lstStyle/>
          <a:p>
            <a:pPr algn="ctr"/>
            <a:r>
              <a:rPr lang="ru-RU" sz="2400" b="1" dirty="0" smtClean="0"/>
              <a:t>Додатни разлози за престанак </a:t>
            </a:r>
            <a:br>
              <a:rPr lang="ru-RU" sz="2400" b="1" dirty="0" smtClean="0"/>
            </a:br>
            <a:r>
              <a:rPr lang="ru-RU" sz="2400" b="1" dirty="0" smtClean="0"/>
              <a:t>колективног жига и жига гаранције </a:t>
            </a:r>
            <a:endParaRPr lang="en-US" sz="2400" b="1" dirty="0"/>
          </a:p>
        </p:txBody>
      </p:sp>
      <p:sp>
        <p:nvSpPr>
          <p:cNvPr id="3" name="Text Placeholder 2"/>
          <p:cNvSpPr>
            <a:spLocks noGrp="1"/>
          </p:cNvSpPr>
          <p:nvPr>
            <p:ph type="body" idx="1"/>
          </p:nvPr>
        </p:nvSpPr>
        <p:spPr>
          <a:xfrm>
            <a:off x="535940" y="990600"/>
            <a:ext cx="7944484" cy="6370975"/>
          </a:xfrm>
        </p:spPr>
        <p:txBody>
          <a:bodyPr/>
          <a:lstStyle/>
          <a:p>
            <a:pPr algn="just"/>
            <a:r>
              <a:rPr lang="ru-RU" sz="2100" dirty="0" smtClean="0"/>
              <a:t>Колективни жиг и жиг гаранције могу престати и ако се употребљавају противно општем акту о колективном жигу, односно о жигу гаранције. </a:t>
            </a:r>
          </a:p>
          <a:p>
            <a:pPr algn="just"/>
            <a:endParaRPr lang="ru-RU" sz="2100" dirty="0" smtClean="0"/>
          </a:p>
          <a:p>
            <a:pPr algn="just"/>
            <a:r>
              <a:rPr lang="ru-RU" sz="2100" dirty="0" smtClean="0"/>
              <a:t>Колективни жиг престаје да важи и у следећим случајевима:</a:t>
            </a:r>
          </a:p>
          <a:p>
            <a:pPr algn="just"/>
            <a:r>
              <a:rPr lang="ru-RU" sz="2100" dirty="0" smtClean="0"/>
              <a:t>1) ако носилац не предузме разумне мере да спречи употребу жига на начин који није усклађен са условима употребе из општег акта о колективном жигу укључујући све измене општег акта уписане у Регистар жигова;</a:t>
            </a:r>
          </a:p>
          <a:p>
            <a:pPr algn="just"/>
            <a:endParaRPr lang="ru-RU" sz="2100" dirty="0" smtClean="0"/>
          </a:p>
          <a:p>
            <a:pPr algn="just"/>
            <a:r>
              <a:rPr lang="ru-RU" sz="2100" dirty="0" smtClean="0"/>
              <a:t>2) ако начин на који овлашћени корисник користи колективни жиг доводи до заблуде учеснике у промету на начин утврђен у чл. 32, ст. 2 Закона о жиговима;</a:t>
            </a:r>
          </a:p>
          <a:p>
            <a:pPr algn="just"/>
            <a:endParaRPr lang="ru-RU" sz="2100" dirty="0" smtClean="0"/>
          </a:p>
          <a:p>
            <a:pPr algn="just"/>
            <a:r>
              <a:rPr lang="ru-RU" sz="2000" dirty="0" smtClean="0"/>
              <a:t>3) ако измена општег акта о колективном жигу не садржи елементе из чл. 16 Закона о жиговима, осим ако је носилац жига накнадним изменама не усклади са тим чланом (</a:t>
            </a:r>
            <a:r>
              <a:rPr lang="ru-RU" sz="2000" b="1" dirty="0" smtClean="0"/>
              <a:t>новина у односу на раније важећи Закон – усклађивање са чл. 35 Директиве 2015/2436).</a:t>
            </a:r>
          </a:p>
          <a:p>
            <a:pPr algn="just"/>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738664"/>
          </a:xfrm>
        </p:spPr>
        <p:txBody>
          <a:bodyPr/>
          <a:lstStyle/>
          <a:p>
            <a:pPr algn="ctr"/>
            <a:r>
              <a:rPr lang="sr-Cyrl-CS" sz="2400" b="1" dirty="0" smtClean="0"/>
              <a:t>Поступак</a:t>
            </a:r>
            <a:r>
              <a:rPr lang="sr-Cyrl-RS" sz="2400" b="1" dirty="0" smtClean="0"/>
              <a:t> за престанак жига </a:t>
            </a:r>
            <a:br>
              <a:rPr lang="sr-Cyrl-RS" sz="2400" b="1" dirty="0" smtClean="0"/>
            </a:br>
            <a:r>
              <a:rPr lang="sr-Cyrl-RS" sz="2400" b="1" dirty="0" smtClean="0"/>
              <a:t>у посебним случајевима</a:t>
            </a:r>
            <a:endParaRPr lang="en-US" sz="2400" b="1" dirty="0"/>
          </a:p>
        </p:txBody>
      </p:sp>
      <p:sp>
        <p:nvSpPr>
          <p:cNvPr id="3" name="Text Placeholder 2"/>
          <p:cNvSpPr>
            <a:spLocks noGrp="1"/>
          </p:cNvSpPr>
          <p:nvPr>
            <p:ph type="body" idx="1"/>
          </p:nvPr>
        </p:nvSpPr>
        <p:spPr>
          <a:xfrm>
            <a:off x="535940" y="1143000"/>
            <a:ext cx="7944484" cy="5262979"/>
          </a:xfrm>
        </p:spPr>
        <p:txBody>
          <a:bodyPr/>
          <a:lstStyle/>
          <a:p>
            <a:pPr algn="just"/>
            <a:r>
              <a:rPr lang="ru-RU" sz="1900" dirty="0" smtClean="0"/>
              <a:t>Поступак за престанак жига у посебним случајевима покреће се писаним захтевом, који се подноси Заводу за интелектуалну својину.</a:t>
            </a:r>
          </a:p>
          <a:p>
            <a:pPr algn="just"/>
            <a:r>
              <a:rPr lang="ru-RU" sz="1900" dirty="0" smtClean="0"/>
              <a:t>Захтев садржи нарочито: податке о подносиоцу захтева; податке о носиоцу жига чији се престанак тражи; регистарски број жига чији се престанак тражи; разлоге због којих се престанак жига тражи; назначење да ли се тражи престанак жига у целини или само за неку робу, односно услуге.Завод ближе прописује садржину захтева, одређује прилоге који се подносе уз захтев и прописује њихову садржину. </a:t>
            </a:r>
          </a:p>
          <a:p>
            <a:pPr algn="just"/>
            <a:r>
              <a:rPr lang="ru-RU" sz="1900" dirty="0" smtClean="0"/>
              <a:t>Захтев за престанак жига је уредан ако садржи све напред наведене податке.</a:t>
            </a:r>
          </a:p>
          <a:p>
            <a:pPr algn="just"/>
            <a:r>
              <a:rPr lang="ru-RU" sz="1900" dirty="0" smtClean="0"/>
              <a:t>Ако захтев за престанак жига није уредан, Завод ће писменим путем позвати подносиоца захтева да га уреди у року који Завод одреди.</a:t>
            </a:r>
          </a:p>
          <a:p>
            <a:pPr algn="just"/>
            <a:r>
              <a:rPr lang="ru-RU" sz="1900" dirty="0" smtClean="0"/>
              <a:t>На образложени захтев подносиоца захтева за престанак жига, уз плаћање прописане таксе, Завод ће продужити рок за уређење захтева, за време које сматра примереним.</a:t>
            </a:r>
          </a:p>
          <a:p>
            <a:pPr algn="just"/>
            <a:r>
              <a:rPr lang="ru-RU" sz="1900" dirty="0" smtClean="0"/>
              <a:t>Ако подносилац захтева у остављеном року не поступи по позиву</a:t>
            </a:r>
            <a:r>
              <a:rPr lang="ru-RU" sz="1900" b="1" dirty="0" smtClean="0"/>
              <a:t>, Завод ће донети </a:t>
            </a:r>
            <a:r>
              <a:rPr lang="ru-RU" sz="1900" dirty="0" smtClean="0"/>
              <a:t>решење о одбацивању захтева. </a:t>
            </a:r>
            <a:endParaRPr lang="en-US" sz="1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370975"/>
          </a:xfrm>
          <a:prstGeom prst="rect">
            <a:avLst/>
          </a:prstGeom>
        </p:spPr>
        <p:txBody>
          <a:bodyPr wrap="square">
            <a:spAutoFit/>
          </a:bodyPr>
          <a:lstStyle/>
          <a:p>
            <a:pPr algn="just"/>
            <a:r>
              <a:rPr lang="ru-RU" sz="2400" dirty="0" smtClean="0"/>
              <a:t>Завод ће уредан захтев доставити носиоцу жига и позвати га да у року од 30 дана од дана пријема позива достави свој одговор.</a:t>
            </a:r>
          </a:p>
          <a:p>
            <a:endParaRPr lang="ru-RU" sz="2400" dirty="0" smtClean="0"/>
          </a:p>
          <a:p>
            <a:pPr algn="just"/>
            <a:r>
              <a:rPr lang="ru-RU" sz="2400" dirty="0" smtClean="0"/>
              <a:t>На образложен захтев носиоца жига, уз плаћање прописане таксе, Завод може да продужи рок од 30 дана за време које сматра примереним.</a:t>
            </a:r>
          </a:p>
          <a:p>
            <a:endParaRPr lang="ru-RU" sz="2400" dirty="0" smtClean="0"/>
          </a:p>
          <a:p>
            <a:pPr algn="just"/>
            <a:r>
              <a:rPr lang="ru-RU" sz="2400" dirty="0" smtClean="0"/>
              <a:t>После спроведеног поступка по захтеву за престанак жига, Завод ће донети решење о престанку жига, у целини или само за неке робе, односно услуге или решење о одбијању захтева. </a:t>
            </a:r>
          </a:p>
          <a:p>
            <a:pPr algn="just"/>
            <a:r>
              <a:rPr lang="ru-RU" sz="2400" dirty="0" smtClean="0"/>
              <a:t>Престанак жига у посебним случајевима нема дејство на судске одлуке у вези са утврђивањем повреде права које су у моменту доношења тог решења биле правноснажне, као и на закључене уговоре о преносу права, односно уступању лиценце, ако су и у мери у којој су ти уговори извршени, под условом да је тужилац, односно носилац жига био савестан. </a:t>
            </a:r>
          </a:p>
          <a:p>
            <a:pPr algn="just"/>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30887"/>
          </a:xfrm>
        </p:spPr>
        <p:txBody>
          <a:bodyPr/>
          <a:lstStyle/>
          <a:p>
            <a:pPr algn="ctr"/>
            <a:r>
              <a:rPr lang="sr-Cyrl-RS" sz="2800" b="1" dirty="0" smtClean="0"/>
              <a:t>Задатак:</a:t>
            </a:r>
            <a:endParaRPr lang="en-US" sz="2800" b="1" dirty="0"/>
          </a:p>
        </p:txBody>
      </p:sp>
      <p:sp>
        <p:nvSpPr>
          <p:cNvPr id="3" name="Text Placeholder 2"/>
          <p:cNvSpPr>
            <a:spLocks noGrp="1"/>
          </p:cNvSpPr>
          <p:nvPr>
            <p:ph type="body" idx="1"/>
          </p:nvPr>
        </p:nvSpPr>
        <p:spPr>
          <a:xfrm>
            <a:off x="535940" y="1607565"/>
            <a:ext cx="7944484" cy="3385542"/>
          </a:xfrm>
        </p:spPr>
        <p:txBody>
          <a:bodyPr/>
          <a:lstStyle/>
          <a:p>
            <a:pPr algn="just"/>
            <a:r>
              <a:rPr lang="sr-Cyrl-RS" sz="2000" dirty="0" smtClean="0"/>
              <a:t>1.Попуните захтев за признање жига (захтев можете преузети са сајта Завода:</a:t>
            </a:r>
          </a:p>
          <a:p>
            <a:pPr algn="just"/>
            <a:r>
              <a:rPr lang="en-US" sz="2000" dirty="0" smtClean="0"/>
              <a:t>http://www.zis.gov.rs/prava-is/zigovi/obrasci-i-uputstva.12.html</a:t>
            </a:r>
            <a:endParaRPr lang="sr-Cyrl-RS" sz="2000" dirty="0" smtClean="0"/>
          </a:p>
          <a:p>
            <a:pPr algn="just"/>
            <a:r>
              <a:rPr lang="sr-Cyrl-RS" sz="2000" dirty="0" smtClean="0"/>
              <a:t>2. Саставите обавештење (резулат испитивања) о недостацима пријаве за признање жига у смислу чл. 27, ст. 2 Закона  о жиговима! </a:t>
            </a:r>
          </a:p>
          <a:p>
            <a:pPr algn="just"/>
            <a:r>
              <a:rPr lang="sr-Cyrl-RS" sz="2000" dirty="0" smtClean="0"/>
              <a:t>3. Саставите захтев подносиоца пријаве за продужење рока за уређење пријаве за признање жига у смислу чл. 27, ст. 3 Закона о жиговима!</a:t>
            </a:r>
          </a:p>
          <a:p>
            <a:pPr algn="just"/>
            <a:r>
              <a:rPr lang="sr-Cyrl-RS" sz="2000" dirty="0" smtClean="0"/>
              <a:t>4</a:t>
            </a:r>
            <a:r>
              <a:rPr lang="sr-Cyrl-RS" sz="2000" dirty="0" smtClean="0"/>
              <a:t>. </a:t>
            </a:r>
            <a:r>
              <a:rPr lang="sr-Cyrl-CS" sz="2000" dirty="0" smtClean="0"/>
              <a:t>С</a:t>
            </a:r>
            <a:r>
              <a:rPr lang="sr-Cyrl-RS" sz="2000" dirty="0" smtClean="0"/>
              <a:t>аставите решење којим се одбацује пријава за признање жига у смислу чл. 27, ст. 4 Закона о жиговима!</a:t>
            </a: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a:xfrm>
            <a:off x="535940" y="1607565"/>
            <a:ext cx="7944484" cy="3447098"/>
          </a:xfrm>
        </p:spPr>
        <p:txBody>
          <a:bodyPr/>
          <a:lstStyle/>
          <a:p>
            <a:pPr>
              <a:buFontTx/>
              <a:buNone/>
            </a:pPr>
            <a:r>
              <a:rPr lang="en-US" dirty="0" err="1" smtClean="0"/>
              <a:t>Хвала</a:t>
            </a:r>
            <a:r>
              <a:rPr lang="en-US" dirty="0" smtClean="0"/>
              <a:t> </a:t>
            </a:r>
            <a:r>
              <a:rPr lang="en-US" dirty="0" err="1" smtClean="0"/>
              <a:t>на</a:t>
            </a:r>
            <a:r>
              <a:rPr lang="en-US" dirty="0" smtClean="0"/>
              <a:t> </a:t>
            </a:r>
            <a:r>
              <a:rPr lang="en-US" dirty="0" err="1" smtClean="0"/>
              <a:t>пажњи</a:t>
            </a:r>
            <a:r>
              <a:rPr lang="en-US" dirty="0" smtClean="0"/>
              <a:t>!</a:t>
            </a:r>
          </a:p>
          <a:p>
            <a:pPr>
              <a:buFontTx/>
              <a:buNone/>
            </a:pPr>
            <a:endParaRPr lang="en-US" dirty="0" smtClean="0"/>
          </a:p>
          <a:p>
            <a:pPr>
              <a:buFontTx/>
              <a:buNone/>
            </a:pPr>
            <a:r>
              <a:rPr lang="sr-Cyrl-RS" dirty="0" smtClean="0"/>
              <a:t>Проф др Соња Лучић</a:t>
            </a:r>
            <a:r>
              <a:rPr lang="en-US" dirty="0" smtClean="0"/>
              <a:t>,</a:t>
            </a:r>
          </a:p>
          <a:p>
            <a:pPr>
              <a:buFontTx/>
              <a:buNone/>
            </a:pPr>
            <a:r>
              <a:rPr lang="en-US" dirty="0" err="1" smtClean="0"/>
              <a:t>Правни</a:t>
            </a:r>
            <a:r>
              <a:rPr lang="en-US" dirty="0" smtClean="0"/>
              <a:t> </a:t>
            </a:r>
            <a:r>
              <a:rPr lang="en-US" dirty="0" err="1" smtClean="0"/>
              <a:t>факултет</a:t>
            </a:r>
            <a:r>
              <a:rPr lang="en-US" dirty="0" smtClean="0"/>
              <a:t> - </a:t>
            </a:r>
            <a:r>
              <a:rPr lang="en-US" dirty="0" err="1" smtClean="0"/>
              <a:t>Крагујевац</a:t>
            </a:r>
            <a:endParaRPr lang="en-US" dirty="0" smtClean="0"/>
          </a:p>
          <a:p>
            <a:pPr>
              <a:buFontTx/>
              <a:buNone/>
            </a:pPr>
            <a:r>
              <a:rPr lang="de-DE" dirty="0" smtClean="0">
                <a:hlinkClick r:id="rId2"/>
              </a:rPr>
              <a:t>www.jura.kg.ac.rs</a:t>
            </a:r>
            <a:endParaRPr lang="de-DE" dirty="0" smtClean="0"/>
          </a:p>
          <a:p>
            <a:pPr>
              <a:buFontTx/>
              <a:buNone/>
            </a:pPr>
            <a:r>
              <a:rPr lang="de-DE" dirty="0" smtClean="0">
                <a:hlinkClick r:id="rId3"/>
              </a:rPr>
              <a:t>s</a:t>
            </a:r>
            <a:r>
              <a:rPr lang="sr-Latn-RS" dirty="0" smtClean="0">
                <a:hlinkClick r:id="rId3"/>
              </a:rPr>
              <a:t>lucic</a:t>
            </a:r>
            <a:r>
              <a:rPr lang="en-US" dirty="0" smtClean="0">
                <a:hlinkClick r:id="rId3"/>
              </a:rPr>
              <a:t>@</a:t>
            </a:r>
            <a:r>
              <a:rPr lang="en-US" dirty="0" err="1" smtClean="0">
                <a:hlinkClick r:id="rId3"/>
              </a:rPr>
              <a:t>jura.kg.ac.rs</a:t>
            </a:r>
            <a:endParaRPr lang="en-US" dirty="0" smtClean="0"/>
          </a:p>
          <a:p>
            <a:endParaRPr lang="en-US" dirty="0"/>
          </a:p>
        </p:txBody>
      </p:sp>
      <p:pic>
        <p:nvPicPr>
          <p:cNvPr id="4" name="Picture 10" descr="pravniRS"/>
          <p:cNvPicPr>
            <a:picLocks noChangeAspect="1" noChangeArrowheads="1"/>
          </p:cNvPicPr>
          <p:nvPr/>
        </p:nvPicPr>
        <p:blipFill>
          <a:blip r:embed="rId4"/>
          <a:srcRect/>
          <a:stretch>
            <a:fillRect/>
          </a:stretch>
        </p:blipFill>
        <p:spPr bwMode="auto">
          <a:xfrm>
            <a:off x="533400" y="228600"/>
            <a:ext cx="8210550" cy="123666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2743200" y="0"/>
            <a:ext cx="4752975" cy="2590799"/>
          </a:xfrm>
          <a:prstGeom prst="rect">
            <a:avLst/>
          </a:prstGeom>
          <a:noFill/>
          <a:ln w="9525">
            <a:noFill/>
            <a:miter lim="800000"/>
            <a:headEnd/>
            <a:tailEnd/>
          </a:ln>
          <a:effectLst/>
        </p:spPr>
      </p:pic>
      <p:sp>
        <p:nvSpPr>
          <p:cNvPr id="3" name="Rectangle 2"/>
          <p:cNvSpPr/>
          <p:nvPr/>
        </p:nvSpPr>
        <p:spPr>
          <a:xfrm>
            <a:off x="0" y="2438400"/>
            <a:ext cx="9144000" cy="3693319"/>
          </a:xfrm>
          <a:prstGeom prst="rect">
            <a:avLst/>
          </a:prstGeom>
        </p:spPr>
        <p:txBody>
          <a:bodyPr wrap="square">
            <a:spAutoFit/>
          </a:bodyPr>
          <a:lstStyle/>
          <a:p>
            <a:pPr algn="just"/>
            <a:r>
              <a:rPr lang="ru-RU" sz="2400" dirty="0" smtClean="0"/>
              <a:t>Ознака</a:t>
            </a:r>
            <a:r>
              <a:rPr lang="sr-Latn-RS" sz="2400" dirty="0" smtClean="0"/>
              <a:t> </a:t>
            </a:r>
            <a:r>
              <a:rPr lang="en-US" sz="2400" b="1" dirty="0" smtClean="0"/>
              <a:t>® </a:t>
            </a:r>
            <a:r>
              <a:rPr lang="ru-RU" sz="2400" dirty="0" smtClean="0"/>
              <a:t> </a:t>
            </a:r>
            <a:r>
              <a:rPr lang="sr-Latn-RS" sz="2400" dirty="0" smtClean="0"/>
              <a:t>(eng. registered) </a:t>
            </a:r>
            <a:r>
              <a:rPr lang="ru-RU" sz="2400" dirty="0" smtClean="0"/>
              <a:t>није обавезан део регистрованог жига, али служи за истицање чињенице да је неки знак (реч, лого) регистрован као жиг одређеног лица.</a:t>
            </a:r>
            <a:r>
              <a:rPr lang="sr-Latn-RS" sz="2400" dirty="0" smtClean="0"/>
              <a:t> </a:t>
            </a:r>
          </a:p>
          <a:p>
            <a:pPr algn="just"/>
            <a:r>
              <a:rPr lang="ru-RU" sz="2400" dirty="0" smtClean="0"/>
              <a:t>Ову ознаку носилац </a:t>
            </a:r>
            <a:r>
              <a:rPr lang="sr-Cyrl-RS" sz="2400" dirty="0" smtClean="0"/>
              <a:t>жига </a:t>
            </a:r>
            <a:r>
              <a:rPr lang="ru-RU" sz="2400" dirty="0" smtClean="0"/>
              <a:t>може користити да истакне да је знак регистрован жигом, али само истицање ознаке није доказ да је жиг и регистрован. Будући да је то универзална ознака за заштићени жиг независно од тога на територији које државе или којих држава регистрација жига важи, могуће је да конкретан жиг не важи на територији Србије, те је увек неопходна провера.</a:t>
            </a:r>
            <a:endParaRPr lang="sr-Latn-RS" sz="2400" dirty="0" smtClean="0"/>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92443"/>
          </a:xfrm>
        </p:spPr>
        <p:txBody>
          <a:bodyPr/>
          <a:lstStyle/>
          <a:p>
            <a:pPr algn="ctr"/>
            <a:r>
              <a:rPr lang="sr-Cyrl-RS" sz="3200" b="1" dirty="0" smtClean="0"/>
              <a:t>Обим заштите</a:t>
            </a:r>
            <a:endParaRPr lang="en-US" sz="3200" b="1" dirty="0"/>
          </a:p>
        </p:txBody>
      </p:sp>
      <p:sp>
        <p:nvSpPr>
          <p:cNvPr id="3" name="Text Placeholder 2"/>
          <p:cNvSpPr>
            <a:spLocks noGrp="1"/>
          </p:cNvSpPr>
          <p:nvPr>
            <p:ph type="body" idx="1"/>
          </p:nvPr>
        </p:nvSpPr>
        <p:spPr>
          <a:xfrm>
            <a:off x="535940" y="1607565"/>
            <a:ext cx="7944484" cy="4308872"/>
          </a:xfrm>
        </p:spPr>
        <p:txBody>
          <a:bodyPr/>
          <a:lstStyle/>
          <a:p>
            <a:pPr algn="just"/>
            <a:r>
              <a:rPr lang="ru-RU" sz="2000" dirty="0" smtClean="0"/>
              <a:t>Носилац жига има право да другим лицима забрани да неовлашћено користе:</a:t>
            </a:r>
          </a:p>
          <a:p>
            <a:pPr algn="just"/>
            <a:endParaRPr lang="ru-RU" sz="2000" dirty="0" smtClean="0"/>
          </a:p>
          <a:p>
            <a:pPr algn="just"/>
            <a:r>
              <a:rPr lang="ru-RU" sz="2000" dirty="0" smtClean="0"/>
              <a:t>1) знак који је </a:t>
            </a:r>
            <a:r>
              <a:rPr lang="ru-RU" sz="2000" b="1" dirty="0" smtClean="0"/>
              <a:t>истоветан</a:t>
            </a:r>
            <a:r>
              <a:rPr lang="ru-RU" sz="2000" dirty="0" smtClean="0"/>
              <a:t> са његовим раније заштићеним знаком у односу на робе, односно услуге које су </a:t>
            </a:r>
            <a:r>
              <a:rPr lang="ru-RU" sz="2000" b="1" dirty="0" smtClean="0"/>
              <a:t>истоветне роби</a:t>
            </a:r>
            <a:r>
              <a:rPr lang="ru-RU" sz="2000" dirty="0" smtClean="0"/>
              <a:t>, односно услугама за које је тај жиг регистрован;</a:t>
            </a:r>
          </a:p>
          <a:p>
            <a:pPr algn="just"/>
            <a:endParaRPr lang="ru-RU" sz="2000" dirty="0" smtClean="0"/>
          </a:p>
          <a:p>
            <a:pPr algn="just"/>
            <a:r>
              <a:rPr lang="ru-RU" sz="2000" dirty="0" smtClean="0"/>
              <a:t>2) знак који је </a:t>
            </a:r>
            <a:r>
              <a:rPr lang="ru-RU" sz="2000" b="1" dirty="0" smtClean="0"/>
              <a:t>истоветан</a:t>
            </a:r>
            <a:r>
              <a:rPr lang="ru-RU" sz="2000" dirty="0" smtClean="0"/>
              <a:t> његовом раније заштићеном знаку за </a:t>
            </a:r>
            <a:r>
              <a:rPr lang="ru-RU" sz="2000" b="1" dirty="0" smtClean="0"/>
              <a:t>сличну</a:t>
            </a:r>
            <a:r>
              <a:rPr lang="ru-RU" sz="2000" dirty="0" smtClean="0"/>
              <a:t> врсту робе, односно услуга или </a:t>
            </a:r>
            <a:r>
              <a:rPr lang="ru-RU" sz="2000" b="1" dirty="0" smtClean="0"/>
              <a:t>сличан</a:t>
            </a:r>
            <a:r>
              <a:rPr lang="ru-RU" sz="2000" dirty="0" smtClean="0"/>
              <a:t> његовом раније заштићеном знаку за </a:t>
            </a:r>
            <a:r>
              <a:rPr lang="ru-RU" sz="2000" b="1" dirty="0" smtClean="0"/>
              <a:t>истоветну или сличну </a:t>
            </a:r>
            <a:r>
              <a:rPr lang="ru-RU" sz="2000" dirty="0" smtClean="0"/>
              <a:t>врсту робе, односно услуга </a:t>
            </a:r>
            <a:r>
              <a:rPr lang="ru-RU" sz="2000" b="1" dirty="0" smtClean="0"/>
              <a:t>ако постоји вероватноћа да због те истоветности, односно сличности настане забуна у релевантном делу јавности, која обухвата и вероватноћу довођења у везу тог знака са његовим раније заштићеним знаком. </a:t>
            </a:r>
            <a:endParaRPr lang="en-US"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861774"/>
          </a:xfrm>
        </p:spPr>
        <p:txBody>
          <a:bodyPr/>
          <a:lstStyle/>
          <a:p>
            <a:pPr algn="ctr"/>
            <a:r>
              <a:rPr lang="sr-Cyrl-RS" sz="2800" b="1" dirty="0" smtClean="0"/>
              <a:t>Проширени обим заштите у односу на трећа лица</a:t>
            </a:r>
            <a:endParaRPr lang="en-US" sz="2800" b="1" dirty="0"/>
          </a:p>
        </p:txBody>
      </p:sp>
      <p:sp>
        <p:nvSpPr>
          <p:cNvPr id="3" name="Text Placeholder 2"/>
          <p:cNvSpPr>
            <a:spLocks noGrp="1"/>
          </p:cNvSpPr>
          <p:nvPr>
            <p:ph type="body" idx="1"/>
          </p:nvPr>
        </p:nvSpPr>
        <p:spPr>
          <a:xfrm>
            <a:off x="535940" y="1607565"/>
            <a:ext cx="7944484" cy="4924425"/>
          </a:xfrm>
        </p:spPr>
        <p:txBody>
          <a:bodyPr/>
          <a:lstStyle/>
          <a:p>
            <a:pPr algn="just"/>
            <a:r>
              <a:rPr lang="sr-Cyrl-RS" sz="2000" dirty="0" smtClean="0"/>
              <a:t>Треће лице не сме да користи не само регистровану ознаку за регистровану робу, већ и </a:t>
            </a:r>
            <a:r>
              <a:rPr lang="sr-Cyrl-RS" sz="2000" b="1" dirty="0" smtClean="0"/>
              <a:t>сличну ознаку </a:t>
            </a:r>
            <a:r>
              <a:rPr lang="sr-Cyrl-RS" sz="2000" dirty="0" smtClean="0"/>
              <a:t>за исту или </a:t>
            </a:r>
            <a:r>
              <a:rPr lang="sr-Cyrl-RS" sz="2000" b="1" dirty="0" smtClean="0"/>
              <a:t>сличну робу</a:t>
            </a:r>
            <a:r>
              <a:rPr lang="sr-Cyrl-RS" sz="2000" dirty="0" smtClean="0"/>
              <a:t>. Смисао овако проширеног обима заштите произилази из основне функције жига – указивање на порекло означене робе или услуге. Једино извесно својство које има роба означена ознаком која је заштићена жигом јесте да је она произведена и пуштена у промет од стране лица које је носилац жига. Другим речима, на основу жигом заштићене  ознаке се не може закључити о називу и адреси привредног субјекта који је носилац жига, већ је жигом заштићена ознака гаранција да роба потиче из једног извора - привредног субјекта који је носилац жига.</a:t>
            </a:r>
          </a:p>
          <a:p>
            <a:pPr algn="just"/>
            <a:r>
              <a:rPr lang="sr-Cyrl-RS" sz="2000" dirty="0" smtClean="0"/>
              <a:t>Да би жиг могао имати ову функцију неопходно је да носилац жига може да се одбрани од сваког трећег лица које означава своју робу на начин који учеснике у промету (пре свега потрошаче) наводи или може навести на погрешни закључак о идентитету субјекта од кога роба потиче (забуна о пореклу робе или услуге).</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430887"/>
          </a:xfrm>
        </p:spPr>
        <p:txBody>
          <a:bodyPr/>
          <a:lstStyle/>
          <a:p>
            <a:pPr algn="ctr"/>
            <a:r>
              <a:rPr lang="sr-Cyrl-RS" sz="2800" b="1" dirty="0" smtClean="0"/>
              <a:t>Искључива овлашћења носиоца жига</a:t>
            </a:r>
            <a:endParaRPr lang="en-US" sz="2800" b="1" dirty="0"/>
          </a:p>
        </p:txBody>
      </p:sp>
      <p:sp>
        <p:nvSpPr>
          <p:cNvPr id="3" name="Text Placeholder 2"/>
          <p:cNvSpPr>
            <a:spLocks noGrp="1"/>
          </p:cNvSpPr>
          <p:nvPr>
            <p:ph type="body" idx="1"/>
          </p:nvPr>
        </p:nvSpPr>
        <p:spPr>
          <a:xfrm>
            <a:off x="535940" y="838201"/>
            <a:ext cx="7944484" cy="5847755"/>
          </a:xfrm>
        </p:spPr>
        <p:txBody>
          <a:bodyPr/>
          <a:lstStyle/>
          <a:p>
            <a:pPr algn="just"/>
            <a:r>
              <a:rPr lang="ru-RU" sz="1900" dirty="0" smtClean="0"/>
              <a:t>1) стављање заштићеног знака на робу, њено паковање или средства за обележавање робе (етикете, налепнице, затварачи за флаше и сл.).</a:t>
            </a:r>
            <a:endParaRPr lang="sr-Cyrl-RS" sz="1900" dirty="0" smtClean="0"/>
          </a:p>
          <a:p>
            <a:pPr algn="just"/>
            <a:r>
              <a:rPr lang="sr-Cyrl-RS" sz="1900" dirty="0" smtClean="0"/>
              <a:t>Обележавање робе се врши физичким наношењем или спајањем заштићене ознаке са примерцима конкретне робе за коју је жиг регистрован. </a:t>
            </a:r>
          </a:p>
          <a:p>
            <a:pPr algn="just"/>
            <a:r>
              <a:rPr lang="sr-Cyrl-RS" sz="1900" dirty="0" smtClean="0"/>
              <a:t>Носилац жига не мора бити произвођач робе коју обележава својом заштићеном ознаком.  </a:t>
            </a:r>
          </a:p>
          <a:p>
            <a:pPr algn="just"/>
            <a:r>
              <a:rPr lang="sr-Cyrl-RS" sz="1900" dirty="0" smtClean="0"/>
              <a:t>Ако носилац жига намерно или случајно пропусти да обележи своју робу заштићену жигом, нико други не сме ту робу обележити том ознаком. Нпр. произвођач шећера је носилац жига за ознаку “</a:t>
            </a:r>
            <a:r>
              <a:rPr lang="sr-Latn-RS" sz="1900" dirty="0" smtClean="0"/>
              <a:t>Sunoko</a:t>
            </a:r>
            <a:r>
              <a:rPr lang="sr-Cyrl-RS" sz="1900" dirty="0" smtClean="0"/>
              <a:t>”. Он је трговцу на велико продао продао већу количину шећера у ринфузу (нпр. у џаковима). Трговац на велико који шећер пакује у амбалажи од 1кг и тако упакован шећер даље продаје трговцима на мало, не сме без сагласности носиоца жига на паковање да стави ознаку “</a:t>
            </a:r>
            <a:r>
              <a:rPr lang="sr-Latn-RS" sz="1900" dirty="0" smtClean="0"/>
              <a:t>Sunoko</a:t>
            </a:r>
            <a:r>
              <a:rPr lang="sr-Cyrl-RS" sz="1900" dirty="0" smtClean="0"/>
              <a:t>”. </a:t>
            </a:r>
          </a:p>
          <a:p>
            <a:pPr algn="just"/>
            <a:r>
              <a:rPr lang="sr-Cyrl-RS" sz="1900" dirty="0" smtClean="0"/>
              <a:t>Обележавање услуга се врши тако што се заштићена ознака утискује или наноси на предмете који се користе приликом пружања услуге. Нпр. банкарске услуге се обележавају наношењем заштићене ознаке на кредитне или платне картице које банка издаје својим клијентима. </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9144000" cy="6524863"/>
          </a:xfrm>
          <a:prstGeom prst="rect">
            <a:avLst/>
          </a:prstGeom>
        </p:spPr>
        <p:txBody>
          <a:bodyPr wrap="square">
            <a:spAutoFit/>
          </a:bodyPr>
          <a:lstStyle/>
          <a:p>
            <a:pPr algn="just"/>
            <a:r>
              <a:rPr lang="ru-RU" sz="2200" dirty="0" smtClean="0"/>
              <a:t>2) нуђење робе, њено стављање у промет или њено складиштење у те сврхе, или нуђење или обављање услуга под заштићеним знаком.</a:t>
            </a:r>
            <a:endParaRPr lang="sr-Cyrl-RS" sz="2200" dirty="0" smtClean="0"/>
          </a:p>
          <a:p>
            <a:pPr algn="just"/>
            <a:r>
              <a:rPr lang="sr-Cyrl-RS" sz="2200" dirty="0" smtClean="0"/>
              <a:t>Једино је носилац жига овлашћен да стави у промет робу која је обележена његовим заштићеним знаком. </a:t>
            </a:r>
          </a:p>
          <a:p>
            <a:pPr algn="just"/>
            <a:r>
              <a:rPr lang="sr-Cyrl-RS" sz="2200" b="1" dirty="0" smtClean="0"/>
              <a:t>Једна од измена Новог Закона о жиговима који је ступио на снагу 01.02.2020. г. </a:t>
            </a:r>
            <a:r>
              <a:rPr lang="sr-Cyrl-CS" sz="2200" b="1" dirty="0" smtClean="0"/>
              <a:t>ј</a:t>
            </a:r>
            <a:r>
              <a:rPr lang="sr-Cyrl-RS" sz="2200" b="1" dirty="0" smtClean="0"/>
              <a:t>е то што је у чл. 49, </a:t>
            </a:r>
            <a:r>
              <a:rPr lang="ru-RU" sz="2200" b="1" dirty="0" smtClean="0"/>
              <a:t>ст. 3. тачка 2, у склопу права забране којима располаже носилац жига прецизирано да осим нуђења робе под заштићеним знаком, може да забрани и нуђење услуга.</a:t>
            </a:r>
            <a:endParaRPr lang="sr-Cyrl-RS" sz="2200" b="1" dirty="0" smtClean="0"/>
          </a:p>
          <a:p>
            <a:pPr algn="just"/>
            <a:r>
              <a:rPr lang="sr-Cyrl-RS" sz="2200" dirty="0" smtClean="0"/>
              <a:t>Под прометом се, у првом реду, подразумева промена државине на примерку робе, и то на тржишту. </a:t>
            </a:r>
          </a:p>
          <a:p>
            <a:pPr algn="just"/>
            <a:r>
              <a:rPr lang="sr-Cyrl-RS" sz="2200" dirty="0" smtClean="0"/>
              <a:t>У праву жига се не сматра прометом ако се роба предаје пријатељу или рођаку или ако се размењује између два статусно повезана привредна друштва или сл. </a:t>
            </a:r>
          </a:p>
          <a:p>
            <a:pPr algn="just"/>
            <a:r>
              <a:rPr lang="sr-Cyrl-RS" sz="2200" dirty="0" smtClean="0"/>
              <a:t>Правни основ стављања у промет може бити различит (продаја, давање у закуп или на послугу). Промет, у смислу права жига, постоји и без правног основа (нпр. лопов преда жигом обележену робу у државину трећем лицу). </a:t>
            </a:r>
          </a:p>
          <a:p>
            <a:pPr algn="just"/>
            <a:r>
              <a:rPr lang="sr-Cyrl-RS" sz="2200" dirty="0" smtClean="0"/>
              <a:t>Под нуђењем робе се подразумевају радње излагања робе, упућивање конкретне понуде и сл., а све то ради стављања робе у промет.</a:t>
            </a:r>
            <a:endParaRPr 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909858"/>
          </a:xfrm>
          <a:prstGeom prst="rect">
            <a:avLst/>
          </a:prstGeom>
        </p:spPr>
        <p:txBody>
          <a:bodyPr wrap="square">
            <a:spAutoFit/>
          </a:bodyPr>
          <a:lstStyle/>
          <a:p>
            <a:r>
              <a:rPr lang="ru-RU" dirty="0" smtClean="0"/>
              <a:t>3) увоз, извоз, претовар, складиштење или транзит робе под заштићеним знаком, без обзира на то да ли је роба намењена домаћем тржишту.</a:t>
            </a:r>
          </a:p>
          <a:p>
            <a:pPr algn="just"/>
            <a:r>
              <a:rPr lang="ru-RU" b="1" dirty="0" smtClean="0"/>
              <a:t>Још једна </a:t>
            </a:r>
            <a:r>
              <a:rPr lang="sr-Cyrl-RS" b="1" dirty="0" smtClean="0"/>
              <a:t>измена у Закону о жиговима (чл. 49, </a:t>
            </a:r>
            <a:r>
              <a:rPr lang="ru-RU" b="1" dirty="0" smtClean="0"/>
              <a:t>ст. 3, тачка 3)  где је прописано да носилац жига има право да забрани другим лицима поред увоза и извоза још и претовар, складиштење или транзит робе под заштићеним знаком, без обзира на тода ли је роба намењена домаћем тржишту, што је у складу са уводним изјавама 21. и 22.преамбуле Директиве 2015/2436. Циљ оваквог правног оквира је јачање заштите жига и делотворније сузбијање кривотворења. </a:t>
            </a:r>
          </a:p>
          <a:p>
            <a:pPr algn="just"/>
            <a:r>
              <a:rPr lang="ru-RU" dirty="0" smtClean="0"/>
              <a:t>4) коришћење заштићеног знака у пословној документацији или у реклами.</a:t>
            </a:r>
          </a:p>
          <a:p>
            <a:pPr algn="just"/>
            <a:r>
              <a:rPr lang="ru-RU" dirty="0" smtClean="0"/>
              <a:t>Жиг овлашћује свог носиоца да на искључив начин користи заштићену ознаку на средствима за паковање робе, каталозима, проспектима, огласима, упутствима, пословној коресподенцији и сл.</a:t>
            </a:r>
          </a:p>
          <a:p>
            <a:pPr algn="just"/>
            <a:r>
              <a:rPr lang="ru-RU" dirty="0" smtClean="0"/>
              <a:t>5) употреба заштићеног знака у компаративном оглашавању на начин противан прописима. </a:t>
            </a:r>
          </a:p>
          <a:p>
            <a:pPr algn="just"/>
            <a:r>
              <a:rPr lang="ru-RU" b="1" dirty="0" smtClean="0"/>
              <a:t>У чл. 49, ст. 3 Закона о жиговима (у односу на ранији Закон) додата је нова тачка 5 која прописује забрану употребе заштићеног знака у компаративном оглашавању на начин противан прописима, чиме је постигнута усклађеност са одредбом чл. 10.3.ф) Директиве 2015/2436.</a:t>
            </a:r>
          </a:p>
          <a:p>
            <a:pPr algn="just"/>
            <a:r>
              <a:rPr lang="ru-RU" dirty="0" smtClean="0"/>
              <a:t>У смислу Директиве 2006/114 компаративно оглашавање је оглашавање које изричито или прећутно упућује на конкурента или конкурентну робу или услуге. Ова врста оглашавања дозвољена је само када није заваравајућа. Може бити легитимно средство информисања потрошача о њиховим интересима. </a:t>
            </a:r>
            <a:endParaRPr lang="en-US" dirty="0" smtClean="0"/>
          </a:p>
          <a:p>
            <a:pPr algn="just"/>
            <a:r>
              <a:rPr lang="sr-Cyrl-RS" dirty="0" smtClean="0"/>
              <a:t>Искључива овлашћења носиоца жига под 1, 2 и 3 има </a:t>
            </a:r>
            <a:r>
              <a:rPr lang="ru-RU" dirty="0" smtClean="0"/>
              <a:t>и подносилац пријаве од датума подношења пријаве, као и власник знака који је познат у Републици Србији у смислу члана 6бис Париске конвенције о заштити индустријске својине. </a:t>
            </a:r>
            <a:endParaRPr lang="en-US" dirty="0" smtClean="0"/>
          </a:p>
          <a:p>
            <a:pPr algn="just"/>
            <a:endParaRPr lang="ru-RU" b="1" dirty="0" smtClean="0"/>
          </a:p>
          <a:p>
            <a:pPr algn="just"/>
            <a:endParaRPr lang="ru-RU" sz="2000" b="1" dirty="0" smtClean="0"/>
          </a:p>
          <a:p>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33" y="126314"/>
            <a:ext cx="7644333" cy="615553"/>
          </a:xfrm>
        </p:spPr>
        <p:txBody>
          <a:bodyPr/>
          <a:lstStyle/>
          <a:p>
            <a:pPr algn="ctr"/>
            <a:r>
              <a:rPr lang="ru-RU" sz="2000" b="1" dirty="0" smtClean="0"/>
              <a:t>Право забране припремних радњи повезаних са употребом паковања или других средстава  (чл. 50 Закона о жиговима)</a:t>
            </a:r>
            <a:endParaRPr lang="en-US" sz="2000" b="1" dirty="0"/>
          </a:p>
        </p:txBody>
      </p:sp>
      <p:sp>
        <p:nvSpPr>
          <p:cNvPr id="3" name="Text Placeholder 2"/>
          <p:cNvSpPr>
            <a:spLocks noGrp="1"/>
          </p:cNvSpPr>
          <p:nvPr>
            <p:ph type="body" idx="1"/>
          </p:nvPr>
        </p:nvSpPr>
        <p:spPr>
          <a:xfrm>
            <a:off x="535940" y="1295400"/>
            <a:ext cx="7944484" cy="5262979"/>
          </a:xfrm>
        </p:spPr>
        <p:txBody>
          <a:bodyPr/>
          <a:lstStyle/>
          <a:p>
            <a:pPr algn="just"/>
            <a:r>
              <a:rPr lang="ru-RU" sz="1800" dirty="0" smtClean="0"/>
              <a:t>Ако постоји ризик да би се паковање, налепнице, етикете, сигурносна обележја или ознаке или обележја или ознаке аутентичности, или било која друга средства на којима је жиг истакнут, могли употребљавати у вези са робом и да би се таквом употребом повредило право носиоца жига у складу са чланом 49. овог закона носилац жига има право да забрани и следеће радње предузете током пословања у промету: </a:t>
            </a:r>
          </a:p>
          <a:p>
            <a:pPr algn="just"/>
            <a:r>
              <a:rPr lang="ru-RU" sz="1800" dirty="0" smtClean="0"/>
              <a:t>1)истицање знака истоветног или сличног жигу на паковању, налепницама, етикетама, сигурносним обележјима или ознакама или обележјима или ознакама аутентичности или на било којим другим средствима на којима жиг може бити истакнут;</a:t>
            </a:r>
          </a:p>
          <a:p>
            <a:pPr algn="just"/>
            <a:r>
              <a:rPr lang="ru-RU" sz="1800" dirty="0" smtClean="0"/>
              <a:t>2) нуђење или стављање у промет, или складиштење у те сврхе, или увоз или извоз, паковања, налепница, етикета, сигурносних обележја или ознака или обележја или ознака аутентичности или било којих других средстава на којима је жиг истакнут. </a:t>
            </a:r>
          </a:p>
          <a:p>
            <a:pPr algn="just"/>
            <a:r>
              <a:rPr lang="ru-RU" sz="1800" b="1" dirty="0" smtClean="0"/>
              <a:t>Право носиоца жига да забрани другим лицима обављање припремних радњи везаних за употребу жига у промету је једна од новина  Закона о жиговима и уведено је у циљу усклађивања са чланом 11. Директиве 2015/2436.</a:t>
            </a:r>
          </a:p>
          <a:p>
            <a:pPr algn="just"/>
            <a:endParaRPr lang="ru-RU" sz="18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756</TotalTime>
  <Words>4262</Words>
  <Application>Microsoft Office PowerPoint</Application>
  <PresentationFormat>On-screen Show (4:3)</PresentationFormat>
  <Paragraphs>147</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Садржина, субјекти, ограничење, раздвајање, трајање и престанак жига     Предавања 02.04.2020.  </vt:lpstr>
      <vt:lpstr>Обим права носиоца жига </vt:lpstr>
      <vt:lpstr>Slide 3</vt:lpstr>
      <vt:lpstr>Обим заштите</vt:lpstr>
      <vt:lpstr>Проширени обим заштите у односу на трећа лица</vt:lpstr>
      <vt:lpstr>Искључива овлашћења носиоца жига</vt:lpstr>
      <vt:lpstr>Slide 7</vt:lpstr>
      <vt:lpstr>Slide 8</vt:lpstr>
      <vt:lpstr>Право забране припремних радњи повезаних са употребом паковања или других средстава  (чл. 50 Закона о жиговима)</vt:lpstr>
      <vt:lpstr>Исцрпљење права (чл. 53 Закона о жиговима)</vt:lpstr>
      <vt:lpstr>Ограничење права (чл. 54 Закона о жиговима)</vt:lpstr>
      <vt:lpstr>Ограничење права корисника колективног жига  или жига гаранције;  Посебне одредбе о обиму права чувеног жига </vt:lpstr>
      <vt:lpstr>Раздвајање жига</vt:lpstr>
      <vt:lpstr>Престанак жига</vt:lpstr>
      <vt:lpstr>Оглашавање жига ништавим</vt:lpstr>
      <vt:lpstr>Стицање дистинктивности ранијег жига или изричита сагласност за регистровање носиоца ранијег жига  чл. 76 Закона о жиговима)</vt:lpstr>
      <vt:lpstr>Поступак за оглашавање жига ништавим</vt:lpstr>
      <vt:lpstr>Slide 18</vt:lpstr>
      <vt:lpstr>ПОСЕБНИ СЛУЧАЈЕВИ ПРЕСТАНКА ЖИГА  1. Престанак жига због некоришћења</vt:lpstr>
      <vt:lpstr>Slide 20</vt:lpstr>
      <vt:lpstr>2. Престанак жига у другим случајевима </vt:lpstr>
      <vt:lpstr>Додатни разлози за престанак  колективног жига и жига гаранције </vt:lpstr>
      <vt:lpstr>Поступак за престанак жига  у посебним случајевима</vt:lpstr>
      <vt:lpstr>Slide 24</vt:lpstr>
      <vt:lpstr>Задатак:</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Izazovi prava intelektualne svojine za on-line reklamiranje</dc:title>
  <dc:creator>Slobodan</dc:creator>
  <cp:lastModifiedBy>Korisnik</cp:lastModifiedBy>
  <cp:revision>84</cp:revision>
  <dcterms:created xsi:type="dcterms:W3CDTF">2020-03-19T11:47:36Z</dcterms:created>
  <dcterms:modified xsi:type="dcterms:W3CDTF">2020-04-02T09:29:25Z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2012-11-02T00:00:00Z</vt:filetime>
  </property>
  <property fmtid="{D5CDD505-2E9C-101B-9397-08002B2CF9AE}" pid="3" name="Creator">
    <vt:lpwstr>Microsoft® PowerPoint® 2010</vt:lpwstr>
  </property>
  <property fmtid="{D5CDD505-2E9C-101B-9397-08002B2CF9AE}" pid="4" name="LastSaved">
    <vt:filetime>2020-03-19T00:00:00Z</vt:filetime>
  </property>
</Properties>
</file>