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2" r:id="rId6"/>
    <p:sldId id="263" r:id="rId7"/>
    <p:sldId id="265" r:id="rId8"/>
    <p:sldId id="266" r:id="rId9"/>
    <p:sldId id="267" r:id="rId10"/>
    <p:sldId id="271" r:id="rId11"/>
    <p:sldId id="268" r:id="rId12"/>
    <p:sldId id="273" r:id="rId13"/>
    <p:sldId id="269" r:id="rId14"/>
    <p:sldId id="270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6FE4A5-DFDF-4CAE-8297-17781853F3A1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60E49D-4D48-4A7F-9A55-4AE941CC3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60E49D-4D48-4A7F-9A55-4AE941CC3F2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5940" y="1639950"/>
            <a:ext cx="3838575" cy="35744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1367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607565"/>
            <a:ext cx="7944484" cy="4650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811" y="6464985"/>
            <a:ext cx="2317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zis.gov.r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ebaccess.wipo.int/mgs/?lang=sr" TargetMode="External"/><Relationship Id="rId2" Type="http://schemas.openxmlformats.org/officeDocument/2006/relationships/hyperlink" Target="https://www.wipo.int/classifications/nivilo/vienna/index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3000" y="685800"/>
            <a:ext cx="6881495" cy="543033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431165" algn="ctr">
              <a:lnSpc>
                <a:spcPct val="100000"/>
              </a:lnSpc>
              <a:spcBef>
                <a:spcPts val="105"/>
              </a:spcBef>
            </a:pPr>
            <a:r>
              <a:rPr lang="sr-Cyrl-RS" b="1" spc="-15" dirty="0" smtClean="0"/>
              <a:t/>
            </a:r>
            <a:br>
              <a:rPr lang="sr-Cyrl-RS" b="1" spc="-15" dirty="0" smtClean="0"/>
            </a:br>
            <a:r>
              <a:rPr lang="sr-Cyrl-RS" b="1" spc="-15" dirty="0" smtClean="0"/>
              <a:t>Поступак стицања жига. Одлука о признању жига</a:t>
            </a:r>
            <a:br>
              <a:rPr lang="sr-Cyrl-RS" b="1" spc="-15" dirty="0" smtClean="0"/>
            </a:br>
            <a:r>
              <a:rPr lang="sr-Cyrl-RS" b="1" spc="-15" dirty="0" smtClean="0"/>
              <a:t/>
            </a:r>
            <a:br>
              <a:rPr lang="sr-Cyrl-RS" b="1" spc="-15" dirty="0" smtClean="0"/>
            </a:br>
            <a:r>
              <a:rPr lang="en-US" spc="-15" dirty="0" smtClean="0"/>
              <a:t/>
            </a:r>
            <a:br>
              <a:rPr lang="en-US" spc="-15" dirty="0" smtClean="0"/>
            </a:br>
            <a:r>
              <a:rPr lang="sr-Cyrl-RS" spc="-15" dirty="0" smtClean="0"/>
              <a:t> </a:t>
            </a:r>
            <a:r>
              <a:rPr lang="sr-Cyrl-RS" sz="3200" i="1" spc="-15" dirty="0" smtClean="0"/>
              <a:t>Предавања </a:t>
            </a:r>
            <a:r>
              <a:rPr lang="en-US" sz="3200" i="1" spc="-15" dirty="0" smtClean="0"/>
              <a:t>26</a:t>
            </a:r>
            <a:r>
              <a:rPr lang="sr-Cyrl-RS" sz="3200" i="1" spc="-15" dirty="0" smtClean="0"/>
              <a:t>.03.2020. </a:t>
            </a:r>
            <a:r>
              <a:rPr lang="en-US" sz="3200" spc="-15" dirty="0" smtClean="0"/>
              <a:t/>
            </a:r>
            <a:br>
              <a:rPr lang="en-US" sz="3200" spc="-15" dirty="0" smtClean="0"/>
            </a:br>
            <a:endParaRPr spc="-1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430887"/>
          </a:xfrm>
        </p:spPr>
        <p:txBody>
          <a:bodyPr/>
          <a:lstStyle/>
          <a:p>
            <a:pPr algn="ctr"/>
            <a:r>
              <a:rPr lang="ru-RU" sz="2800" b="1" dirty="0" smtClean="0"/>
              <a:t>Измена знака или списка робе или услуга</a:t>
            </a:r>
            <a:endParaRPr lang="en-US" sz="2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940" y="1607565"/>
            <a:ext cx="7944484" cy="4924425"/>
          </a:xfrm>
        </p:spPr>
        <p:txBody>
          <a:bodyPr/>
          <a:lstStyle/>
          <a:p>
            <a:pPr algn="just"/>
            <a:r>
              <a:rPr lang="ru-RU" dirty="0" smtClean="0"/>
              <a:t>У пријави се не може накнадно битно изменити изглед знака нити допунити списак робе, односно услуга.</a:t>
            </a:r>
          </a:p>
          <a:p>
            <a:endParaRPr lang="ru-RU" dirty="0" smtClean="0"/>
          </a:p>
          <a:p>
            <a:pPr algn="just"/>
            <a:r>
              <a:rPr lang="ru-RU" dirty="0" smtClean="0"/>
              <a:t>Битном изменом знака сматра се свака измена која мења дистинктивни карактер знака.</a:t>
            </a:r>
          </a:p>
          <a:p>
            <a:endParaRPr lang="ru-RU" dirty="0" smtClean="0"/>
          </a:p>
          <a:p>
            <a:pPr algn="just"/>
            <a:r>
              <a:rPr lang="ru-RU" dirty="0" smtClean="0"/>
              <a:t>Не сматра се допуном списка робе, односно услуга његово прецизирање.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430887"/>
          </a:xfrm>
        </p:spPr>
        <p:txBody>
          <a:bodyPr/>
          <a:lstStyle/>
          <a:p>
            <a:pPr algn="ctr"/>
            <a:r>
              <a:rPr lang="sr-Cyrl-CS" sz="2800" b="1" dirty="0" smtClean="0"/>
              <a:t>Датум подношења пријаве</a:t>
            </a:r>
            <a:endParaRPr lang="en-US" sz="2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914400"/>
            <a:ext cx="7944484" cy="5539978"/>
          </a:xfrm>
        </p:spPr>
        <p:txBody>
          <a:bodyPr/>
          <a:lstStyle/>
          <a:p>
            <a:pPr algn="just"/>
            <a:r>
              <a:rPr lang="sr-Cyrl-RS" sz="2800" dirty="0" smtClean="0"/>
              <a:t>Након подношења пријаве за признање жига Завод признаје датум подношења и пријаву уписује у Регистар жигова под условом да пријава поднета Заводу на тај датум садржи:</a:t>
            </a:r>
          </a:p>
          <a:p>
            <a:pPr algn="just"/>
            <a:r>
              <a:rPr lang="ru-RU" sz="2800" dirty="0" smtClean="0"/>
              <a:t>1) назначење да се тражи признање жига;</a:t>
            </a:r>
          </a:p>
          <a:p>
            <a:pPr algn="just"/>
            <a:r>
              <a:rPr lang="ru-RU" sz="2800" dirty="0" smtClean="0"/>
              <a:t>2) име и презиме, односно пословно име и адресу подносиоца пријаве;</a:t>
            </a:r>
          </a:p>
          <a:p>
            <a:pPr algn="just"/>
            <a:r>
              <a:rPr lang="ru-RU" sz="2800" dirty="0" smtClean="0"/>
              <a:t>3) знак који се жели заштитити;</a:t>
            </a:r>
          </a:p>
          <a:p>
            <a:pPr algn="just"/>
            <a:r>
              <a:rPr lang="ru-RU" sz="2800" dirty="0" smtClean="0"/>
              <a:t>4) списак роба, односно услуга на које се знак односи.</a:t>
            </a:r>
          </a:p>
          <a:p>
            <a:pPr algn="just"/>
            <a:r>
              <a:rPr lang="ru-RU" sz="2000" b="1" dirty="0" smtClean="0"/>
              <a:t>Подносилац пријаве има право првенства од датума подношења пријаве у односу на сва друга лица која су за исти или сличан знак којим се обележава иста или слична роба, односно услуге, касније поднела пријаву.</a:t>
            </a:r>
            <a:endParaRPr lang="en-US" sz="2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430887"/>
          </a:xfrm>
        </p:spPr>
        <p:txBody>
          <a:bodyPr/>
          <a:lstStyle/>
          <a:p>
            <a:pPr algn="ctr"/>
            <a:r>
              <a:rPr lang="sr-Cyrl-RS" sz="2800" b="1" dirty="0" smtClean="0"/>
              <a:t>Фикције о праву првенства</a:t>
            </a:r>
            <a:endParaRPr lang="en-US" sz="2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762000"/>
            <a:ext cx="7944484" cy="5847755"/>
          </a:xfrm>
        </p:spPr>
        <p:txBody>
          <a:bodyPr/>
          <a:lstStyle/>
          <a:p>
            <a:pPr algn="just"/>
            <a:r>
              <a:rPr lang="sr-Cyrl-RS" sz="2000" dirty="0" smtClean="0"/>
              <a:t>У поступку за стицање жига постоје две фикције о праву првенства – конвенцијско и сајамско првенство (чл. 20-24 Закона о жиговима).</a:t>
            </a:r>
          </a:p>
          <a:p>
            <a:pPr algn="just"/>
            <a:r>
              <a:rPr lang="ru-RU" sz="2000" b="1" dirty="0" smtClean="0"/>
              <a:t>Конвенцијско право првенства </a:t>
            </a:r>
            <a:r>
              <a:rPr lang="ru-RU" sz="2000" dirty="0" smtClean="0"/>
              <a:t>- Правном или физичком лицу које је поднело уредну пријаву жига са дејством у некој земљи чланици Париске уније или Светске трговинске организације, признаће се у Републици Србији конвенцијско право првенства од датума подношења те пријаве ако у Републици Србији за исти знак и за исте робе, односно услуге поднесе пријаву у року од шест месеци од дана подношења пријаве у односној земљи. У захтеву за признање жига назначава се датум подношења, број пријаве и земља за коју је пријава поднета. </a:t>
            </a:r>
          </a:p>
          <a:p>
            <a:pPr algn="just"/>
            <a:r>
              <a:rPr lang="ru-RU" sz="2000" b="1" dirty="0" smtClean="0"/>
              <a:t>Сајамско право првенст</a:t>
            </a:r>
            <a:r>
              <a:rPr lang="ru-RU" sz="2000" dirty="0" smtClean="0"/>
              <a:t>ва - Подносилац пријаве који је у року од три месеца пре подношења пријаве употребио одређени знак за обележавање робе, односно услуга на изложби или сајму међународног карактера у Републици Србији или у другој земљи чланици Париске уније или Светске трговинске организације, може у пријави тражити признање права првенства од дана прве употребе тог знака. 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738664"/>
          </a:xfrm>
        </p:spPr>
        <p:txBody>
          <a:bodyPr/>
          <a:lstStyle/>
          <a:p>
            <a:pPr algn="ctr"/>
            <a:r>
              <a:rPr lang="sr-Cyrl-RS" sz="2400" b="1" dirty="0" smtClean="0"/>
              <a:t>Пријава која не садржи елементе неопходне за признање датума подношења пријаве </a:t>
            </a:r>
            <a:endParaRPr lang="en-US" sz="2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219200"/>
            <a:ext cx="7944484" cy="5201424"/>
          </a:xfrm>
        </p:spPr>
        <p:txBody>
          <a:bodyPr/>
          <a:lstStyle/>
          <a:p>
            <a:pPr algn="just"/>
            <a:r>
              <a:rPr lang="ru-RU" sz="2600" dirty="0" smtClean="0"/>
              <a:t>Ако пријава не садржи </a:t>
            </a:r>
            <a:r>
              <a:rPr lang="sr-Cyrl-RS" sz="2600" dirty="0" smtClean="0"/>
              <a:t>елементе неопходне за признање датума подношења пријаве, Завод </a:t>
            </a:r>
            <a:r>
              <a:rPr lang="ru-RU" sz="2600" dirty="0" smtClean="0"/>
              <a:t>ће позвати подносиоца пријаве да у року од 30 дана отклони недостатке због којих пријава није могла бити уписана у Регистар жигова.</a:t>
            </a:r>
          </a:p>
          <a:p>
            <a:pPr algn="just"/>
            <a:r>
              <a:rPr lang="ru-RU" sz="2600" dirty="0" smtClean="0"/>
              <a:t>Ако подносилац пријаве у остављеном року не отклони недостатке, Завод ће </a:t>
            </a:r>
            <a:r>
              <a:rPr lang="ru-RU" sz="2600" b="1" dirty="0" smtClean="0"/>
              <a:t>решењем </a:t>
            </a:r>
            <a:r>
              <a:rPr lang="ru-RU" sz="2600" dirty="0" smtClean="0"/>
              <a:t>одбацити пријаву.</a:t>
            </a:r>
          </a:p>
          <a:p>
            <a:pPr algn="just"/>
            <a:r>
              <a:rPr lang="ru-RU" sz="2600" dirty="0" smtClean="0"/>
              <a:t>Ако подносилац пријаве у остављеном року отклони недостатке, Завод ће </a:t>
            </a:r>
            <a:r>
              <a:rPr lang="ru-RU" sz="2600" b="1" dirty="0" smtClean="0"/>
              <a:t>закључком </a:t>
            </a:r>
            <a:r>
              <a:rPr lang="ru-RU" sz="2600" dirty="0" smtClean="0"/>
              <a:t>признати као датум подношења пријаве онај датум када је подносилац пријаве доставио поднесак којим отклања уочене недостатке.</a:t>
            </a:r>
            <a:endParaRPr lang="en-US" sz="2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553998"/>
          </a:xfrm>
        </p:spPr>
        <p:txBody>
          <a:bodyPr/>
          <a:lstStyle/>
          <a:p>
            <a:pPr algn="ctr"/>
            <a:r>
              <a:rPr lang="sr-Cyrl-CS" sz="3600" b="1" dirty="0" smtClean="0"/>
              <a:t>Редослед испитивања пријава </a:t>
            </a:r>
            <a:endParaRPr lang="en-US" sz="36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48690"/>
            <a:ext cx="7944484" cy="5909310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sr-Cyrl-RS" sz="2400" dirty="0" smtClean="0"/>
              <a:t>После подношења пријаве за признање жига, најпре се врши испитивање уредности пријаве, а потом испитивање услова за признање жига.</a:t>
            </a:r>
          </a:p>
          <a:p>
            <a:pPr algn="just">
              <a:buFontTx/>
              <a:buChar char="-"/>
            </a:pPr>
            <a:r>
              <a:rPr lang="ru-RU" sz="2400" dirty="0" smtClean="0"/>
              <a:t>Пријаве се испитују по редоследу одређеном </a:t>
            </a:r>
            <a:r>
              <a:rPr lang="ru-RU" sz="2400" b="1" dirty="0" smtClean="0"/>
              <a:t>датумом њиховог подношења. </a:t>
            </a:r>
            <a:r>
              <a:rPr lang="ru-RU" sz="2400" dirty="0" smtClean="0"/>
              <a:t>Изузетно, пријава се може решавати по хитном поступку:</a:t>
            </a:r>
          </a:p>
          <a:p>
            <a:pPr algn="just"/>
            <a:r>
              <a:rPr lang="ru-RU" sz="2400" dirty="0" smtClean="0"/>
              <a:t>1</a:t>
            </a:r>
            <a:r>
              <a:rPr lang="ru-RU" sz="2400" dirty="0" smtClean="0"/>
              <a:t>)</a:t>
            </a:r>
            <a:r>
              <a:rPr lang="en-US" sz="2400" dirty="0" smtClean="0"/>
              <a:t> </a:t>
            </a:r>
            <a:r>
              <a:rPr lang="ru-RU" sz="2400" dirty="0" smtClean="0"/>
              <a:t>у </a:t>
            </a:r>
            <a:r>
              <a:rPr lang="ru-RU" sz="2400" dirty="0" smtClean="0"/>
              <a:t>случају судског спора или покренутог инспекцијског надзора или царинског поступка, на захтев суда или надлежног органа инспекције, односно царинског органа;</a:t>
            </a:r>
          </a:p>
          <a:p>
            <a:pPr algn="just"/>
            <a:r>
              <a:rPr lang="ru-RU" sz="2400" dirty="0" smtClean="0"/>
              <a:t>2) ако је сагласно другим прописима неопходно извршити хитну регистрацију. </a:t>
            </a:r>
          </a:p>
          <a:p>
            <a:pPr algn="just"/>
            <a:r>
              <a:rPr lang="ru-RU" sz="2400" dirty="0" smtClean="0"/>
              <a:t>У другом случају подноси се захтев за испитивање пријаве по хитном поступку. </a:t>
            </a:r>
          </a:p>
          <a:p>
            <a:pPr algn="just">
              <a:buFontTx/>
              <a:buChar char="-"/>
            </a:pPr>
            <a:endParaRPr lang="ru-RU" sz="2400" b="1" dirty="0" smtClean="0"/>
          </a:p>
          <a:p>
            <a:pPr algn="just">
              <a:buFontTx/>
              <a:buChar char="-"/>
            </a:pPr>
            <a:endParaRPr lang="en-US" sz="24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430887"/>
          </a:xfrm>
        </p:spPr>
        <p:txBody>
          <a:bodyPr/>
          <a:lstStyle/>
          <a:p>
            <a:pPr algn="ctr"/>
            <a:r>
              <a:rPr lang="sr-Cyrl-CS" sz="2800" b="1" dirty="0" smtClean="0"/>
              <a:t>Испитивање уредности пријаве </a:t>
            </a:r>
            <a:endParaRPr lang="en-US" sz="2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990600"/>
            <a:ext cx="7870824" cy="5170646"/>
          </a:xfrm>
        </p:spPr>
        <p:txBody>
          <a:bodyPr/>
          <a:lstStyle/>
          <a:p>
            <a:pPr algn="just"/>
            <a:r>
              <a:rPr lang="ru-RU" sz="2400" dirty="0" smtClean="0"/>
              <a:t>Пријава је уредна ако садржи делове из чл. 14. и 15. Закона о жиговима и податке из члана 16. Закона, као и друге прописане податке и доказ о уплати прописане таксе за пријаву. </a:t>
            </a:r>
          </a:p>
          <a:p>
            <a:pPr algn="just"/>
            <a:r>
              <a:rPr lang="ru-RU" sz="2400" dirty="0" smtClean="0"/>
              <a:t>Ако утврди да пријава није уредна Завод ће писменим путем уз навођење разлога позвати подносиоца пријаве да је уреди у року који Завод одреди, а који не може бити краћи од осам дана. </a:t>
            </a:r>
          </a:p>
          <a:p>
            <a:pPr algn="just"/>
            <a:r>
              <a:rPr lang="ru-RU" sz="2400" dirty="0" smtClean="0"/>
              <a:t>На образложени захтев подносиоца пријаве, уз плаћање прописане таксе, Завод ће продужити рок за уређивање пријаве за време које сматра примереним. Ако подносилац пријаве у остављеном року не уреди пријаву или не плати таксу за њено уређивање, Завод ће </a:t>
            </a:r>
            <a:r>
              <a:rPr lang="ru-RU" sz="2400" b="1" dirty="0" smtClean="0"/>
              <a:t>решењем одбацити пријаву</a:t>
            </a:r>
            <a:r>
              <a:rPr lang="ru-RU" sz="2400" dirty="0" smtClean="0"/>
              <a:t>. 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369332"/>
          </a:xfrm>
        </p:spPr>
        <p:txBody>
          <a:bodyPr/>
          <a:lstStyle/>
          <a:p>
            <a:pPr algn="ctr"/>
            <a:r>
              <a:rPr lang="sr-Cyrl-CS" sz="2400" b="1" dirty="0" smtClean="0"/>
              <a:t>Одустанак од пријаве и раздвајање пријаве</a:t>
            </a:r>
            <a:endParaRPr lang="en-US" sz="2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762000"/>
            <a:ext cx="7944484" cy="5755422"/>
          </a:xfrm>
        </p:spPr>
        <p:txBody>
          <a:bodyPr/>
          <a:lstStyle/>
          <a:p>
            <a:pPr algn="just"/>
            <a:r>
              <a:rPr lang="ru-RU" sz="2200" dirty="0" smtClean="0"/>
              <a:t>Подносилац пријаве може у току целог поступка одустати од пријаве у целини или само за неке робе, односно услуге. </a:t>
            </a:r>
          </a:p>
          <a:p>
            <a:pPr algn="just"/>
            <a:r>
              <a:rPr lang="ru-RU" sz="2200" dirty="0" smtClean="0"/>
              <a:t>У случају када подносилац пријаве одустане од пријаве у целини, надлежни орган ће донети решење о обустави поступка.</a:t>
            </a:r>
          </a:p>
          <a:p>
            <a:pPr algn="just"/>
            <a:r>
              <a:rPr lang="ru-RU" sz="2200" dirty="0" smtClean="0"/>
              <a:t> </a:t>
            </a:r>
            <a:endParaRPr lang="sr-Cyrl-RS" sz="2200" dirty="0" smtClean="0"/>
          </a:p>
          <a:p>
            <a:pPr algn="just"/>
            <a:r>
              <a:rPr lang="ru-RU" sz="2200" dirty="0" smtClean="0"/>
              <a:t>Пријава за признање жига у којој је наведено више врста роба, односно услуга (у даљем тексту: првобитна пријава) може се по захтеву подносиоца пријаве до уписа жига у Регистар жигова, раздвојити на две или више пријава тако што ће се раздвојити списак робе, односно услуга. Издвојена пријава задржава датум подношења првобитне пријаве и њено право првенства. Завод доноси посебно ређење о раздвајању пријаве, а издвојена, односно издвојене пријаве уписују се у Регистар жигова. </a:t>
            </a:r>
          </a:p>
          <a:p>
            <a:pPr algn="just"/>
            <a:r>
              <a:rPr lang="ru-RU" sz="2200" dirty="0" smtClean="0"/>
              <a:t>Правила о раздвајању пријаве се не примењују на пријаву за признање колективног жига, односно жига гаранције.</a:t>
            </a: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430887"/>
          </a:xfrm>
        </p:spPr>
        <p:txBody>
          <a:bodyPr/>
          <a:lstStyle/>
          <a:p>
            <a:pPr algn="ctr"/>
            <a:r>
              <a:rPr lang="ru-RU" sz="2800" b="1" dirty="0" smtClean="0"/>
              <a:t>Испитивање услова за признање жига </a:t>
            </a:r>
            <a:endParaRPr lang="en-US" sz="2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7944484" cy="5105400"/>
          </a:xfrm>
        </p:spPr>
        <p:txBody>
          <a:bodyPr/>
          <a:lstStyle/>
          <a:p>
            <a:pPr algn="just"/>
            <a:r>
              <a:rPr lang="ru-RU" sz="2400" dirty="0" smtClean="0"/>
              <a:t>Ако је пријава формално уредна Завод испитује да ли су испуњени услови за признање жига прописани у чл. 4-6. и чл.16 Закона о жиговима.</a:t>
            </a:r>
          </a:p>
          <a:p>
            <a:pPr algn="just"/>
            <a:endParaRPr lang="ru-RU" sz="2400" dirty="0" smtClean="0"/>
          </a:p>
          <a:p>
            <a:pPr algn="just"/>
            <a:r>
              <a:rPr lang="ru-RU" sz="2400" b="1" dirty="0" smtClean="0"/>
              <a:t>Услови за признање жига морају да буду испуњени у тренутку уписа жига у Регистар жигова.</a:t>
            </a:r>
          </a:p>
          <a:p>
            <a:pPr algn="just"/>
            <a:endParaRPr lang="ru-RU" sz="2400" b="1" dirty="0" smtClean="0"/>
          </a:p>
          <a:p>
            <a:pPr algn="just"/>
            <a:r>
              <a:rPr lang="ru-RU" sz="2400" dirty="0" smtClean="0"/>
              <a:t> У току поступка испитивања испуњености услова за признање жига, свако заинтересовано лице може да поднесе писмено мишљење у коме се образлажу разлози из чл. 4-6. Закона због којих пријављени знак не испуњава услове за заштиту жигом. То лице се неће сматрати странком у поступку. </a:t>
            </a:r>
            <a:endParaRPr lang="ru-RU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430887"/>
          </a:xfrm>
        </p:spPr>
        <p:txBody>
          <a:bodyPr/>
          <a:lstStyle/>
          <a:p>
            <a:pPr algn="ctr"/>
            <a:r>
              <a:rPr lang="sr-Cyrl-CS" sz="2800" b="1" dirty="0" smtClean="0"/>
              <a:t>Поступак по пријави жига </a:t>
            </a:r>
            <a:endParaRPr lang="en-US" sz="2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838200"/>
            <a:ext cx="7944484" cy="5539978"/>
          </a:xfrm>
        </p:spPr>
        <p:txBody>
          <a:bodyPr/>
          <a:lstStyle/>
          <a:p>
            <a:pPr algn="just"/>
            <a:r>
              <a:rPr lang="ru-RU" sz="2400" dirty="0" smtClean="0"/>
              <a:t>Ако утврди да пријава не испуњава услове за признање жига, Завод ће писменим путем обавестити подносиоца пријаве о разлозима због којих се жиг не може признати и позваће га да се у року од 30 дана изјасни о тим разлозима.</a:t>
            </a:r>
          </a:p>
          <a:p>
            <a:pPr algn="just"/>
            <a:r>
              <a:rPr lang="ru-RU" sz="2400" dirty="0" smtClean="0"/>
              <a:t>На образложени захтев подносиоца пријаве, уз плаћање прописане таксе, Завод може да продужи остављени рок за изјашњење за време које сматра примереним. </a:t>
            </a:r>
          </a:p>
          <a:p>
            <a:pPr algn="just"/>
            <a:r>
              <a:rPr lang="ru-RU" sz="2400" dirty="0" smtClean="0"/>
              <a:t>Завод ће </a:t>
            </a:r>
            <a:r>
              <a:rPr lang="ru-RU" sz="2400" b="1" dirty="0" smtClean="0"/>
              <a:t>решењем одбити пријаву за признање жига </a:t>
            </a:r>
            <a:r>
              <a:rPr lang="ru-RU" sz="2400" dirty="0" smtClean="0"/>
              <a:t>у целости или за поједине робе, односно услуге, ако подносилац пријаве не поступи по захтеву Завода за изјашњење или поступи али надлежни орган и даље сматра да се жиг не може признати у целости или за поједине робе, односно услуге. 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984885"/>
          </a:xfrm>
        </p:spPr>
        <p:txBody>
          <a:bodyPr/>
          <a:lstStyle/>
          <a:p>
            <a:pPr algn="ctr"/>
            <a:r>
              <a:rPr lang="sr-Cyrl-CS" sz="3200" b="1" dirty="0" smtClean="0"/>
              <a:t>Објава пријаве жига </a:t>
            </a:r>
            <a:r>
              <a:rPr lang="sr-Cyrl-RS" sz="3200" b="1" dirty="0" smtClean="0"/>
              <a:t>и упис у регистар жигова</a:t>
            </a:r>
            <a:endParaRPr lang="en-US" sz="32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7944484" cy="5232202"/>
          </a:xfrm>
        </p:spPr>
        <p:txBody>
          <a:bodyPr/>
          <a:lstStyle/>
          <a:p>
            <a:pPr algn="just"/>
            <a:r>
              <a:rPr lang="ru-RU" sz="2000" dirty="0" smtClean="0"/>
              <a:t>Ако је пријава уредна у смислу члана 27. Закона о жиговима и ако Завод сматра да не постоје разлози за одбијање пријаве за признање жига прописани чл. 4-6. Закона, подаци из пријаве објављују се у службеном гласилу Завода.</a:t>
            </a:r>
          </a:p>
          <a:p>
            <a:pPr algn="just"/>
            <a:r>
              <a:rPr lang="ru-RU" sz="2000" dirty="0" smtClean="0"/>
              <a:t>У службеном гласилу Завода објављују се нарочито следећи подаци: број пријаве; датум подношења пријаве; подаци о подносиоцу пријаве; изглед знака; списак робе, односно услуга на које се знак односи. </a:t>
            </a:r>
          </a:p>
          <a:p>
            <a:pPr algn="just"/>
            <a:r>
              <a:rPr lang="ru-RU" sz="2000" dirty="0" smtClean="0"/>
              <a:t>Кад подносилац пријаве достави доказе о извршеним уплатама из члана 38, ст. 1 Закона Завод признато право с прописаним подацима уписује у Регистар жигова, а носиоцу права издаје исправу о жигу.</a:t>
            </a:r>
          </a:p>
          <a:p>
            <a:pPr algn="just"/>
            <a:r>
              <a:rPr lang="ru-RU" sz="2000" b="1" dirty="0" smtClean="0"/>
              <a:t>Исправа о жигу има карактер решења у управном поступку.</a:t>
            </a:r>
          </a:p>
          <a:p>
            <a:pPr algn="just"/>
            <a:r>
              <a:rPr lang="ru-RU" sz="2000" dirty="0" smtClean="0"/>
              <a:t>Исправа о жигу садржи нарочито: регистарски број жига и датум уписа жига у Регистар жигова; податке о носиоцу жига; изглед заштићеног знака; списак робе, односно услуга на које се знак односи; датум до ког жиг важи. 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861774"/>
          </a:xfrm>
        </p:spPr>
        <p:txBody>
          <a:bodyPr/>
          <a:lstStyle/>
          <a:p>
            <a:pPr algn="ctr"/>
            <a:r>
              <a:rPr lang="sr-Cyrl-RS" sz="2800" b="1" dirty="0" smtClean="0"/>
              <a:t>Поступак заштите ознаке жигом је регулисан у чл. 9-40 Закона о жиговима</a:t>
            </a:r>
            <a:endParaRPr lang="en-US" sz="2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940" y="1607565"/>
            <a:ext cx="7944484" cy="8063746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ru-RU" sz="2400" dirty="0" smtClean="0"/>
              <a:t>Правна заштита жигова остварује се у управном поступку који води Завод за интелектуалну својину (у даљем тексту: Завод)</a:t>
            </a:r>
          </a:p>
          <a:p>
            <a:pPr algn="just">
              <a:buFontTx/>
              <a:buChar char="-"/>
            </a:pPr>
            <a:endParaRPr lang="ru-RU" sz="2400" dirty="0" smtClean="0"/>
          </a:p>
          <a:p>
            <a:pPr algn="just">
              <a:buFontTx/>
              <a:buChar char="-"/>
            </a:pPr>
            <a:r>
              <a:rPr lang="ru-RU" sz="2400" dirty="0" smtClean="0"/>
              <a:t>Одлуке у поступку </a:t>
            </a:r>
            <a:r>
              <a:rPr lang="sr-Cyrl-RS" sz="2400" dirty="0" smtClean="0"/>
              <a:t>заштите ознаке жигом су </a:t>
            </a:r>
            <a:r>
              <a:rPr lang="ru-RU" sz="2400" dirty="0" smtClean="0"/>
              <a:t>коначне </a:t>
            </a:r>
            <a:r>
              <a:rPr lang="ru-RU" sz="2400" dirty="0" smtClean="0"/>
              <a:t> </a:t>
            </a:r>
            <a:r>
              <a:rPr lang="ru-RU" sz="2400" dirty="0" smtClean="0"/>
              <a:t>и против њих се може водити управни спор.</a:t>
            </a:r>
          </a:p>
          <a:p>
            <a:pPr algn="just">
              <a:buFontTx/>
              <a:buChar char="-"/>
            </a:pPr>
            <a:endParaRPr lang="ru-RU" sz="2400" dirty="0" smtClean="0"/>
          </a:p>
          <a:p>
            <a:pPr algn="just">
              <a:buFontTx/>
              <a:buChar char="-"/>
            </a:pPr>
            <a:r>
              <a:rPr lang="ru-RU" sz="2400" dirty="0" smtClean="0"/>
              <a:t>Завод води у електронском облику Регистар жигова који је доступан јавности.</a:t>
            </a:r>
          </a:p>
          <a:p>
            <a:pPr algn="just">
              <a:buFontTx/>
              <a:buChar char="-"/>
            </a:pPr>
            <a:endParaRPr lang="sr-Latn-RS" sz="2400" dirty="0" smtClean="0"/>
          </a:p>
          <a:p>
            <a:pPr algn="just"/>
            <a:r>
              <a:rPr lang="ru-RU" sz="2800" dirty="0" smtClean="0"/>
              <a:t>- </a:t>
            </a:r>
            <a:r>
              <a:rPr lang="ru-RU" sz="2000" b="1" dirty="0" smtClean="0"/>
              <a:t>Од 1. јануара 2014. године укинути су Регистар пријава жигова и Регистар жигова у папирној форми и њихова садржина је обухваћена јединственим Регистром жигова који се води у електронском облику.</a:t>
            </a:r>
            <a:endParaRPr lang="sr-Latn-RS" sz="2000" b="1" dirty="0" smtClean="0"/>
          </a:p>
          <a:p>
            <a:pPr algn="just"/>
            <a:endParaRPr lang="sr-Latn-RS" sz="2800" dirty="0" smtClean="0"/>
          </a:p>
          <a:p>
            <a:pPr algn="just"/>
            <a:endParaRPr lang="sr-Latn-RS" sz="2800" dirty="0" smtClean="0"/>
          </a:p>
          <a:p>
            <a:pPr algn="just"/>
            <a:endParaRPr lang="sr-Latn-RS" sz="2800" dirty="0" smtClean="0"/>
          </a:p>
          <a:p>
            <a:pPr algn="just"/>
            <a:endParaRPr lang="sr-Latn-RS" sz="2800" dirty="0" smtClean="0"/>
          </a:p>
          <a:p>
            <a:pPr algn="just"/>
            <a:endParaRPr lang="sr-Latn-RS" sz="2800" dirty="0" smtClean="0"/>
          </a:p>
          <a:p>
            <a:pPr algn="just"/>
            <a:endParaRPr lang="sr-Cyrl-R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553998"/>
          </a:xfrm>
        </p:spPr>
        <p:txBody>
          <a:bodyPr/>
          <a:lstStyle/>
          <a:p>
            <a:pPr algn="ctr"/>
            <a:r>
              <a:rPr lang="sr-Cyrl-RS" sz="3600" b="1" dirty="0" smtClean="0"/>
              <a:t>Објављивање признатог права</a:t>
            </a:r>
            <a:endParaRPr lang="en-US" sz="36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7944484" cy="5786199"/>
          </a:xfrm>
        </p:spPr>
        <p:txBody>
          <a:bodyPr/>
          <a:lstStyle/>
          <a:p>
            <a:pPr algn="just"/>
            <a:r>
              <a:rPr lang="ru-RU" dirty="0" smtClean="0"/>
              <a:t>Признато право (жиг) објављује се у службеном гласилу надлежног органа.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У службеном гласилу надлежног органа објављују се нарочито следећи подаци: регистарски број жига; датум уписа жига у Регистар жигова; подаци о носиоцу жига; датум до ког жиг важи; изглед знака; списак робе, односно услуга на које се знак односи.</a:t>
            </a:r>
          </a:p>
          <a:p>
            <a:pPr algn="just"/>
            <a:endParaRPr lang="ru-RU" sz="2800" dirty="0" smtClean="0"/>
          </a:p>
          <a:p>
            <a:pPr algn="just"/>
            <a:endParaRPr lang="ru-RU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1661993"/>
          </a:xfrm>
        </p:spPr>
        <p:txBody>
          <a:bodyPr/>
          <a:lstStyle/>
          <a:p>
            <a:r>
              <a:rPr lang="sr-Cyrl-RS" sz="3200" dirty="0" smtClean="0"/>
              <a:t>Пример објављивања признатог права из последњег броја Гласника</a:t>
            </a:r>
            <a:r>
              <a:rPr lang="sr-Cyrl-RS" dirty="0" smtClean="0"/>
              <a:t> </a:t>
            </a:r>
            <a:r>
              <a:rPr lang="sr-Cyrl-RS" sz="3200" dirty="0" smtClean="0"/>
              <a:t>Завода (2020/2)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752600"/>
            <a:ext cx="7944484" cy="4924425"/>
          </a:xfrm>
        </p:spPr>
        <p:txBody>
          <a:bodyPr/>
          <a:lstStyle/>
          <a:p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r>
              <a:rPr lang="sr-Cyrl-CS" dirty="0" smtClean="0"/>
              <a:t>з</a:t>
            </a:r>
            <a:r>
              <a:rPr lang="sr-Cyrl-RS" dirty="0" smtClean="0"/>
              <a:t>а производе из класе 30, 35, 43 Ничанске класификације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524000"/>
            <a:ext cx="4953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615553"/>
          </a:xfrm>
        </p:spPr>
        <p:txBody>
          <a:bodyPr/>
          <a:lstStyle/>
          <a:p>
            <a:pPr algn="ctr"/>
            <a:r>
              <a:rPr lang="sr-Cyrl-RS" sz="4000" b="1" dirty="0" smtClean="0"/>
              <a:t>Задатак</a:t>
            </a:r>
            <a:endParaRPr lang="en-US" sz="40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940" y="1607565"/>
            <a:ext cx="7944484" cy="5170646"/>
          </a:xfrm>
        </p:spPr>
        <p:txBody>
          <a:bodyPr/>
          <a:lstStyle/>
          <a:p>
            <a:r>
              <a:rPr lang="sr-Cyrl-RS" sz="2800" dirty="0" smtClean="0"/>
              <a:t>Да ли би следеће ознаке могле бити заштићене жигом:</a:t>
            </a:r>
          </a:p>
          <a:p>
            <a:r>
              <a:rPr lang="sr-Cyrl-CS" sz="2800" dirty="0" smtClean="0"/>
              <a:t>а</a:t>
            </a:r>
            <a:r>
              <a:rPr lang="sr-Cyrl-RS" sz="2800" dirty="0" smtClean="0"/>
              <a:t>)лик Николе Тесле за обележавање хигијенских уложака;</a:t>
            </a:r>
          </a:p>
          <a:p>
            <a:r>
              <a:rPr lang="sr-Cyrl-CS" sz="2800" dirty="0" smtClean="0"/>
              <a:t>б</a:t>
            </a:r>
            <a:r>
              <a:rPr lang="sr-Cyrl-RS" sz="2800" dirty="0" smtClean="0"/>
              <a:t>) знак црвеног крста;</a:t>
            </a:r>
          </a:p>
          <a:p>
            <a:r>
              <a:rPr lang="sr-Cyrl-CS" sz="2800" dirty="0" smtClean="0"/>
              <a:t>в</a:t>
            </a:r>
            <a:r>
              <a:rPr lang="sr-Cyrl-RS" sz="2800" dirty="0" smtClean="0"/>
              <a:t>) једна боја, на пример тиркизно плава;</a:t>
            </a:r>
          </a:p>
          <a:p>
            <a:r>
              <a:rPr lang="sr-Cyrl-CS" sz="2800" dirty="0" smtClean="0"/>
              <a:t>г</a:t>
            </a:r>
            <a:r>
              <a:rPr lang="sr-Cyrl-RS" sz="2800" dirty="0" smtClean="0"/>
              <a:t>) слово, на пример слово Г;</a:t>
            </a:r>
          </a:p>
          <a:p>
            <a:r>
              <a:rPr lang="sr-Cyrl-CS" sz="2800" dirty="0" smtClean="0"/>
              <a:t>д</a:t>
            </a:r>
            <a:r>
              <a:rPr lang="sr-Cyrl-RS" sz="2800" dirty="0" smtClean="0"/>
              <a:t>) реч “супер”;</a:t>
            </a:r>
          </a:p>
          <a:p>
            <a:r>
              <a:rPr lang="sr-Cyrl-CS" sz="2800" dirty="0" smtClean="0"/>
              <a:t>ђ</a:t>
            </a:r>
            <a:r>
              <a:rPr lang="sr-Cyrl-RS" sz="2800" dirty="0" smtClean="0"/>
              <a:t>) реч “бицикл” за бицикле;</a:t>
            </a:r>
          </a:p>
          <a:p>
            <a:r>
              <a:rPr lang="sr-Cyrl-CS" sz="2800" dirty="0" smtClean="0"/>
              <a:t>е</a:t>
            </a:r>
            <a:r>
              <a:rPr lang="sr-Cyrl-RS" sz="2800" dirty="0" smtClean="0"/>
              <a:t>) лик Микија Мауса?</a:t>
            </a:r>
          </a:p>
          <a:p>
            <a:endParaRPr lang="sr-Cyrl-R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1477328"/>
          </a:xfrm>
        </p:spPr>
        <p:txBody>
          <a:bodyPr/>
          <a:lstStyle/>
          <a:p>
            <a:r>
              <a:rPr lang="ru-RU" sz="3200" dirty="0" smtClean="0"/>
              <a:t>Седиште Завода је у Београду, ул. Књегиње Љубице 5 (</a:t>
            </a:r>
            <a:r>
              <a:rPr lang="sr-Latn-RS" sz="3200" dirty="0" smtClean="0">
                <a:hlinkClick r:id="rId2"/>
              </a:rPr>
              <a:t>www.zis.gov.rs</a:t>
            </a:r>
            <a:r>
              <a:rPr lang="sr-Latn-RS" sz="3200" dirty="0" smtClean="0"/>
              <a:t>).</a:t>
            </a:r>
            <a:br>
              <a:rPr lang="sr-Latn-RS" sz="3200" dirty="0" smtClean="0"/>
            </a:b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2133600"/>
            <a:ext cx="5905500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738664"/>
          </a:xfrm>
        </p:spPr>
        <p:txBody>
          <a:bodyPr/>
          <a:lstStyle/>
          <a:p>
            <a:pPr algn="ctr"/>
            <a:r>
              <a:rPr lang="ru-RU" sz="2400" b="1" dirty="0" smtClean="0"/>
              <a:t>Поступак за признање жига покреће се пријавом за признање жига (у даљем тексту: пријава).</a:t>
            </a:r>
            <a:endParaRPr lang="en-US" sz="2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990600"/>
            <a:ext cx="7944484" cy="5786199"/>
          </a:xfrm>
        </p:spPr>
        <p:txBody>
          <a:bodyPr/>
          <a:lstStyle/>
          <a:p>
            <a:r>
              <a:rPr lang="ru-RU" sz="2200" dirty="0" smtClean="0"/>
              <a:t>Битни делови пријаве су:</a:t>
            </a:r>
          </a:p>
          <a:p>
            <a:r>
              <a:rPr lang="ru-RU" sz="2200" dirty="0" smtClean="0"/>
              <a:t>1) захтев за признање жига;</a:t>
            </a:r>
          </a:p>
          <a:p>
            <a:r>
              <a:rPr lang="ru-RU" sz="2200" dirty="0" smtClean="0"/>
              <a:t>2) знак који се жели заштитити жигом;</a:t>
            </a:r>
          </a:p>
          <a:p>
            <a:r>
              <a:rPr lang="ru-RU" sz="2200" dirty="0" smtClean="0"/>
              <a:t>3) списак робе, односно услуга на које се знак односи;</a:t>
            </a:r>
          </a:p>
          <a:p>
            <a:r>
              <a:rPr lang="ru-RU" sz="2200" dirty="0" smtClean="0"/>
              <a:t>4) подаци о подносиоцу пријаве. </a:t>
            </a:r>
          </a:p>
          <a:p>
            <a:pPr algn="just"/>
            <a:r>
              <a:rPr lang="ru-RU" sz="2200" dirty="0" smtClean="0"/>
              <a:t>Пријава може да садржи захтев за признање </a:t>
            </a:r>
            <a:r>
              <a:rPr lang="ru-RU" sz="2200" b="1" dirty="0" smtClean="0"/>
              <a:t>само</a:t>
            </a:r>
            <a:r>
              <a:rPr lang="ru-RU" sz="2200" dirty="0" smtClean="0"/>
              <a:t> </a:t>
            </a:r>
            <a:r>
              <a:rPr lang="ru-RU" sz="2200" b="1" dirty="0" smtClean="0"/>
              <a:t>једног жига </a:t>
            </a:r>
            <a:r>
              <a:rPr lang="ru-RU" sz="2200" dirty="0" smtClean="0"/>
              <a:t>који се односи на </a:t>
            </a:r>
            <a:r>
              <a:rPr lang="ru-RU" sz="2200" b="1" dirty="0" smtClean="0"/>
              <a:t>једну или више врста</a:t>
            </a:r>
            <a:r>
              <a:rPr lang="ru-RU" sz="2200" dirty="0" smtClean="0"/>
              <a:t> робе, односно услуга. </a:t>
            </a:r>
          </a:p>
          <a:p>
            <a:pPr algn="just"/>
            <a:r>
              <a:rPr lang="ru-RU" sz="2200" dirty="0" smtClean="0"/>
              <a:t>Захтев за признање жига садржи нарочито: податке о подносиоцу пријаве; назначење да ли је у питању индивидуални, колективни или жиг гаранције; изглед знака; назначење класа у које је сврстана роба, односно услуге. </a:t>
            </a:r>
          </a:p>
          <a:p>
            <a:pPr algn="just"/>
            <a:r>
              <a:rPr lang="ru-RU" sz="2200" dirty="0" smtClean="0"/>
              <a:t>Поред елемената које садржи индивидуална пријава, уз пријаву за признање колективног жига прилаже се општи акт о колективном жигу, а уз пријаву за признање жига гаранције општи акт о жигу гаранције.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676400" y="462964"/>
          <a:ext cx="6476999" cy="6312679"/>
        </p:xfrm>
        <a:graphic>
          <a:graphicData uri="http://schemas.openxmlformats.org/drawingml/2006/table">
            <a:tbl>
              <a:tblPr/>
              <a:tblGrid>
                <a:gridCol w="169556"/>
                <a:gridCol w="82003"/>
                <a:gridCol w="241207"/>
                <a:gridCol w="214035"/>
                <a:gridCol w="211175"/>
                <a:gridCol w="212128"/>
                <a:gridCol w="212604"/>
                <a:gridCol w="212604"/>
                <a:gridCol w="82003"/>
                <a:gridCol w="82003"/>
                <a:gridCol w="82003"/>
                <a:gridCol w="214035"/>
                <a:gridCol w="82003"/>
                <a:gridCol w="82003"/>
                <a:gridCol w="216896"/>
                <a:gridCol w="82003"/>
                <a:gridCol w="82003"/>
                <a:gridCol w="212604"/>
                <a:gridCol w="213082"/>
                <a:gridCol w="213082"/>
                <a:gridCol w="82003"/>
                <a:gridCol w="82003"/>
                <a:gridCol w="82003"/>
                <a:gridCol w="82003"/>
                <a:gridCol w="213082"/>
                <a:gridCol w="213082"/>
                <a:gridCol w="213082"/>
                <a:gridCol w="213082"/>
                <a:gridCol w="213082"/>
                <a:gridCol w="212604"/>
                <a:gridCol w="1671941"/>
              </a:tblGrid>
              <a:tr h="480060">
                <a:tc gridSpan="3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Times New Roman"/>
                          <a:ea typeface="Times New Roman"/>
                        </a:rPr>
                        <a:t>1. </a:t>
                      </a:r>
                      <a:r>
                        <a:rPr lang="en-US" sz="1000" b="1" dirty="0" err="1" smtClean="0">
                          <a:latin typeface="Times New Roman"/>
                          <a:ea typeface="Times New Roman"/>
                        </a:rPr>
                        <a:t>Пословно</a:t>
                      </a:r>
                      <a:r>
                        <a:rPr lang="sr-Cyrl-RS" sz="1000" b="1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000" b="1" dirty="0" err="1" smtClean="0">
                          <a:latin typeface="Times New Roman"/>
                          <a:ea typeface="Times New Roman"/>
                        </a:rPr>
                        <a:t>име</a:t>
                      </a:r>
                      <a:r>
                        <a:rPr lang="en-US" sz="1000" b="1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000" b="1" dirty="0">
                          <a:latin typeface="Times New Roman"/>
                          <a:ea typeface="Times New Roman"/>
                        </a:rPr>
                        <a:t>и </a:t>
                      </a:r>
                      <a:r>
                        <a:rPr lang="en-US" sz="1000" b="1" dirty="0" err="1" smtClean="0">
                          <a:latin typeface="Times New Roman"/>
                          <a:ea typeface="Times New Roman"/>
                        </a:rPr>
                        <a:t>седиште</a:t>
                      </a:r>
                      <a:r>
                        <a:rPr lang="sr-Cyrl-RS" sz="1000" b="1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000" b="1" dirty="0" err="1" smtClean="0">
                          <a:latin typeface="Times New Roman"/>
                          <a:ea typeface="Times New Roman"/>
                        </a:rPr>
                        <a:t>подносиоца</a:t>
                      </a:r>
                      <a:r>
                        <a:rPr lang="sr-Cyrl-RS" sz="1000" b="1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000" b="1" dirty="0" err="1" smtClean="0">
                          <a:latin typeface="Times New Roman"/>
                          <a:ea typeface="Times New Roman"/>
                        </a:rPr>
                        <a:t>пријаве</a:t>
                      </a:r>
                      <a:r>
                        <a:rPr lang="en-US" sz="1000" b="1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en-US" sz="1000" b="1" dirty="0" err="1" smtClean="0">
                          <a:latin typeface="Times New Roman"/>
                          <a:ea typeface="Times New Roman"/>
                        </a:rPr>
                        <a:t>односно</a:t>
                      </a:r>
                      <a:r>
                        <a:rPr lang="sr-Cyrl-RS" sz="1000" b="1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000" b="1" dirty="0" err="1" smtClean="0">
                          <a:latin typeface="Times New Roman"/>
                          <a:ea typeface="Times New Roman"/>
                        </a:rPr>
                        <a:t>име</a:t>
                      </a:r>
                      <a:r>
                        <a:rPr lang="en-US" sz="1000" b="1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000" b="1" dirty="0">
                          <a:latin typeface="Times New Roman"/>
                          <a:ea typeface="Times New Roman"/>
                        </a:rPr>
                        <a:t>и </a:t>
                      </a:r>
                      <a:r>
                        <a:rPr lang="en-US" sz="1000" b="1" dirty="0" err="1" smtClean="0">
                          <a:latin typeface="Times New Roman"/>
                          <a:ea typeface="Times New Roman"/>
                        </a:rPr>
                        <a:t>адреса</a:t>
                      </a:r>
                      <a:r>
                        <a:rPr lang="sr-Cyrl-RS" sz="1000" b="1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000" b="1" dirty="0" err="1" smtClean="0">
                          <a:latin typeface="Times New Roman"/>
                          <a:ea typeface="Times New Roman"/>
                        </a:rPr>
                        <a:t>физичкоглица</a:t>
                      </a:r>
                      <a:r>
                        <a:rPr lang="en-US" sz="10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437">
                <a:tc gridSpan="3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R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437">
                <a:tc gridSpan="10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78535" algn="ctr"/>
                        </a:tabLst>
                      </a:pPr>
                      <a:r>
                        <a:rPr lang="sr-Cyrl-CS" sz="1000">
                          <a:latin typeface="Times New Roman"/>
                          <a:ea typeface="Times New Roman"/>
                        </a:rPr>
                        <a:t>т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елефон:	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000">
                          <a:latin typeface="Times New Roman"/>
                          <a:ea typeface="Times New Roman"/>
                        </a:rPr>
                        <a:t>e-mail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факс: 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437">
                <a:tc gridSpan="3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b="1">
                          <a:latin typeface="Times New Roman"/>
                          <a:ea typeface="Times New Roman"/>
                        </a:rPr>
                        <a:t>2. Пуномоћник (име, односно пословно име и адреса)</a:t>
                      </a:r>
                      <a:r>
                        <a:rPr lang="ru-RU" sz="10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3170">
                <a:tc gridSpan="3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437">
                <a:tc gridSpan="9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78535" algn="ctr"/>
                        </a:tabLst>
                      </a:pPr>
                      <a:r>
                        <a:rPr lang="sr-Cyrl-CS" sz="1000">
                          <a:latin typeface="Times New Roman"/>
                          <a:ea typeface="Times New Roman"/>
                        </a:rPr>
                        <a:t>т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елефон:	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000">
                          <a:latin typeface="Times New Roman"/>
                          <a:ea typeface="Times New Roman"/>
                        </a:rPr>
                        <a:t>e-mail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факс: 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437">
                <a:tc gridSpan="3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b="1">
                          <a:latin typeface="Times New Roman"/>
                          <a:ea typeface="Times New Roman"/>
                          <a:cs typeface="Times New Roman"/>
                        </a:rPr>
                        <a:t>3. Подаци о заједничком представнику ако постоји више подносилаца пријаве:</a:t>
                      </a:r>
                      <a:endParaRPr lang="en-US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2467">
                <a:tc gridSpan="3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437">
                <a:tc gridSpan="9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78535" algn="ctr"/>
                        </a:tabLst>
                      </a:pPr>
                      <a:r>
                        <a:rPr lang="sr-Cyrl-CS" sz="1000">
                          <a:latin typeface="Times New Roman"/>
                          <a:ea typeface="Times New Roman"/>
                        </a:rPr>
                        <a:t>т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елефон:	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000">
                          <a:latin typeface="Times New Roman"/>
                          <a:ea typeface="Times New Roman"/>
                        </a:rPr>
                        <a:t>e-mail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факс: 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437">
                <a:tc gridSpan="1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b="1">
                          <a:latin typeface="Times New Roman"/>
                          <a:ea typeface="Times New Roman"/>
                        </a:rPr>
                        <a:t>4. Пријава се подноси за (уписати </a:t>
                      </a:r>
                      <a:r>
                        <a:rPr lang="en-US" sz="1000" b="1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1000" b="1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sr-Cyrl-CS" sz="10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1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в)изглед знака: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437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>
                          <a:latin typeface="Times New Roman"/>
                          <a:ea typeface="Times New Roman"/>
                          <a:cs typeface="Times New Roman"/>
                        </a:rPr>
                        <a:t>a)</a:t>
                      </a:r>
                      <a:endParaRPr lang="en-US" sz="1000" b="1" ker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b="1" kern="0">
                          <a:latin typeface="Times New Roman"/>
                          <a:ea typeface="Times New Roman"/>
                          <a:cs typeface="Times New Roman"/>
                        </a:rPr>
                        <a:t>индивидуални жиг</a:t>
                      </a:r>
                      <a:endParaRPr lang="en-US" sz="1000" b="1" ker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CS" sz="1000" b="1" ker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4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b="1" kern="0">
                          <a:latin typeface="Times New Roman"/>
                          <a:ea typeface="Times New Roman"/>
                          <a:cs typeface="Times New Roman"/>
                        </a:rPr>
                        <a:t>колективни жиг</a:t>
                      </a:r>
                      <a:endParaRPr lang="en-US" sz="1000" b="1" ker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CS" sz="1000" b="1" ker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 gridSpan="1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b="1" ker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4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b="1" kern="0">
                          <a:latin typeface="Times New Roman"/>
                          <a:ea typeface="Times New Roman"/>
                          <a:cs typeface="Times New Roman"/>
                        </a:rPr>
                        <a:t>жиг гаранције</a:t>
                      </a:r>
                      <a:endParaRPr lang="en-US" sz="1000" b="1" ker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CS" sz="1000" b="1" ker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6874"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b="1" kern="0">
                          <a:latin typeface="Times New Roman"/>
                          <a:ea typeface="Times New Roman"/>
                          <a:cs typeface="Times New Roman"/>
                        </a:rPr>
                        <a:t>б)</a:t>
                      </a:r>
                      <a:endParaRPr lang="en-US" sz="1000" b="1" ker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b="1" kern="0">
                          <a:latin typeface="Times New Roman"/>
                          <a:ea typeface="Times New Roman"/>
                          <a:cs typeface="Times New Roman"/>
                        </a:rPr>
                        <a:t>знак у речи (састоји се искључивоиз</a:t>
                      </a:r>
                      <a:endParaRPr lang="en-US" sz="1000" b="1" ker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b="1" kern="0">
                          <a:latin typeface="Times New Roman"/>
                          <a:ea typeface="Times New Roman"/>
                          <a:cs typeface="Times New Roman"/>
                        </a:rPr>
                        <a:t>стандардних типографских знакова)</a:t>
                      </a:r>
                      <a:endParaRPr lang="en-US" sz="1000" b="1" ker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36195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ker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4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marL="762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b="1" kern="0">
                          <a:latin typeface="Times New Roman"/>
                          <a:ea typeface="Times New Roman"/>
                          <a:cs typeface="Times New Roman"/>
                        </a:rPr>
                        <a:t>фигуративни знак и/или знак у боји</a:t>
                      </a:r>
                      <a:endParaRPr lang="en-US" sz="1000" b="1" ker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CS" sz="1000" b="1" ker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4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b="1" kern="0">
                          <a:latin typeface="Times New Roman"/>
                          <a:ea typeface="Times New Roman"/>
                          <a:cs typeface="Times New Roman"/>
                        </a:rPr>
                        <a:t>тродимензионални знак</a:t>
                      </a:r>
                      <a:endParaRPr lang="en-US" sz="1000" b="1" ker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CS" sz="1000" b="1" ker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4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b="1" kern="0">
                          <a:latin typeface="Times New Roman"/>
                          <a:ea typeface="Times New Roman"/>
                          <a:cs typeface="Times New Roman"/>
                        </a:rPr>
                        <a:t>друга врста знака (навести која)</a:t>
                      </a:r>
                      <a:endParaRPr lang="en-US" sz="1000" b="1" ker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CS" sz="1000" b="1" ker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7834">
                <a:tc gridSpan="1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5.</a:t>
                      </a:r>
                      <a:r>
                        <a:rPr lang="sr-Cyrl-CS" sz="1000" b="1">
                          <a:latin typeface="Times New Roman"/>
                          <a:ea typeface="Times New Roman"/>
                        </a:rPr>
                        <a:t> Назначење боје, односно боја из којих се знак састоји: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4664">
                <a:tc gridSpan="1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6. </a:t>
                      </a:r>
                      <a:r>
                        <a:rPr lang="sr-Cyrl-CS" sz="1000" b="1">
                          <a:latin typeface="Times New Roman"/>
                          <a:ea typeface="Times New Roman"/>
                        </a:rPr>
                        <a:t>Транслитерација знака*: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0478">
                <a:tc gridSpan="1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b="1">
                          <a:latin typeface="Times New Roman"/>
                          <a:ea typeface="Times New Roman"/>
                        </a:rPr>
                        <a:t>7.  Превод знака*: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637">
                <a:tc gridSpan="1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8.</a:t>
                      </a:r>
                      <a:r>
                        <a:rPr lang="sr-Cyrl-CS" sz="1000" b="1">
                          <a:latin typeface="Times New Roman"/>
                          <a:ea typeface="Times New Roman"/>
                        </a:rPr>
                        <a:t> Опис знака: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437">
                <a:tc gridSpan="3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9.</a:t>
                      </a:r>
                      <a:r>
                        <a:rPr lang="sr-Cyrl-CS" sz="1000" b="1">
                          <a:latin typeface="Times New Roman"/>
                          <a:ea typeface="Times New Roman"/>
                        </a:rPr>
                        <a:t> Заокружити бројеве класа производа и услуга према Ничанској класификацији: 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6874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latin typeface="Times New Roman"/>
                          <a:ea typeface="Times New Roman"/>
                        </a:rPr>
                        <a:t>1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2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3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5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6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7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8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9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11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12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13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14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15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16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17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18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19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20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21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22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23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74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24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25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26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27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28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29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30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31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32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33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34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35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36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37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38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39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40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41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42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43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44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45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571">
                <a:tc gridSpan="3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</a:rPr>
                        <a:t>10.</a:t>
                      </a:r>
                      <a:r>
                        <a:rPr lang="sr-Cyrl-CS" sz="1000" b="1" dirty="0">
                          <a:latin typeface="Times New Roman"/>
                          <a:ea typeface="Times New Roman"/>
                        </a:rPr>
                        <a:t> Затражено право првенства и основ: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42132" marR="421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1960473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77900" algn="ctr"/>
              </a:tabLst>
            </a:pP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ЗАХТЕВ ЗА ПРИЗНАЊЕ ЖИГА 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77900" algn="ctr"/>
              </a:tabLst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77900" algn="ctr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533401"/>
          <a:ext cx="6934200" cy="2286000"/>
        </p:xfrm>
        <a:graphic>
          <a:graphicData uri="http://schemas.openxmlformats.org/drawingml/2006/table">
            <a:tbl>
              <a:tblPr/>
              <a:tblGrid>
                <a:gridCol w="2848590"/>
                <a:gridCol w="914437"/>
                <a:gridCol w="3171173"/>
              </a:tblGrid>
              <a:tr h="4898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11. Плаћене таксе: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4075" marR="640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4F81B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Динара</a:t>
                      </a:r>
                      <a:endParaRPr lang="en-US" sz="1000" b="1">
                        <a:solidFill>
                          <a:srgbClr val="4F81BD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075" marR="640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4F81BD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Потпис подносиоца захтева</a:t>
                      </a:r>
                      <a:endParaRPr lang="en-US" sz="1000" b="1">
                        <a:solidFill>
                          <a:srgbClr val="4F81BD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075" marR="640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7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b="1">
                          <a:latin typeface="Times New Roman"/>
                          <a:ea typeface="Times New Roman"/>
                        </a:rPr>
                        <a:t>а) основна такса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4075" marR="640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4075" marR="640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67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b="1">
                          <a:latin typeface="Times New Roman"/>
                          <a:ea typeface="Times New Roman"/>
                        </a:rPr>
                        <a:t>б) за________класа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b="1">
                          <a:latin typeface="Times New Roman"/>
                          <a:ea typeface="Times New Roman"/>
                        </a:rPr>
                        <a:t>в) за графичко решење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4075" marR="640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4075" marR="640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97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b="1">
                          <a:latin typeface="Times New Roman"/>
                          <a:ea typeface="Times New Roman"/>
                        </a:rPr>
                        <a:t>УКУПНО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4075" marR="640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Times New Roman"/>
                        <a:ea typeface="Times New Roman"/>
                      </a:endParaRPr>
                    </a:p>
                  </a:txBody>
                  <a:tcPr marL="64075" marR="640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3124197"/>
          <a:ext cx="7010401" cy="3124202"/>
        </p:xfrm>
        <a:graphic>
          <a:graphicData uri="http://schemas.openxmlformats.org/drawingml/2006/table">
            <a:tbl>
              <a:tblPr/>
              <a:tblGrid>
                <a:gridCol w="3407662"/>
                <a:gridCol w="693072"/>
                <a:gridCol w="2909667"/>
              </a:tblGrid>
              <a:tr h="533389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b="1">
                          <a:latin typeface="Times New Roman"/>
                          <a:ea typeface="Times New Roman"/>
                        </a:rPr>
                        <a:t>ПОПУЊАВА ЗАВОД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616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b="1">
                          <a:latin typeface="Times New Roman"/>
                          <a:ea typeface="Times New Roman"/>
                        </a:rPr>
                        <a:t>Прилози уз захтев: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CS" sz="10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dirty="0">
                          <a:latin typeface="Times New Roman"/>
                          <a:ea typeface="Times New Roman"/>
                        </a:rPr>
                        <a:t>Број пријаве жига:</a:t>
                      </a:r>
                      <a:endParaRPr lang="en-US" sz="9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dirty="0">
                          <a:latin typeface="Times New Roman"/>
                          <a:ea typeface="Times New Roman"/>
                        </a:rPr>
                        <a:t>Ж-_________/___</a:t>
                      </a:r>
                      <a:endParaRPr lang="en-US" sz="9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b="1" dirty="0">
                          <a:latin typeface="Times New Roman"/>
                          <a:ea typeface="Times New Roman"/>
                        </a:rPr>
                        <a:t>Датум подношења:</a:t>
                      </a:r>
                      <a:endParaRPr lang="en-US" sz="9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b="1" dirty="0">
                          <a:latin typeface="Times New Roman"/>
                          <a:ea typeface="Times New Roman"/>
                        </a:rPr>
                        <a:t>________________________</a:t>
                      </a:r>
                      <a:endParaRPr lang="en-US" sz="900" dirty="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latin typeface="Times New Roman"/>
                          <a:ea typeface="Times New Roman"/>
                        </a:rPr>
                        <a:t>Примерак знака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0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latin typeface="Times New Roman"/>
                          <a:ea typeface="Times New Roman"/>
                        </a:rPr>
                        <a:t>Списак робе и услуга**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CS" sz="10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0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latin typeface="Times New Roman"/>
                          <a:ea typeface="Times New Roman"/>
                        </a:rPr>
                        <a:t>Пуномоћје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0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latin typeface="Times New Roman"/>
                          <a:ea typeface="Times New Roman"/>
                        </a:rPr>
                        <a:t>Генерално пуномоћје раније приложено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CS" sz="10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0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latin typeface="Times New Roman"/>
                          <a:ea typeface="Times New Roman"/>
                        </a:rPr>
                        <a:t>Пуномоћје ће бити накнадно достављено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CS" sz="10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0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latin typeface="Times New Roman"/>
                          <a:ea typeface="Times New Roman"/>
                        </a:rPr>
                        <a:t>Општи акт о колективном жигу/жигу гаранције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CS" sz="10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0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latin typeface="Times New Roman"/>
                          <a:ea typeface="Times New Roman"/>
                        </a:rPr>
                        <a:t>Доказ о праву првенства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CS" sz="10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6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latin typeface="Times New Roman"/>
                          <a:ea typeface="Times New Roman"/>
                        </a:rPr>
                        <a:t>Доказ о уплати таксе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CS" sz="1000" dirty="0">
                        <a:latin typeface="Times New Roman"/>
                        <a:ea typeface="Times New Roman"/>
                      </a:endParaRPr>
                    </a:p>
                  </a:txBody>
                  <a:tcPr marL="64508" marR="64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430887"/>
          </a:xfrm>
        </p:spPr>
        <p:txBody>
          <a:bodyPr/>
          <a:lstStyle/>
          <a:p>
            <a:pPr algn="ctr"/>
            <a:r>
              <a:rPr lang="ru-RU" sz="2800" b="1" dirty="0" smtClean="0"/>
              <a:t>Назначење и класификација робе и услуга </a:t>
            </a:r>
            <a:endParaRPr lang="en-US" sz="2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940" y="1607565"/>
            <a:ext cx="7944484" cy="7078861"/>
          </a:xfrm>
        </p:spPr>
        <p:txBody>
          <a:bodyPr/>
          <a:lstStyle/>
          <a:p>
            <a:pPr algn="just"/>
            <a:r>
              <a:rPr lang="ru-RU" sz="2400" dirty="0" smtClean="0"/>
              <a:t>Роба и услуге за које је поднета пријава жига морају бити означене и сврстане у класе у складу са Ничанским споразумом о међународној класификацији роба и услуга ради регистровања жигова (у даљем тексту: Ничанска класификација). </a:t>
            </a:r>
          </a:p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Подносилац пријаве мора јасно и прецизно именовати робу и услуге за које је поднета пријава жига у мери која омогућава одређење обима заштите.</a:t>
            </a:r>
          </a:p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Називи робе и услуга који су укључени у наслове класа Ничанске класификације или други општи називи могу се употребити под условом да су довољно јасно и прецизно одређени.</a:t>
            </a:r>
          </a:p>
          <a:p>
            <a:pPr algn="just"/>
            <a:endParaRPr lang="ru-RU" sz="2400" dirty="0" smtClean="0"/>
          </a:p>
          <a:p>
            <a:pPr algn="just"/>
            <a:endParaRPr lang="ru-RU" sz="2400" dirty="0" smtClean="0"/>
          </a:p>
          <a:p>
            <a:pPr algn="just"/>
            <a:endParaRPr lang="ru-RU" sz="2400" dirty="0" smtClean="0"/>
          </a:p>
          <a:p>
            <a:pPr algn="just"/>
            <a:endParaRPr lang="ru-RU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644333" cy="738664"/>
          </a:xfrm>
        </p:spPr>
        <p:txBody>
          <a:bodyPr/>
          <a:lstStyle/>
          <a:p>
            <a:r>
              <a:rPr lang="sr-Cyrl-RS" sz="2400" b="1" dirty="0" smtClean="0"/>
              <a:t/>
            </a:r>
            <a:br>
              <a:rPr lang="sr-Cyrl-RS" sz="2400" b="1" dirty="0" smtClean="0"/>
            </a:br>
            <a:endParaRPr lang="en-US" sz="2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04800"/>
            <a:ext cx="7944484" cy="6524863"/>
          </a:xfrm>
        </p:spPr>
        <p:txBody>
          <a:bodyPr/>
          <a:lstStyle/>
          <a:p>
            <a:pPr algn="just"/>
            <a:r>
              <a:rPr lang="ru-RU" sz="2400" dirty="0" smtClean="0"/>
              <a:t>Роба и услуге који нису јасно обухваћени дословним значењем општег назива или назива укљученог у наслове класа Ничанске класификације не сматрају се обухваћеним пријавом за признање жига</a:t>
            </a:r>
            <a:r>
              <a:rPr lang="ru-RU" dirty="0" smtClean="0"/>
              <a:t>. </a:t>
            </a:r>
          </a:p>
          <a:p>
            <a:pPr algn="just"/>
            <a:endParaRPr lang="ru-RU" dirty="0" smtClean="0"/>
          </a:p>
          <a:p>
            <a:pPr algn="just"/>
            <a:r>
              <a:rPr lang="ru-RU" sz="2400" dirty="0" smtClean="0"/>
              <a:t>Роба и услуге се не сматрају међусобно сличним само због тога што припадају истој класи Ничанске класификације.</a:t>
            </a:r>
          </a:p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Роба и услуге се не сматрају међусобно различитим само због тога што припадају различитим класама Ничанске класификације. </a:t>
            </a:r>
            <a:endParaRPr lang="en-US" sz="2400" dirty="0" smtClean="0"/>
          </a:p>
          <a:p>
            <a:pPr algn="just"/>
            <a:endParaRPr lang="sr-Cyrl-RS" sz="2400" dirty="0" smtClean="0"/>
          </a:p>
          <a:p>
            <a:pPr algn="just"/>
            <a:r>
              <a:rPr lang="sr-Cyrl-RS" sz="2400" b="1" dirty="0" smtClean="0"/>
              <a:t>Листа класа са објашњењима:</a:t>
            </a:r>
          </a:p>
          <a:p>
            <a:pPr algn="just"/>
            <a:r>
              <a:rPr lang="en-US" sz="2400" b="1" dirty="0" smtClean="0"/>
              <a:t>http://www.zis.gov.rs/upload/documents/pdf_sr/SKRACENA%20NIC.%202020.pdf</a:t>
            </a:r>
            <a:endParaRPr lang="sr-Cyrl-RS" sz="2400" b="1" dirty="0" smtClean="0"/>
          </a:p>
          <a:p>
            <a:pPr algn="just"/>
            <a:endParaRPr lang="sr-Cyrl-RS" sz="24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33" y="126314"/>
            <a:ext cx="7644333" cy="738664"/>
          </a:xfrm>
        </p:spPr>
        <p:txBody>
          <a:bodyPr/>
          <a:lstStyle/>
          <a:p>
            <a:pPr algn="ctr"/>
            <a:r>
              <a:rPr lang="sr-Cyrl-RS" sz="2400" b="1" dirty="0" smtClean="0"/>
              <a:t>Бечка класификација</a:t>
            </a:r>
            <a:br>
              <a:rPr lang="sr-Cyrl-RS" sz="2400" b="1" dirty="0" smtClean="0"/>
            </a:br>
            <a:r>
              <a:rPr lang="sr-Latn-RS" sz="2400" b="1" dirty="0" smtClean="0"/>
              <a:t>MADRID GOODS AND SERVICES MANAGER</a:t>
            </a:r>
            <a:endParaRPr lang="en-US" sz="2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940" y="1066801"/>
            <a:ext cx="7944484" cy="5601533"/>
          </a:xfrm>
        </p:spPr>
        <p:txBody>
          <a:bodyPr/>
          <a:lstStyle/>
          <a:p>
            <a:pPr algn="just"/>
            <a:r>
              <a:rPr lang="ru-RU" sz="2800" dirty="0" smtClean="0"/>
              <a:t>Бечка класификација је међународна класификација фигуративних елемената жигова на енглеском и француском језику, која је доступна на сајту организације WIPО (</a:t>
            </a:r>
            <a:r>
              <a:rPr lang="en-US" sz="2800" dirty="0" smtClean="0">
                <a:hlinkClick r:id="rId2"/>
              </a:rPr>
              <a:t>https://www.wipo.int/classifications/nivilo/vienna/index.htm</a:t>
            </a:r>
            <a:r>
              <a:rPr lang="sr-Cyrl-RS" sz="2800" dirty="0" smtClean="0"/>
              <a:t>)</a:t>
            </a:r>
          </a:p>
          <a:p>
            <a:pPr algn="just"/>
            <a:r>
              <a:rPr lang="ru-RU" sz="2800" dirty="0" smtClean="0"/>
              <a:t>MGS Manager је апликација WIPO-а које помаже пријавиоцима да саставе спискове роба и услуга, а у циљу подношења националне или међународне пријаве жига широм света.</a:t>
            </a:r>
          </a:p>
          <a:p>
            <a:pPr algn="just"/>
            <a:r>
              <a:rPr lang="en-US" sz="2800" dirty="0" smtClean="0">
                <a:hlinkClick r:id="rId3"/>
              </a:rPr>
              <a:t>https://webaccess.wipo.int/mgs/?lang=sr</a:t>
            </a:r>
            <a:endParaRPr lang="sr-Cyrl-RS" sz="2800" dirty="0" smtClean="0"/>
          </a:p>
          <a:p>
            <a:pPr algn="just"/>
            <a:endParaRPr lang="sr-Cyrl-RS" sz="28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</TotalTime>
  <Words>2126</Words>
  <Application>Microsoft Office PowerPoint</Application>
  <PresentationFormat>On-screen Show (4:3)</PresentationFormat>
  <Paragraphs>227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 Поступак стицања жига. Одлука о признању жига    Предавања 26.03.2020.  </vt:lpstr>
      <vt:lpstr>Поступак заштите ознаке жигом је регулисан у чл. 9-40 Закона о жиговима</vt:lpstr>
      <vt:lpstr>Седиште Завода је у Београду, ул. Књегиње Љубице 5 (www.zis.gov.rs). </vt:lpstr>
      <vt:lpstr>Поступак за признање жига покреће се пријавом за признање жига (у даљем тексту: пријава).</vt:lpstr>
      <vt:lpstr>Slide 5</vt:lpstr>
      <vt:lpstr>Slide 6</vt:lpstr>
      <vt:lpstr>Назначење и класификација робе и услуга </vt:lpstr>
      <vt:lpstr> </vt:lpstr>
      <vt:lpstr>Бечка класификација MADRID GOODS AND SERVICES MANAGER</vt:lpstr>
      <vt:lpstr>Измена знака или списка робе или услуга</vt:lpstr>
      <vt:lpstr>Датум подношења пријаве</vt:lpstr>
      <vt:lpstr>Фикције о праву првенства</vt:lpstr>
      <vt:lpstr>Пријава која не садржи елементе неопходне за признање датума подношења пријаве </vt:lpstr>
      <vt:lpstr>Редослед испитивања пријава </vt:lpstr>
      <vt:lpstr>Испитивање уредности пријаве </vt:lpstr>
      <vt:lpstr>Одустанак од пријаве и раздвајање пријаве</vt:lpstr>
      <vt:lpstr>Испитивање услова за признање жига </vt:lpstr>
      <vt:lpstr>Поступак по пријави жига </vt:lpstr>
      <vt:lpstr>Објава пријаве жига и упис у регистар жигова</vt:lpstr>
      <vt:lpstr>Објављивање признатог права</vt:lpstr>
      <vt:lpstr>Пример објављивања признатог права из последњег броја Гласника Завода (2020/2)</vt:lpstr>
      <vt:lpstr>Задатак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Izazovi prava intelektualne svojine za on-line reklamiranje</dc:title>
  <dc:creator>Slobodan</dc:creator>
  <cp:lastModifiedBy>Korisnik</cp:lastModifiedBy>
  <cp:revision>49</cp:revision>
  <dcterms:created xsi:type="dcterms:W3CDTF">2020-03-19T11:47:36Z</dcterms:created>
  <dcterms:modified xsi:type="dcterms:W3CDTF">2020-03-26T09:24:06Z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2012-11-02T00:00:00Z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2020-03-19T00:00:00Z</vt:filetime>
  </property>
</Properties>
</file>