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84" autoAdjust="0"/>
  </p:normalViewPr>
  <p:slideViewPr>
    <p:cSldViewPr>
      <p:cViewPr varScale="1">
        <p:scale>
          <a:sx n="48" d="100"/>
          <a:sy n="48" d="100"/>
        </p:scale>
        <p:origin x="-11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F3842-7FA8-4C7D-BBC7-836738F54290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2249-2839-47EF-99FE-AFA2A1F67C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F3842-7FA8-4C7D-BBC7-836738F54290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2249-2839-47EF-99FE-AFA2A1F67C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F3842-7FA8-4C7D-BBC7-836738F54290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2249-2839-47EF-99FE-AFA2A1F67C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F3842-7FA8-4C7D-BBC7-836738F54290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2249-2839-47EF-99FE-AFA2A1F67C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F3842-7FA8-4C7D-BBC7-836738F54290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EA22249-2839-47EF-99FE-AFA2A1F67CA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F3842-7FA8-4C7D-BBC7-836738F54290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2249-2839-47EF-99FE-AFA2A1F67C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F3842-7FA8-4C7D-BBC7-836738F54290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2249-2839-47EF-99FE-AFA2A1F67C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F3842-7FA8-4C7D-BBC7-836738F54290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2249-2839-47EF-99FE-AFA2A1F67C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F3842-7FA8-4C7D-BBC7-836738F54290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2249-2839-47EF-99FE-AFA2A1F67C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F3842-7FA8-4C7D-BBC7-836738F54290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2249-2839-47EF-99FE-AFA2A1F67C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F3842-7FA8-4C7D-BBC7-836738F54290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2249-2839-47EF-99FE-AFA2A1F67C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09F3842-7FA8-4C7D-BBC7-836738F54290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EA22249-2839-47EF-99FE-AFA2A1F67CA7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i="1" dirty="0" smtClean="0"/>
              <a:t>УПРАВНИ НАДЗОР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331698"/>
            <a:ext cx="7924800" cy="2154702"/>
          </a:xfrm>
        </p:spPr>
        <p:txBody>
          <a:bodyPr>
            <a:normAutofit fontScale="92500" lnSpcReduction="20000"/>
          </a:bodyPr>
          <a:lstStyle/>
          <a:p>
            <a:endParaRPr lang="sr-Cyrl-RS" i="1" dirty="0" smtClean="0"/>
          </a:p>
          <a:p>
            <a:r>
              <a:rPr lang="sr-Cyrl-RS" i="1" dirty="0" smtClean="0"/>
              <a:t>Вршиоци управе</a:t>
            </a:r>
          </a:p>
          <a:p>
            <a:r>
              <a:rPr lang="sr-Cyrl-RS" i="1" dirty="0" smtClean="0"/>
              <a:t>Управна делатности и делатност државних органа</a:t>
            </a:r>
          </a:p>
          <a:p>
            <a:r>
              <a:rPr lang="sr-Cyrl-RS" i="1" dirty="0" smtClean="0"/>
              <a:t>Вршење управе у редовним и посебним ситуацијама</a:t>
            </a:r>
          </a:p>
          <a:p>
            <a:r>
              <a:rPr lang="sr-Cyrl-RS" i="1" dirty="0" smtClean="0"/>
              <a:t>ОПШТА РАЗМАТРАЊА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6226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30" y="533400"/>
            <a:ext cx="8229600" cy="990600"/>
          </a:xfrm>
        </p:spPr>
        <p:txBody>
          <a:bodyPr>
            <a:normAutofit/>
          </a:bodyPr>
          <a:lstStyle/>
          <a:p>
            <a:r>
              <a:rPr lang="sr-Cyrl-RS" sz="2400" i="1" dirty="0" smtClean="0"/>
              <a:t>Вршиоци управе</a:t>
            </a:r>
            <a:endParaRPr lang="en-US" sz="24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362200"/>
            <a:ext cx="7467600" cy="3810000"/>
          </a:xfrm>
        </p:spPr>
        <p:txBody>
          <a:bodyPr>
            <a:normAutofit/>
          </a:bodyPr>
          <a:lstStyle/>
          <a:p>
            <a:pPr algn="l"/>
            <a:r>
              <a:rPr lang="sr-Cyrl-RS" b="1" dirty="0" smtClean="0"/>
              <a:t>1. </a:t>
            </a:r>
            <a:r>
              <a:rPr lang="sr-Cyrl-RS" b="1" u="sng" dirty="0" smtClean="0"/>
              <a:t>Државна управа</a:t>
            </a:r>
          </a:p>
          <a:p>
            <a:pPr algn="l"/>
            <a:r>
              <a:rPr lang="sr-Cyrl-RS" dirty="0" smtClean="0"/>
              <a:t>Према Закону о државној управи њу чине: </a:t>
            </a:r>
          </a:p>
          <a:p>
            <a:pPr algn="l"/>
            <a:endParaRPr lang="sr-Cyrl-RS" dirty="0" smtClean="0"/>
          </a:p>
          <a:p>
            <a:pPr marL="457200" indent="-457200" algn="l">
              <a:buFontTx/>
              <a:buChar char="-"/>
            </a:pPr>
            <a:r>
              <a:rPr lang="sr-Cyrl-RS" dirty="0" smtClean="0"/>
              <a:t>Министарства;</a:t>
            </a:r>
          </a:p>
          <a:p>
            <a:pPr marL="457200" indent="-457200" algn="l">
              <a:buFontTx/>
              <a:buChar char="-"/>
            </a:pPr>
            <a:r>
              <a:rPr lang="sr-Cyrl-RS" dirty="0" smtClean="0"/>
              <a:t>Органи управе у саставу министарства;</a:t>
            </a:r>
          </a:p>
          <a:p>
            <a:pPr marL="457200" indent="-457200" algn="l">
              <a:buFontTx/>
              <a:buChar char="-"/>
            </a:pPr>
            <a:r>
              <a:rPr lang="sr-Cyrl-RS" dirty="0" smtClean="0"/>
              <a:t> Посебне организације (органи државне управе).</a:t>
            </a:r>
          </a:p>
          <a:p>
            <a:pPr algn="l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04752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762000"/>
          </a:xfrm>
        </p:spPr>
        <p:txBody>
          <a:bodyPr>
            <a:normAutofit/>
          </a:bodyPr>
          <a:lstStyle/>
          <a:p>
            <a:r>
              <a:rPr lang="sr-Cyrl-RS" sz="2400" i="1" dirty="0" smtClean="0"/>
              <a:t>ВРШИОЦИ УПРАВЕ</a:t>
            </a:r>
            <a:endParaRPr lang="en-US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37160" indent="0">
              <a:buNone/>
            </a:pPr>
            <a:endParaRPr lang="ru-RU" dirty="0" smtClean="0"/>
          </a:p>
          <a:p>
            <a:pPr marL="137160" indent="0">
              <a:buNone/>
            </a:pPr>
            <a:r>
              <a:rPr lang="ru-RU" dirty="0" smtClean="0"/>
              <a:t>Истим </a:t>
            </a:r>
            <a:r>
              <a:rPr lang="ru-RU" dirty="0"/>
              <a:t>прописом одређени су послови државне </a:t>
            </a:r>
            <a:r>
              <a:rPr lang="ru-RU" dirty="0" smtClean="0"/>
              <a:t>управе:</a:t>
            </a:r>
          </a:p>
          <a:p>
            <a:pPr marL="137160" indent="0">
              <a:buNone/>
            </a:pP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Учествовање у обликовању политике Владе;</a:t>
            </a:r>
          </a:p>
          <a:p>
            <a:pPr>
              <a:buFontTx/>
              <a:buChar char="-"/>
            </a:pPr>
            <a:r>
              <a:rPr lang="ru-RU" dirty="0" smtClean="0"/>
              <a:t>Праћење стања;</a:t>
            </a:r>
          </a:p>
          <a:p>
            <a:pPr>
              <a:buFontTx/>
              <a:buChar char="-"/>
            </a:pPr>
            <a:r>
              <a:rPr lang="ru-RU" dirty="0" smtClean="0"/>
              <a:t>Извршавање закона, других прописа и општих аката;</a:t>
            </a:r>
          </a:p>
          <a:p>
            <a:pPr>
              <a:buFontTx/>
              <a:buChar char="-"/>
            </a:pPr>
            <a:r>
              <a:rPr lang="ru-RU" dirty="0" smtClean="0"/>
              <a:t>Инспекцијски надзор;</a:t>
            </a:r>
          </a:p>
          <a:p>
            <a:pPr>
              <a:buFontTx/>
              <a:buChar char="-"/>
            </a:pPr>
            <a:r>
              <a:rPr lang="ru-RU" dirty="0" smtClean="0"/>
              <a:t>Старање о јавним службама;</a:t>
            </a:r>
          </a:p>
          <a:p>
            <a:pPr>
              <a:buFontTx/>
              <a:buChar char="-"/>
            </a:pPr>
            <a:r>
              <a:rPr lang="ru-RU" dirty="0" smtClean="0"/>
              <a:t>Развојни послови;</a:t>
            </a:r>
          </a:p>
          <a:p>
            <a:pPr>
              <a:buFontTx/>
              <a:buChar char="-"/>
            </a:pPr>
            <a:r>
              <a:rPr lang="ru-RU" dirty="0" smtClean="0"/>
              <a:t>Остали стручни послови.  (чл. 12-21. Закона о државној управи)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03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/>
          </a:bodyPr>
          <a:lstStyle/>
          <a:p>
            <a:r>
              <a:rPr lang="sr-Cyrl-RS" sz="2400" i="1" dirty="0"/>
              <a:t>ВРШИОЦИ УПРАВЕ</a:t>
            </a:r>
            <a:endParaRPr lang="en-US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sr-Cyrl-RS" b="1" i="1" dirty="0" smtClean="0"/>
              <a:t>Министарства</a:t>
            </a:r>
            <a:r>
              <a:rPr lang="sr-Cyrl-RS" dirty="0" smtClean="0"/>
              <a:t> – основни вршиоци послова државне управе (чл. 136 Устава). Образују се ради вршења послова државне управе у једној или више повезаних управних области.</a:t>
            </a:r>
          </a:p>
          <a:p>
            <a:r>
              <a:rPr lang="sr-Cyrl-RS" b="1" i="1" dirty="0" smtClean="0"/>
              <a:t>Органи управе у саставу министарства </a:t>
            </a:r>
            <a:r>
              <a:rPr lang="sr-Cyrl-RS" dirty="0" smtClean="0"/>
              <a:t>– образују се за извршне, инспекцијске и са њима повезане стручне послове, када је за њих потребан већи степен самосталности (од оне коју има сектор у министарству). Образују се као управе, инспекторати и дирекције.</a:t>
            </a:r>
          </a:p>
          <a:p>
            <a:r>
              <a:rPr lang="sr-Cyrl-RS" b="1" i="1" dirty="0" smtClean="0"/>
              <a:t>Посебне организације</a:t>
            </a:r>
            <a:r>
              <a:rPr lang="sr-Cyrl-RS" dirty="0" smtClean="0"/>
              <a:t> – образују се за стручне и са њима повезане извршне послове, чија природа захтева већи степен самосталности од органа управе у саставу. Образују се као секретаријати, заводи и посебне организације (под другачијим називом)</a:t>
            </a:r>
          </a:p>
          <a:p>
            <a:endParaRPr lang="sr-Cyrl-RS" dirty="0" smtClean="0"/>
          </a:p>
          <a:p>
            <a:endParaRPr lang="sr-Cyrl-RS" dirty="0" smtClean="0"/>
          </a:p>
        </p:txBody>
      </p:sp>
    </p:spTree>
    <p:extLst>
      <p:ext uri="{BB962C8B-B14F-4D97-AF65-F5344CB8AC3E}">
        <p14:creationId xmlns:p14="http://schemas.microsoft.com/office/powerpoint/2010/main" val="279896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sr-Cyrl-RS" sz="2400" i="1" dirty="0"/>
              <a:t>ВРШИОЦИ УПРАВЕ</a:t>
            </a:r>
            <a:endParaRPr lang="en-US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37160" indent="0">
              <a:buNone/>
            </a:pPr>
            <a:endParaRPr lang="sr-Cyrl-RS" dirty="0" smtClean="0"/>
          </a:p>
          <a:p>
            <a:pPr marL="137160" indent="0">
              <a:buNone/>
            </a:pPr>
            <a:r>
              <a:rPr lang="sr-Cyrl-RS" b="1" u="sng" dirty="0" smtClean="0"/>
              <a:t>2. Недржавни вршиоци управе</a:t>
            </a:r>
          </a:p>
          <a:p>
            <a:pPr marL="137160" indent="0">
              <a:buNone/>
            </a:pPr>
            <a:endParaRPr lang="sr-Cyrl-RS" b="1" u="sng" dirty="0"/>
          </a:p>
          <a:p>
            <a:pPr>
              <a:buFontTx/>
              <a:buChar char="-"/>
            </a:pPr>
            <a:r>
              <a:rPr lang="sr-Cyrl-RS" b="1" i="1" dirty="0" smtClean="0"/>
              <a:t>Органи аутономних покрајина, градова и општина</a:t>
            </a:r>
            <a:r>
              <a:rPr lang="sr-Cyrl-RS" dirty="0" smtClean="0"/>
              <a:t>, онда када су им послови државне управе поверени законом (област животне средине, социјална и дечија заштита, матичарски послови и сл.); </a:t>
            </a:r>
          </a:p>
          <a:p>
            <a:pPr>
              <a:buFontTx/>
              <a:buChar char="-"/>
            </a:pPr>
            <a:r>
              <a:rPr lang="sr-Cyrl-RS" b="1" i="1" dirty="0" smtClean="0"/>
              <a:t>Јавна предузећа, установе, јавне агенције и друге организације</a:t>
            </a:r>
            <a:r>
              <a:rPr lang="sr-Cyrl-RS" dirty="0" smtClean="0"/>
              <a:t>, када су им поверени послови државне управе (управна овлашћења) законом.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94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i="1" dirty="0" smtClean="0"/>
              <a:t>УПРАВНА ДЕЛАТНОСТ И ДЕЛАТНОСТ ОРГАНА ДРЖАВНЕ УПРАВЕ</a:t>
            </a:r>
            <a:endParaRPr lang="en-US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 smtClean="0"/>
              <a:t>Делатност органа државне управе – скуп делатности којима држава остврује своје задатке и послове, односно, прописима утврђену улогу. </a:t>
            </a:r>
          </a:p>
          <a:p>
            <a:r>
              <a:rPr lang="sr-Cyrl-RS" dirty="0" smtClean="0"/>
              <a:t>Управна делатност – обухвата послове којима држава врши политичку вољу (власт), попут ограничавања, заповедања, наређивања, једностраног иступања и др.</a:t>
            </a:r>
          </a:p>
          <a:p>
            <a:r>
              <a:rPr lang="sr-Cyrl-RS" dirty="0" smtClean="0"/>
              <a:t>Делатност органа </a:t>
            </a:r>
            <a:r>
              <a:rPr lang="sr-Cyrl-RS" dirty="0" smtClean="0"/>
              <a:t>државне управе</a:t>
            </a:r>
            <a:r>
              <a:rPr lang="en-US" smtClean="0"/>
              <a:t> je</a:t>
            </a:r>
            <a:r>
              <a:rPr lang="sr-Cyrl-RS" smtClean="0"/>
              <a:t> </a:t>
            </a:r>
            <a:r>
              <a:rPr lang="sr-Cyrl-RS" dirty="0" smtClean="0"/>
              <a:t>шира од појма управна делатност (управна функција) јер су њоме обухваћене и управне и неуправне активности ових органа, при чему неуправне могу али не морају бити функције власти.    </a:t>
            </a:r>
          </a:p>
          <a:p>
            <a:pPr marL="137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18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i="1" dirty="0"/>
              <a:t>УПРАВНА ДЕЛАТНОСТ И ДЕЛАТНОСТ ОРГАНА ДРЖАВНЕ УПРАВЕ</a:t>
            </a:r>
            <a:endParaRPr lang="en-US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92500" lnSpcReduction="10000"/>
          </a:bodyPr>
          <a:lstStyle/>
          <a:p>
            <a:r>
              <a:rPr lang="sr-Cyrl-RS" dirty="0" smtClean="0"/>
              <a:t>Делатност органа државне управе, према садржини и методама обухвата следеће послове:</a:t>
            </a:r>
          </a:p>
          <a:p>
            <a:pPr>
              <a:buFontTx/>
              <a:buChar char="-"/>
            </a:pPr>
            <a:r>
              <a:rPr lang="sr-Cyrl-RS" b="1" i="1" dirty="0" smtClean="0"/>
              <a:t>Неуправне а истовремено ауторитативне </a:t>
            </a:r>
            <a:r>
              <a:rPr lang="sr-Cyrl-RS" dirty="0" smtClean="0"/>
              <a:t>(обезбећење извршења закона и других прописа доношењем подзаконских аката од стране органа државне управе);</a:t>
            </a:r>
          </a:p>
          <a:p>
            <a:pPr>
              <a:buFontTx/>
              <a:buChar char="-"/>
            </a:pPr>
            <a:r>
              <a:rPr lang="sr-Cyrl-RS" b="1" i="1" dirty="0" smtClean="0"/>
              <a:t>Управне а истовремено аутотитативне </a:t>
            </a:r>
            <a:r>
              <a:rPr lang="sr-Cyrl-RS" dirty="0" smtClean="0"/>
              <a:t>(решавање у управном поступку, вршење управног надзора, предузимање управних мера);</a:t>
            </a:r>
          </a:p>
          <a:p>
            <a:pPr>
              <a:buFontTx/>
              <a:buChar char="-"/>
            </a:pPr>
            <a:r>
              <a:rPr lang="sr-Cyrl-RS" b="1" i="1" dirty="0" smtClean="0"/>
              <a:t>Неуправне а истовремено неауторитативне послове </a:t>
            </a:r>
            <a:r>
              <a:rPr lang="sr-Cyrl-RS" dirty="0" smtClean="0"/>
              <a:t>(припремање закона, других прописа и општих аката, учествовање у обликовању политике Владе, праћење стања у областима за које је орган образован, развојни послови и др.)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63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i="1" dirty="0" smtClean="0"/>
              <a:t>ВРШЕЊЕ УПРАВЕ У РЕДОВНИМ И ПОСЕБНИМ СИТУАЦИЈАМА</a:t>
            </a:r>
            <a:endParaRPr lang="en-US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5410200"/>
          </a:xfrm>
        </p:spPr>
        <p:txBody>
          <a:bodyPr>
            <a:normAutofit fontScale="92500" lnSpcReduction="20000"/>
          </a:bodyPr>
          <a:lstStyle/>
          <a:p>
            <a:r>
              <a:rPr lang="sr-Cyrl-RS" dirty="0" smtClean="0"/>
              <a:t>Редовност ситуације у вршењу управе карактерише поступак доношења управних аката и вршења управних радњи, чије особине не утичу на облик и не мењају начин вршења прописан општим нормама за редован рад. </a:t>
            </a:r>
          </a:p>
          <a:p>
            <a:r>
              <a:rPr lang="sr-Cyrl-RS" dirty="0" smtClean="0"/>
              <a:t>Посебне ситуације захтевају да се доношење управних аката и вршење управних радњи уреде на специфичан, од општег режима одступајући начин, како у погледу облика тако и појединих елемената садржине управних аката и управних радњи. </a:t>
            </a:r>
          </a:p>
          <a:p>
            <a:r>
              <a:rPr lang="sr-Cyrl-RS" dirty="0" smtClean="0"/>
              <a:t>Вршење управе у редовним ситуацијама уређује се нормама општег управног поступка, а у посебним ситуацијама нормама посебног дела управног права, посебних управно-правних дисциплина (унутрашњи послови, лични статус, експропријација, комасација, арондација, царине, порези и сл.)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24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 algn="ctr">
              <a:buNone/>
            </a:pPr>
            <a:endParaRPr lang="sr-Cyrl-RS" dirty="0" smtClean="0"/>
          </a:p>
          <a:p>
            <a:pPr marL="137160" indent="0" algn="ctr">
              <a:buNone/>
            </a:pPr>
            <a:endParaRPr lang="sr-Cyrl-RS" dirty="0"/>
          </a:p>
          <a:p>
            <a:pPr marL="137160" indent="0" algn="ctr">
              <a:buNone/>
            </a:pPr>
            <a:endParaRPr lang="sr-Cyrl-RS" dirty="0" smtClean="0"/>
          </a:p>
          <a:p>
            <a:pPr marL="137160" indent="0" algn="ctr">
              <a:buNone/>
            </a:pPr>
            <a:r>
              <a:rPr lang="sr-Cyrl-RS" sz="3600" b="1" i="1" dirty="0" smtClean="0"/>
              <a:t>ХВАЛА НА ПАЖЊИ!</a:t>
            </a:r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339294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310</TotalTime>
  <Words>589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Apex</vt:lpstr>
      <vt:lpstr>УПРАВНИ НАДЗОР</vt:lpstr>
      <vt:lpstr>Вршиоци управе</vt:lpstr>
      <vt:lpstr>ВРШИОЦИ УПРАВЕ</vt:lpstr>
      <vt:lpstr>ВРШИОЦИ УПРАВЕ</vt:lpstr>
      <vt:lpstr>ВРШИОЦИ УПРАВЕ</vt:lpstr>
      <vt:lpstr>УПРАВНА ДЕЛАТНОСТ И ДЕЛАТНОСТ ОРГАНА ДРЖАВНЕ УПРАВЕ</vt:lpstr>
      <vt:lpstr>УПРАВНА ДЕЛАТНОСТ И ДЕЛАТНОСТ ОРГАНА ДРЖАВНЕ УПРАВЕ</vt:lpstr>
      <vt:lpstr>ВРШЕЊЕ УПРАВЕ У РЕДОВНИМ И ПОСЕБНИМ СИТУАЦИЈАМА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УПРАВНИ НАДЗОР</dc:title>
  <dc:creator>Korisnik</dc:creator>
  <cp:lastModifiedBy>Korisnik</cp:lastModifiedBy>
  <cp:revision>21</cp:revision>
  <dcterms:created xsi:type="dcterms:W3CDTF">2020-03-18T23:25:38Z</dcterms:created>
  <dcterms:modified xsi:type="dcterms:W3CDTF">2020-03-19T13:32:38Z</dcterms:modified>
</cp:coreProperties>
</file>