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75" r:id="rId6"/>
    <p:sldId id="261" r:id="rId7"/>
    <p:sldId id="262" r:id="rId8"/>
    <p:sldId id="263" r:id="rId9"/>
    <p:sldId id="264" r:id="rId10"/>
    <p:sldId id="278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9" r:id="rId20"/>
    <p:sldId id="273" r:id="rId21"/>
    <p:sldId id="277" r:id="rId22"/>
    <p:sldId id="274" r:id="rId23"/>
    <p:sldId id="276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94BE7-7043-406C-86E7-E9EDE31F6990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F3171-B82D-41D0-B0FA-42FE4BF34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91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4C8AF-DDFC-47DE-B2CC-1D04856F4B80}" type="datetime1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1542-B675-43B9-98E5-494E6E72569D}" type="datetime1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9B8E3-E51B-48FD-A5ED-2CF360C6EEFE}" type="datetime1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4992-CBEE-4429-9D1F-69FF526A0079}" type="datetime1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3715-2AA0-4412-B842-868A3811099A}" type="datetime1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2A64-8E87-4422-B7A7-6EC16AF73AE7}" type="datetime1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A520-76FA-480F-B8DB-87854B5A5F97}" type="datetime1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588E-96AC-4AA8-B9FD-4932AE2DBD55}" type="datetime1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8081-91B7-4D0A-9FC4-144CFF8A71FA}" type="datetime1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55CED-D954-4EC2-95F1-5A0B324661FF}" type="datetime1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BFFE-6D55-4EAA-8FA7-30E9FB902BC7}" type="datetime1">
              <a:rPr lang="en-US" smtClean="0"/>
              <a:t>4/16/2020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85BF674-0F60-473C-A9CA-5F9C15637C71}" type="datetime1">
              <a:rPr lang="en-US" smtClean="0"/>
              <a:t>4/16/2020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1"/>
            <a:ext cx="7772400" cy="2286000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СИЛОВАЊЕ и друга кривична дела против полне слободе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3429000"/>
            <a:ext cx="5867400" cy="914400"/>
          </a:xfrm>
        </p:spPr>
        <p:txBody>
          <a:bodyPr>
            <a:normAutofit/>
          </a:bodyPr>
          <a:lstStyle/>
          <a:p>
            <a:r>
              <a:rPr lang="sr-Cyrl-CS" dirty="0"/>
              <a:t>појам, појавни облици, откривање и доказивање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26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152400"/>
            <a:ext cx="7391400" cy="1143000"/>
          </a:xfrm>
        </p:spPr>
        <p:txBody>
          <a:bodyPr/>
          <a:lstStyle/>
          <a:p>
            <a:r>
              <a:rPr lang="sr-Cyrl-RS" sz="3600" dirty="0" smtClean="0"/>
              <a:t>Стратешки правци планирања криминалистичке истраге</a:t>
            </a:r>
            <a:endParaRPr lang="en-US" sz="360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Основни стратешки правци (</a:t>
            </a:r>
            <a:r>
              <a:rPr lang="sr-Cyrl-RS" dirty="0"/>
              <a:t>Фејеш-лајић</a:t>
            </a:r>
            <a:r>
              <a:rPr lang="sr-Cyrl-RS" dirty="0" smtClean="0"/>
              <a:t>):</a:t>
            </a:r>
          </a:p>
          <a:p>
            <a:r>
              <a:rPr lang="sr-Cyrl-RS" b="1" dirty="0" smtClean="0"/>
              <a:t>Ка жртви кривичног дела</a:t>
            </a:r>
          </a:p>
          <a:p>
            <a:pPr>
              <a:buFontTx/>
              <a:buChar char="-"/>
            </a:pPr>
            <a:r>
              <a:rPr lang="sr-Cyrl-RS" dirty="0" smtClean="0"/>
              <a:t>Узимање исказа</a:t>
            </a:r>
          </a:p>
          <a:p>
            <a:pPr>
              <a:buFontTx/>
              <a:buChar char="-"/>
            </a:pPr>
            <a:r>
              <a:rPr lang="sr-Cyrl-RS" dirty="0"/>
              <a:t>Пример: жртва је изјавила </a:t>
            </a:r>
            <a:r>
              <a:rPr lang="sr-Cyrl-RS" dirty="0" smtClean="0"/>
              <a:t>да је угризла извршиоца за врат и образ</a:t>
            </a:r>
          </a:p>
          <a:p>
            <a:pPr>
              <a:buFontTx/>
              <a:buChar char="-"/>
            </a:pPr>
            <a:r>
              <a:rPr lang="sr-Cyrl-RS" dirty="0" smtClean="0"/>
              <a:t>Телесни преглед</a:t>
            </a:r>
          </a:p>
          <a:p>
            <a:pPr>
              <a:buFontTx/>
              <a:buChar char="-"/>
            </a:pPr>
            <a:r>
              <a:rPr lang="sr-Cyrl-RS" dirty="0" smtClean="0"/>
              <a:t>Преглед одеће</a:t>
            </a:r>
          </a:p>
          <a:p>
            <a:pPr>
              <a:buFontTx/>
              <a:buChar char="-"/>
            </a:pPr>
            <a:r>
              <a:rPr lang="sr-Cyrl-RS" dirty="0" smtClean="0"/>
              <a:t>Вештачења</a:t>
            </a:r>
          </a:p>
          <a:p>
            <a:r>
              <a:rPr lang="sr-Cyrl-RS" b="1" dirty="0" smtClean="0"/>
              <a:t>Ка месту извршења кривичног дела</a:t>
            </a:r>
          </a:p>
          <a:p>
            <a:pPr marL="114300" indent="0">
              <a:buNone/>
            </a:pPr>
            <a:r>
              <a:rPr lang="sr-Cyrl-RS" dirty="0" smtClean="0"/>
              <a:t>- увиђај, трагови</a:t>
            </a:r>
          </a:p>
          <a:p>
            <a:r>
              <a:rPr lang="sr-Cyrl-RS" b="1" dirty="0" smtClean="0"/>
              <a:t>Трагање за непознатим извршиоцем</a:t>
            </a:r>
          </a:p>
          <a:p>
            <a:r>
              <a:rPr lang="sr-Cyrl-RS" dirty="0" smtClean="0"/>
              <a:t>Проналажење</a:t>
            </a:r>
          </a:p>
          <a:p>
            <a:r>
              <a:rPr lang="sr-Cyrl-RS" dirty="0" smtClean="0"/>
              <a:t>Трагови</a:t>
            </a:r>
          </a:p>
          <a:p>
            <a:r>
              <a:rPr lang="sr-Cyrl-RS" dirty="0" smtClean="0"/>
              <a:t>Идентификација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64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sr-Cyrl-CS" sz="3600" dirty="0" smtClean="0"/>
              <a:t>Пла­ни­ра­ње кри­ми­на­ли­стичких рад­њи. Оснивна тактичка питања: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sr-Cyrl-CS" dirty="0" smtClean="0"/>
              <a:t>где </a:t>
            </a:r>
            <a:r>
              <a:rPr lang="sr-Cyrl-CS" dirty="0"/>
              <a:t>је из­вр­ше­но </a:t>
            </a:r>
            <a:r>
              <a:rPr lang="sr-Cyrl-CS" dirty="0" smtClean="0"/>
              <a:t>си­ло­ва­ње? Аспект трагова:</a:t>
            </a:r>
          </a:p>
          <a:p>
            <a:pPr marL="514350" indent="-514350">
              <a:buAutoNum type="arabicParenR"/>
            </a:pPr>
            <a:r>
              <a:rPr lang="sr-Cyrl-CS" dirty="0" smtClean="0"/>
              <a:t>- силовање на отвореном простору </a:t>
            </a:r>
          </a:p>
          <a:p>
            <a:pPr marL="514350" indent="-514350">
              <a:buAutoNum type="arabicParenR"/>
            </a:pPr>
            <a:r>
              <a:rPr lang="sr-Cyrl-CS" dirty="0" smtClean="0"/>
              <a:t>- силовање у затвореном простору (стану, аутомобилу, лифту, улазу)</a:t>
            </a:r>
            <a:endParaRPr lang="sr-Cyrl-CS" dirty="0"/>
          </a:p>
          <a:p>
            <a:pPr marL="514350" indent="-514350">
              <a:buAutoNum type="arabicParenR"/>
            </a:pPr>
            <a:r>
              <a:rPr lang="sr-Cyrl-CS" dirty="0" smtClean="0"/>
              <a:t> </a:t>
            </a:r>
            <a:r>
              <a:rPr lang="sr-Cyrl-CS" dirty="0"/>
              <a:t>ка­да је из­вр­ше­но </a:t>
            </a:r>
            <a:r>
              <a:rPr lang="sr-Cyrl-CS" dirty="0" smtClean="0"/>
              <a:t>си­ло­ва­ње? </a:t>
            </a:r>
          </a:p>
          <a:p>
            <a:pPr marL="514350" indent="-514350">
              <a:buAutoNum type="arabicParenR"/>
            </a:pPr>
            <a:r>
              <a:rPr lang="sr-Cyrl-CS" dirty="0" smtClean="0"/>
              <a:t> </a:t>
            </a:r>
            <a:r>
              <a:rPr lang="sr-Cyrl-CS" dirty="0"/>
              <a:t>да ли је си­ло­ва­ње из­вр­ше­но упо­тре­бом фи­зич­ке или пси­хич­ке </a:t>
            </a:r>
            <a:r>
              <a:rPr lang="sr-Cyrl-CS" dirty="0" smtClean="0"/>
              <a:t>си­ле</a:t>
            </a:r>
            <a:r>
              <a:rPr lang="sr-Cyrl-CS" dirty="0"/>
              <a:t>?</a:t>
            </a:r>
            <a:endParaRPr lang="sr-Cyrl-CS" dirty="0" smtClean="0"/>
          </a:p>
          <a:p>
            <a:pPr marL="514350" indent="-514350">
              <a:buAutoNum type="arabicParenR"/>
            </a:pPr>
            <a:r>
              <a:rPr lang="sr-Cyrl-CS" dirty="0" smtClean="0"/>
              <a:t>да </a:t>
            </a:r>
            <a:r>
              <a:rPr lang="sr-Cyrl-CS" dirty="0"/>
              <a:t>ли на ме­сту из­вр­ше­ња по­сто­је тра­го­ви </a:t>
            </a:r>
            <a:r>
              <a:rPr lang="sr-Cyrl-CS" dirty="0" smtClean="0"/>
              <a:t>от­по­ра</a:t>
            </a:r>
            <a:r>
              <a:rPr lang="sr-Cyrl-CS" dirty="0"/>
              <a:t>?</a:t>
            </a:r>
            <a:r>
              <a:rPr lang="sr-Cyrl-CS" dirty="0" smtClean="0"/>
              <a:t> </a:t>
            </a:r>
          </a:p>
          <a:p>
            <a:pPr marL="514350" indent="-514350">
              <a:buAutoNum type="arabicParenR"/>
            </a:pPr>
            <a:r>
              <a:rPr lang="sr-Cyrl-CS" dirty="0" smtClean="0"/>
              <a:t>да </a:t>
            </a:r>
            <a:r>
              <a:rPr lang="sr-Cyrl-CS" dirty="0"/>
              <a:t>ли по­сто­је и по­вре­де на те­лу </a:t>
            </a:r>
            <a:r>
              <a:rPr lang="sr-Cyrl-CS" dirty="0" smtClean="0"/>
              <a:t>оште­ће­не</a:t>
            </a:r>
            <a:r>
              <a:rPr lang="sr-Cyrl-CS" dirty="0"/>
              <a:t>?</a:t>
            </a:r>
            <a:endParaRPr lang="sr-Cyrl-CS" dirty="0" smtClean="0"/>
          </a:p>
          <a:p>
            <a:pPr marL="514350" indent="-514350">
              <a:buAutoNum type="arabicParenR"/>
            </a:pPr>
            <a:r>
              <a:rPr lang="sr-Cyrl-CS" dirty="0" smtClean="0"/>
              <a:t>да </a:t>
            </a:r>
            <a:r>
              <a:rPr lang="sr-Cyrl-CS" dirty="0"/>
              <a:t>ли по­сто­је тра­го­ви и по­вре­де на оде­ћи </a:t>
            </a:r>
            <a:r>
              <a:rPr lang="sr-Cyrl-CS" dirty="0" smtClean="0"/>
              <a:t>оште­ће­не?</a:t>
            </a:r>
          </a:p>
          <a:p>
            <a:pPr marL="514350" indent="-514350">
              <a:buAutoNum type="arabicParenR"/>
            </a:pPr>
            <a:r>
              <a:rPr lang="sr-Cyrl-CS" dirty="0" smtClean="0"/>
              <a:t> </a:t>
            </a:r>
            <a:r>
              <a:rPr lang="sr-Cyrl-CS" dirty="0"/>
              <a:t>да ли по­сто­је тра­го­ви и по­вре­де на те­лу на­вод­ног </a:t>
            </a:r>
            <a:r>
              <a:rPr lang="sr-Cyrl-CS" dirty="0" smtClean="0"/>
              <a:t>на­сил­ни­ка</a:t>
            </a:r>
            <a:r>
              <a:rPr lang="sr-Cyrl-CS" dirty="0"/>
              <a:t>?</a:t>
            </a:r>
            <a:endParaRPr lang="sr-Cyrl-CS" dirty="0" smtClean="0"/>
          </a:p>
          <a:p>
            <a:pPr marL="514350" indent="-514350">
              <a:buAutoNum type="arabicParenR"/>
            </a:pPr>
            <a:r>
              <a:rPr lang="sr-Cyrl-CS" dirty="0" smtClean="0"/>
              <a:t>да </a:t>
            </a:r>
            <a:r>
              <a:rPr lang="sr-Cyrl-CS" dirty="0"/>
              <a:t>ли по­сто­је тра­го­ви на оде­ћи и обу­ћи на­сил­ни­ка (да ли тра­го­ви на­си­ља не по­сто­је мо­жда од ра­ни­је, да ли су у ве­зи са кон­крет­ним кри­вич­ним </a:t>
            </a:r>
            <a:r>
              <a:rPr lang="sr-Cyrl-CS" dirty="0" smtClean="0"/>
              <a:t>де­лом)?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30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sr-Cyrl-CS" sz="3600" dirty="0"/>
              <a:t>Пла­ни­ра­ње кри­ми­на­ли­стичких рад­њи. Оснивна тактичка питања: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CS" dirty="0" smtClean="0"/>
              <a:t>9) да </a:t>
            </a:r>
            <a:r>
              <a:rPr lang="sr-Cyrl-CS" dirty="0"/>
              <a:t>ли је на­вод­но си­ло­ва­на ви­ка­ла или ко је и ка­ко чуо </a:t>
            </a:r>
            <a:r>
              <a:rPr lang="sr-Cyrl-CS" dirty="0" smtClean="0"/>
              <a:t>ви­ка­ње?</a:t>
            </a:r>
          </a:p>
          <a:p>
            <a:pPr marL="0" indent="0">
              <a:buNone/>
            </a:pPr>
            <a:r>
              <a:rPr lang="sr-Cyrl-CS" dirty="0" smtClean="0"/>
              <a:t>10) ко­ме </a:t>
            </a:r>
            <a:r>
              <a:rPr lang="sr-Cyrl-CS" dirty="0"/>
              <a:t>је си­ло­ва­на при­ча­ла о </a:t>
            </a:r>
            <a:r>
              <a:rPr lang="sr-Cyrl-CS" dirty="0" smtClean="0"/>
              <a:t>до­га­ђа­ју?</a:t>
            </a:r>
          </a:p>
          <a:p>
            <a:pPr marL="0" indent="0">
              <a:buNone/>
            </a:pPr>
            <a:r>
              <a:rPr lang="sr-Cyrl-CS" dirty="0" smtClean="0"/>
              <a:t>11) </a:t>
            </a:r>
            <a:r>
              <a:rPr lang="sr-Cyrl-CS" dirty="0"/>
              <a:t>ко­ли­ко је вре­ме­на про­шло из­ме­ђу на­ве­де­ног де­ла и </a:t>
            </a:r>
            <a:r>
              <a:rPr lang="sr-Cyrl-CS" dirty="0" smtClean="0"/>
              <a:t>при­ја­ве?</a:t>
            </a:r>
            <a:endParaRPr lang="en-US" dirty="0" smtClean="0"/>
          </a:p>
          <a:p>
            <a:pPr marL="0" indent="0">
              <a:buNone/>
            </a:pPr>
            <a:r>
              <a:rPr lang="sr-Cyrl-CS" dirty="0" smtClean="0"/>
              <a:t> 12) да </a:t>
            </a:r>
            <a:r>
              <a:rPr lang="sr-Cyrl-CS" dirty="0"/>
              <a:t>ли је оште­ће­на пре под­но­ше­ња при­ја­ве би­ла код ле­ка­ра и шта му је </a:t>
            </a:r>
            <a:r>
              <a:rPr lang="sr-Cyrl-CS" dirty="0" smtClean="0"/>
              <a:t>ре­кла?</a:t>
            </a:r>
          </a:p>
          <a:p>
            <a:pPr marL="0" indent="0">
              <a:buNone/>
            </a:pPr>
            <a:r>
              <a:rPr lang="sr-Cyrl-CS" dirty="0" smtClean="0"/>
              <a:t>1</a:t>
            </a:r>
            <a:r>
              <a:rPr lang="en-US" dirty="0" smtClean="0"/>
              <a:t>3</a:t>
            </a:r>
            <a:r>
              <a:rPr lang="sr-Cyrl-CS" dirty="0" smtClean="0"/>
              <a:t>) да </a:t>
            </a:r>
            <a:r>
              <a:rPr lang="sr-Cyrl-CS" dirty="0"/>
              <a:t>ли је на­сил­ник оште­ће­ној од ра­ни­је по­знат и ка­кви су од­но­си ме­ђу </a:t>
            </a:r>
            <a:r>
              <a:rPr lang="sr-Cyrl-CS" dirty="0" smtClean="0"/>
              <a:t>њи­ма</a:t>
            </a:r>
            <a:r>
              <a:rPr lang="sr-Cyrl-CS" dirty="0"/>
              <a:t>?</a:t>
            </a:r>
          </a:p>
          <a:p>
            <a:pPr marL="0" indent="0">
              <a:buNone/>
            </a:pPr>
            <a:r>
              <a:rPr lang="sr-Cyrl-CS" dirty="0" smtClean="0"/>
              <a:t>1</a:t>
            </a:r>
            <a:r>
              <a:rPr lang="en-US" dirty="0" smtClean="0"/>
              <a:t>4</a:t>
            </a:r>
            <a:r>
              <a:rPr lang="sr-Cyrl-CS" dirty="0" smtClean="0"/>
              <a:t>) </a:t>
            </a:r>
            <a:r>
              <a:rPr lang="sr-Cyrl-CS" dirty="0"/>
              <a:t>ва­жно је да се утвр­ди ка­кво је би­ло по­на­ша­ње оште­ће­не пре из­вр­ше­ња на­вод­ног кри­вич­ног де­ла си­ло­ва­ња, за вре­ме то­га и по­сле из­вр­ше­ња на­вод­ног кри­вич­ног де­ла </a:t>
            </a:r>
            <a:r>
              <a:rPr lang="sr-Cyrl-CS" dirty="0" smtClean="0"/>
              <a:t>си­ло­ва­ња</a:t>
            </a:r>
            <a:r>
              <a:rPr lang="sr-Cyrl-CS" dirty="0"/>
              <a:t>?</a:t>
            </a:r>
            <a:endParaRPr lang="sr-Cyrl-CS" dirty="0" smtClean="0"/>
          </a:p>
          <a:p>
            <a:pPr marL="0" indent="0">
              <a:buNone/>
            </a:pPr>
            <a:r>
              <a:rPr lang="sr-Cyrl-CS" dirty="0" smtClean="0"/>
              <a:t>1</a:t>
            </a:r>
            <a:r>
              <a:rPr lang="en-US" dirty="0" smtClean="0"/>
              <a:t>5</a:t>
            </a:r>
            <a:r>
              <a:rPr lang="sr-Cyrl-CS" dirty="0" smtClean="0"/>
              <a:t>) Ве­о­ма </a:t>
            </a:r>
            <a:r>
              <a:rPr lang="sr-Cyrl-CS" dirty="0"/>
              <a:t>је сум­њи­во ако не­ка же­на не при­ја­ви од­мах си­ло­ва­ње не­го че­ка кра­ће или ду­же </a:t>
            </a:r>
            <a:r>
              <a:rPr lang="sr-Cyrl-CS" dirty="0" smtClean="0"/>
              <a:t>вре­ме.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66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399"/>
            <a:ext cx="8229600" cy="762001"/>
          </a:xfrm>
        </p:spPr>
        <p:txBody>
          <a:bodyPr>
            <a:noAutofit/>
          </a:bodyPr>
          <a:lstStyle/>
          <a:p>
            <a:r>
              <a:rPr lang="sr-Cyrl-CS" sz="3200" dirty="0"/>
              <a:t>Ме­ре пр­вог </a:t>
            </a:r>
            <a:r>
              <a:rPr lang="sr-Cyrl-CS" sz="3200" dirty="0" smtClean="0"/>
              <a:t>за­хва­та</a:t>
            </a:r>
            <a:r>
              <a:rPr lang="en-US" sz="3200" dirty="0" smtClean="0"/>
              <a:t> </a:t>
            </a:r>
            <a:r>
              <a:rPr lang="sr-Cyrl-RS" sz="3200" dirty="0" smtClean="0"/>
              <a:t> након подношења пријаве оштећене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486400"/>
          </a:xfrm>
        </p:spPr>
        <p:txBody>
          <a:bodyPr>
            <a:normAutofit lnSpcReduction="10000"/>
          </a:bodyPr>
          <a:lstStyle/>
          <a:p>
            <a:r>
              <a:rPr lang="sr-Cyrl-CS" dirty="0"/>
              <a:t>Оште­ће­ну тре­ба од­мах украт­ко са­слу­ша­ти ка­ко би се при­ку­пи­ли основ­ни по­да­ци о де­лу, </a:t>
            </a:r>
            <a:endParaRPr lang="sr-Cyrl-CS" dirty="0" smtClean="0"/>
          </a:p>
          <a:p>
            <a:r>
              <a:rPr lang="sr-Cyrl-CS" dirty="0" smtClean="0"/>
              <a:t>Препоручљиво да оштећену саслушава жена,</a:t>
            </a:r>
          </a:p>
          <a:p>
            <a:r>
              <a:rPr lang="sr-Cyrl-CS" dirty="0" smtClean="0"/>
              <a:t>пру­жи­ти </a:t>
            </a:r>
            <a:r>
              <a:rPr lang="sr-Cyrl-CS" dirty="0"/>
              <a:t>јој нео­п­ход­ну здрав­стве­ну по­моћ</a:t>
            </a:r>
            <a:r>
              <a:rPr lang="sr-Cyrl-CS" dirty="0" smtClean="0"/>
              <a:t>,</a:t>
            </a:r>
          </a:p>
          <a:p>
            <a:r>
              <a:rPr lang="sr-Cyrl-CS" dirty="0" smtClean="0"/>
              <a:t> </a:t>
            </a:r>
            <a:r>
              <a:rPr lang="sr-Cyrl-CS" dirty="0"/>
              <a:t>обез­бе­ди­ти пре­глед оде­ће и те­ле­сни пре­глед од стра­не ле­ка­ра за суд­ску ме­ди­ци­ну, </a:t>
            </a:r>
            <a:endParaRPr lang="sr-Cyrl-CS" dirty="0" smtClean="0"/>
          </a:p>
          <a:p>
            <a:r>
              <a:rPr lang="sr-Cyrl-CS" dirty="0" smtClean="0"/>
              <a:t>оси­гу­ра­ти </a:t>
            </a:r>
            <a:r>
              <a:rPr lang="sr-Cyrl-CS" dirty="0"/>
              <a:t>ли­це ме­ста и из­вр­ши­ти уви­ђај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Предузети потрагу за учиниоцем.</a:t>
            </a:r>
          </a:p>
          <a:p>
            <a:r>
              <a:rPr lang="sr-Cyrl-CS" dirty="0" smtClean="0"/>
              <a:t>Уко­ли­ко </a:t>
            </a:r>
            <a:r>
              <a:rPr lang="sr-Cyrl-CS" dirty="0"/>
              <a:t>оште­ће­на по­зна­је из­вр­ши­о­ца, тре­ба га сме­ста са­слу­ша­ти, про­ве­ри­ти </a:t>
            </a:r>
            <a:r>
              <a:rPr lang="sr-Cyrl-CS" dirty="0" smtClean="0"/>
              <a:t>али­би</a:t>
            </a:r>
            <a:r>
              <a:rPr lang="sr-Cyrl-CS" dirty="0"/>
              <a:t>, пре­гле­да­ти те­ло и оде­ћу ка­ко би се про­на­шли и обез­бе­ди­ли ре­ле­вант­ни тра­го­ви и узе­ти крв ра­ди про­ве­ре ал­ко­хо­ли­са­но­сти. </a:t>
            </a:r>
            <a:endParaRPr lang="sr-Cyrl-CS" dirty="0" smtClean="0"/>
          </a:p>
          <a:p>
            <a:r>
              <a:rPr lang="sr-Cyrl-CS" dirty="0" smtClean="0"/>
              <a:t>по­треб­но </a:t>
            </a:r>
            <a:r>
              <a:rPr lang="sr-Cyrl-CS" dirty="0"/>
              <a:t>је и пре­тре­сти стан осум­њи­че­ног ка­ко би се про­на­шла оде­ћа и обу­ћа ко­ју је но­сио у мо­мен­ту евен­ту­ал­ног кри­вич­ног де­ла као и оруж­је уко­ли­ко га је имао при­ли­ком </a:t>
            </a:r>
            <a:r>
              <a:rPr lang="sr-Cyrl-CS" dirty="0" smtClean="0"/>
              <a:t>са­вла­да­ва­ња </a:t>
            </a:r>
            <a:r>
              <a:rPr lang="sr-Cyrl-CS" dirty="0"/>
              <a:t>от­по­ра жр­тве.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01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Cyrl-CS" dirty="0" smtClean="0"/>
              <a:t>Ин­фор­ма­тив­ни раз­го­во­р </a:t>
            </a:r>
            <a:r>
              <a:rPr lang="sr-Cyrl-CS" dirty="0"/>
              <a:t>са жр­твом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791200"/>
          </a:xfrm>
        </p:spPr>
        <p:txBody>
          <a:bodyPr>
            <a:normAutofit fontScale="85000" lnSpcReduction="20000"/>
          </a:bodyPr>
          <a:lstStyle/>
          <a:p>
            <a:r>
              <a:rPr lang="sr-Cyrl-RS" dirty="0" smtClean="0"/>
              <a:t>Избећи секундарну виктимизацију;</a:t>
            </a:r>
          </a:p>
          <a:p>
            <a:r>
              <a:rPr lang="sr-Cyrl-RS" dirty="0" smtClean="0"/>
              <a:t>Препоручљиво снимање исказа;</a:t>
            </a:r>
            <a:endParaRPr lang="en-US" dirty="0" smtClean="0"/>
          </a:p>
          <a:p>
            <a:r>
              <a:rPr lang="sr-Cyrl-RS" dirty="0"/>
              <a:t>П</a:t>
            </a:r>
            <a:r>
              <a:rPr lang="sr-Cyrl-CS" dirty="0" smtClean="0"/>
              <a:t>ри­ба­ви­ти </a:t>
            </a:r>
            <a:r>
              <a:rPr lang="sr-Cyrl-CS" dirty="0"/>
              <a:t>ис­каз сле­де­ћим окол­но­сти­ма: </a:t>
            </a:r>
            <a:endParaRPr lang="sr-Cyrl-CS" dirty="0" smtClean="0"/>
          </a:p>
          <a:p>
            <a:pPr marL="0" indent="0">
              <a:buNone/>
            </a:pPr>
            <a:r>
              <a:rPr lang="sr-Cyrl-CS" dirty="0"/>
              <a:t>а) </a:t>
            </a:r>
            <a:r>
              <a:rPr lang="sr-Cyrl-CS" i="1" dirty="0"/>
              <a:t>чи­ње­ни­це од зна­ча­ја за утвр­ђи­ва­ње иден­ти­те­та, из­вр­ши­о­ца и про­на­ла­же­ње ње­го­ве оде­ће </a:t>
            </a:r>
            <a:r>
              <a:rPr lang="sr-Cyrl-CS" dirty="0"/>
              <a:t>(фи­зич­ки опис, ка­рак­те­ри­сти­ке у по­на­ша­њу и го­во­ру, опис оде­ће и обу­ће, опис ауто­мо­би­ла и дру­гих ре­ле­вант­них пред­ме­та, нпр., оруж­ја ко­јим је пре­тио); </a:t>
            </a:r>
            <a:endParaRPr lang="sr-Cyrl-CS" dirty="0" smtClean="0"/>
          </a:p>
          <a:p>
            <a:pPr marL="0" indent="0">
              <a:buNone/>
            </a:pPr>
            <a:r>
              <a:rPr lang="sr-Cyrl-CS" dirty="0" smtClean="0"/>
              <a:t>б</a:t>
            </a:r>
            <a:r>
              <a:rPr lang="sr-Cyrl-CS" dirty="0"/>
              <a:t>) </a:t>
            </a:r>
            <a:r>
              <a:rPr lang="sr-Cyrl-CS" i="1" dirty="0"/>
              <a:t>по­дат­ке о ра­ни­јим од­но­си­ма са из­вр­ши­о­цем</a:t>
            </a:r>
            <a:r>
              <a:rPr lang="sr-Cyrl-CS" dirty="0"/>
              <a:t> (да ли га је по­зна­ва­ла; да ли су се дру­жи­ли и на ко­ји на­чин); </a:t>
            </a:r>
            <a:endParaRPr lang="sr-Cyrl-CS" dirty="0" smtClean="0"/>
          </a:p>
          <a:p>
            <a:pPr marL="0" indent="0">
              <a:buNone/>
            </a:pPr>
            <a:r>
              <a:rPr lang="sr-Cyrl-CS" dirty="0" smtClean="0"/>
              <a:t>в</a:t>
            </a:r>
            <a:r>
              <a:rPr lang="sr-Cyrl-CS" dirty="0"/>
              <a:t>) </a:t>
            </a:r>
            <a:r>
              <a:rPr lang="sr-Cyrl-CS" i="1" dirty="0"/>
              <a:t>опис ус­по­ста­вља­ња кон­так­та ко­ји је прет­хо­дио кри­вич­ном де­лу </a:t>
            </a:r>
            <a:r>
              <a:rPr lang="sr-Cyrl-CS" dirty="0"/>
              <a:t>(ток раз­го­во­ра, обе­ћа­ња из­вр­ши­о­ца, пси­хич­ко </a:t>
            </a:r>
            <a:r>
              <a:rPr lang="sr-Cyrl-CS" dirty="0" smtClean="0"/>
              <a:t> ста­ње </a:t>
            </a:r>
            <a:r>
              <a:rPr lang="sr-Cyrl-CS" dirty="0"/>
              <a:t>жр­тве и учи­ни­о­ца, ал­ко­хо­ли­са­ност); </a:t>
            </a:r>
            <a:endParaRPr lang="sr-Cyrl-CS" dirty="0" smtClean="0"/>
          </a:p>
          <a:p>
            <a:pPr marL="0" indent="0">
              <a:buNone/>
            </a:pPr>
            <a:r>
              <a:rPr lang="sr-Cyrl-CS" dirty="0" smtClean="0"/>
              <a:t>г</a:t>
            </a:r>
            <a:r>
              <a:rPr lang="sr-Cyrl-CS" dirty="0"/>
              <a:t>)</a:t>
            </a:r>
            <a:r>
              <a:rPr lang="sr-Cyrl-CS" i="1" dirty="0"/>
              <a:t> опис и ло­ка­ци­ја ли­ца ме­ста и про­ме­не ко­је су на­ста­ле на ње­му из­вр­ше­њем кри­вич­ног де­ла </a:t>
            </a:r>
            <a:r>
              <a:rPr lang="sr-Cyrl-CS" dirty="0"/>
              <a:t>(на осно­ву то­га тра­жи­ће се спе­ци­фич­ни тра­го­ви на ли­цу ме­ста, обу­ћи и оде­ћи из­вр­ши­о­ца, нпр., тра­го­ви зе­мље, биљ­не ве­ге­та­ци­је, тра­го­ви те­пи­ха итд.)</a:t>
            </a:r>
            <a:r>
              <a:rPr lang="sr-Cyrl-CS" i="1" dirty="0"/>
              <a:t>; </a:t>
            </a:r>
            <a:endParaRPr lang="sr-Cyrl-CS" i="1" dirty="0" smtClean="0"/>
          </a:p>
          <a:p>
            <a:pPr marL="0" indent="0">
              <a:buNone/>
            </a:pPr>
            <a:r>
              <a:rPr lang="sr-Cyrl-CS" b="1" i="1" dirty="0" smtClean="0"/>
              <a:t>Оперативни значај описа детаља места извршења</a:t>
            </a:r>
            <a:r>
              <a:rPr lang="sr-Cyrl-CS" i="1" dirty="0" smtClean="0"/>
              <a:t>: пример: опис налепнице у колима</a:t>
            </a:r>
          </a:p>
          <a:p>
            <a:pPr marL="0" indent="0">
              <a:buNone/>
            </a:pPr>
            <a:r>
              <a:rPr lang="sr-Cyrl-CS" dirty="0" smtClean="0"/>
              <a:t>д</a:t>
            </a:r>
            <a:r>
              <a:rPr lang="sr-Cyrl-CS" dirty="0"/>
              <a:t>) </a:t>
            </a:r>
            <a:r>
              <a:rPr lang="sr-Cyrl-CS" i="1" dirty="0"/>
              <a:t>де­таљ­но опи­си­ва­ње рад­њи учи­ни­о­ца при­ли­ком кри­вич­ног де­ла у по­гле­ду са­вла­да­ва­ња </a:t>
            </a:r>
            <a:r>
              <a:rPr lang="sr-Cyrl-CS" i="1" dirty="0" smtClean="0"/>
              <a:t> от­по­ра </a:t>
            </a:r>
            <a:r>
              <a:rPr lang="sr-Cyrl-CS" i="1" dirty="0"/>
              <a:t>жр­тве</a:t>
            </a:r>
            <a:r>
              <a:rPr lang="sr-Cyrl-CS" dirty="0"/>
              <a:t> (нпр., прет­ње, оба­ра­ње на зе­мљу, сте­за­ње за гу­шу, ски­да­ње по­је­ди­них де­ло­ва оде­ће и то ко­јих и по ком ре­до­сле­ду); </a:t>
            </a:r>
            <a:endParaRPr lang="sr-Cyrl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96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458200" cy="6400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Cyrl-CS" dirty="0"/>
              <a:t>ђ) </a:t>
            </a:r>
            <a:r>
              <a:rPr lang="sr-Cyrl-CS" i="1" dirty="0"/>
              <a:t>опис рад­њи ко­је је из­вр­ши­лац пред­у­зео у по­гле­ду сек­су­ал­ног за­до­во­ље­ња</a:t>
            </a:r>
            <a:r>
              <a:rPr lang="sr-Cyrl-CS" dirty="0"/>
              <a:t> (билошки трагови извршиоца</a:t>
            </a:r>
            <a:r>
              <a:rPr lang="sr-Cyrl-CS" dirty="0" smtClean="0"/>
              <a:t>)</a:t>
            </a:r>
          </a:p>
          <a:p>
            <a:pPr marL="0" indent="0">
              <a:buNone/>
            </a:pPr>
            <a:r>
              <a:rPr lang="sr-Cyrl-CS" dirty="0" smtClean="0"/>
              <a:t> </a:t>
            </a:r>
            <a:r>
              <a:rPr lang="sr-Cyrl-CS" dirty="0"/>
              <a:t>е) </a:t>
            </a:r>
            <a:r>
              <a:rPr lang="sr-Cyrl-CS" i="1" dirty="0"/>
              <a:t>де­таљ­но при­ба­ви­ти ис­каз о от­по­ру ко­ји је пру­жи­ла жр­тва ка­ко би се на осно­ву то­га мо­гле пла­ни­ра­ти вер­зи­је о по­вре­да­ма на те­лу и оде­ћи учи­ни­о­ца</a:t>
            </a:r>
            <a:r>
              <a:rPr lang="sr-Cyrl-CS" dirty="0"/>
              <a:t> и мо­гућ­но­сти про­на­ла­же­ња све­до­ка (нпр., при­ли­ком од­бра­не жр­тва је по­це­па­ла део оде­ће учи­ни­о­ца, от­ки­ну­ла му је дуг­ме, огре­ба­ла га је по ли­цу, угри­зла га је за ру­ку, уда­ра­ла га је по ли­цу, уста­но­ви­ти да ли је оште­ће­на ви­ка­ла и ка­сни­је про­ве­ри­ти са ко­јих се то ме­ста мо­гло чу­ти итд.); </a:t>
            </a:r>
          </a:p>
          <a:p>
            <a:pPr marL="0" indent="0">
              <a:buNone/>
            </a:pPr>
            <a:r>
              <a:rPr lang="sr-Cyrl-CS" dirty="0"/>
              <a:t>ж) </a:t>
            </a:r>
            <a:r>
              <a:rPr lang="sr-Cyrl-CS" i="1" dirty="0"/>
              <a:t>по­на­ша­ње учи­ни­о­ца пре кри­вич­ног де­ла, за вре­ме то­га и по­сле кри­вич­ног де­ла</a:t>
            </a:r>
            <a:r>
              <a:rPr lang="sr-Cyrl-CS" dirty="0"/>
              <a:t> (</a:t>
            </a:r>
            <a:r>
              <a:rPr lang="sr-Cyrl-CS" u="sng" dirty="0"/>
              <a:t>рад­ње ко­је је оба­вљао, нпр., га­сио све­тло, за­тва­рао про­зор</a:t>
            </a:r>
            <a:r>
              <a:rPr lang="sr-Cyrl-CS" dirty="0"/>
              <a:t>, пред­ме­те ко­је је до­ди­ри­вао и узи­мао у ру­ке, нпр., пио во­ду из ча­ше, ка­ко би се на њи­ма тра­жи­ли тра­го­ви оти­са­ка пр­сти­ју, или биолошки трагови, прет­ње ко­је је из­го­ва­рао ка­ко би се уста­но­ви­ле по­је­ди­не је­зич­ке спе­ци­фич­но­сти, осо­би­не лич­но­сти или ва­жне чи­ње­ни­це, пра­вац од­ла­ска </a:t>
            </a:r>
            <a:r>
              <a:rPr lang="sr-Cyrl-CS" u="sng" dirty="0"/>
              <a:t>ка­ко би се тра­жи­ли тра­го­ви</a:t>
            </a:r>
            <a:r>
              <a:rPr lang="sr-Cyrl-CS" dirty="0"/>
              <a:t>); </a:t>
            </a:r>
          </a:p>
          <a:p>
            <a:pPr marL="0" indent="0">
              <a:buNone/>
            </a:pPr>
            <a:r>
              <a:rPr lang="sr-Cyrl-CS" dirty="0"/>
              <a:t>з) </a:t>
            </a:r>
            <a:r>
              <a:rPr lang="sr-Cyrl-CS" i="1" dirty="0"/>
              <a:t>утвр­ди­ти усло­ве ви­дљи­во­сти, ду­жи­ну тра­ја­ња кон­тат­ка и мо­гућ­ност да жр­тва ви­ди и пре­по­зна учи­ни­о­ца</a:t>
            </a:r>
            <a:r>
              <a:rPr lang="sr-Cyrl-CS" dirty="0" smtClean="0"/>
              <a:t>);</a:t>
            </a:r>
          </a:p>
          <a:p>
            <a:pPr marL="0" indent="0">
              <a:buNone/>
            </a:pPr>
            <a:r>
              <a:rPr lang="sr-Cyrl-CS" dirty="0" smtClean="0"/>
              <a:t> </a:t>
            </a:r>
            <a:r>
              <a:rPr lang="sr-Cyrl-CS" dirty="0"/>
              <a:t>и) </a:t>
            </a:r>
            <a:r>
              <a:rPr lang="sr-Cyrl-CS" i="1" dirty="0"/>
              <a:t>по­на­ша­ње жр­тве и рад­ње ко­је је оба­ви­ла на­кон из­вр­ше­ња кри­вич­ног де­ла</a:t>
            </a:r>
            <a:r>
              <a:rPr lang="sr-Cyrl-CS" dirty="0"/>
              <a:t> (да ли је од­мах при­ја­ви­ла кри­вич­но де­ло, да ли је пре­сву­кла оде­ћу и обу­ћу и шта је са њом, да ли се ја­вља­ла ле­ка­ру, ко­ме је пр­во при­ча­ла о до­га­ђа­ју). </a:t>
            </a:r>
            <a:endParaRPr lang="sr-Cyrl-R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79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76200"/>
            <a:ext cx="4495800" cy="6858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Оперативне радње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838201"/>
            <a:ext cx="4040188" cy="457199"/>
          </a:xfrm>
        </p:spPr>
        <p:txBody>
          <a:bodyPr>
            <a:normAutofit/>
          </a:bodyPr>
          <a:lstStyle/>
          <a:p>
            <a:r>
              <a:rPr lang="sr-Cyrl-RS" dirty="0" smtClean="0"/>
              <a:t>Полиграфско тестирање, алиби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371600"/>
            <a:ext cx="4040188" cy="4754563"/>
          </a:xfrm>
        </p:spPr>
        <p:txBody>
          <a:bodyPr>
            <a:normAutofit fontScale="92500" lnSpcReduction="20000"/>
          </a:bodyPr>
          <a:lstStyle/>
          <a:p>
            <a:r>
              <a:rPr lang="sr-Cyrl-CS" b="1" dirty="0"/>
              <a:t>По­ли­граф­ско те­сти­ра­ње осум­њи­че­ног </a:t>
            </a:r>
            <a:r>
              <a:rPr lang="sr-Cyrl-CS" dirty="0" smtClean="0"/>
              <a:t>ра­ди </a:t>
            </a:r>
            <a:r>
              <a:rPr lang="sr-Cyrl-CS" dirty="0"/>
              <a:t>про­на­ла­же­ња до­ка­за и бр­зог ели­ми­ни­са­ња не­ви­них осо­ба</a:t>
            </a:r>
            <a:r>
              <a:rPr lang="sr-Cyrl-CS" dirty="0" smtClean="0"/>
              <a:t>.</a:t>
            </a:r>
          </a:p>
          <a:p>
            <a:pPr marL="0" indent="0">
              <a:buNone/>
            </a:pPr>
            <a:r>
              <a:rPr lang="sr-Cyrl-CS" dirty="0" smtClean="0"/>
              <a:t>- Нпр., осум­њи­че­ном</a:t>
            </a:r>
            <a:r>
              <a:rPr lang="sr-Cyrl-CS" dirty="0"/>
              <a:t>, ко­ји не­ги­ра да је до­шао у кон­такт са жр­твом, пре­до­ча­ва низ фо­то­гра­фи­ја жен­ских осо­ба, ме­ђу ко­ји­ма се на­ла­зи и фо­то­гра­фи­ја </a:t>
            </a:r>
            <a:r>
              <a:rPr lang="sr-Cyrl-CS" dirty="0" smtClean="0"/>
              <a:t>жр­тве.</a:t>
            </a:r>
          </a:p>
          <a:p>
            <a:r>
              <a:rPr lang="sr-Cyrl-CS" b="1" dirty="0" smtClean="0"/>
              <a:t>по­ли­граф­ско </a:t>
            </a:r>
            <a:r>
              <a:rPr lang="sr-Cyrl-CS" b="1" dirty="0"/>
              <a:t>те­сти­ра­ње оште­ће­не </a:t>
            </a:r>
            <a:r>
              <a:rPr lang="sr-Cyrl-CS" dirty="0"/>
              <a:t>уко­ли­ко по­сто­је ја­ке ин­ди­ци­је ко­је ука­зу­ју на ла­жно окри­вље­ње</a:t>
            </a:r>
            <a:r>
              <a:rPr lang="sr-Cyrl-CS" dirty="0" smtClean="0"/>
              <a:t>.</a:t>
            </a:r>
          </a:p>
          <a:p>
            <a:r>
              <a:rPr lang="sr-Cyrl-CS" b="1" dirty="0" smtClean="0"/>
              <a:t>Провера алибија осумњиченог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685800"/>
            <a:ext cx="4041775" cy="914401"/>
          </a:xfrm>
        </p:spPr>
        <p:txBody>
          <a:bodyPr>
            <a:noAutofit/>
          </a:bodyPr>
          <a:lstStyle/>
          <a:p>
            <a:r>
              <a:rPr lang="sr-Cyrl-CS" dirty="0"/>
              <a:t>Ин­фор­ма­тив­на рас­пи­ти­ва­ња и про­ве­ре, ко­ри­шће­ње еви­ден­ци­ја, </a:t>
            </a:r>
            <a:r>
              <a:rPr lang="sr-Cyrl-CS" dirty="0" smtClean="0"/>
              <a:t>про­фи­ли­са­ње,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1524000"/>
            <a:ext cx="4267200" cy="510540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Проверавају се лица склона нападу на жене</a:t>
            </a:r>
          </a:p>
          <a:p>
            <a:r>
              <a:rPr lang="sr-Cyrl-RS" dirty="0"/>
              <a:t>МОС </a:t>
            </a:r>
            <a:r>
              <a:rPr lang="sr-Cyrl-RS" dirty="0" smtClean="0"/>
              <a:t>евиденције</a:t>
            </a:r>
          </a:p>
          <a:p>
            <a:r>
              <a:rPr lang="sr-Cyrl-RS" dirty="0" smtClean="0"/>
              <a:t>Евиденције регистрованих делинквената</a:t>
            </a:r>
          </a:p>
          <a:p>
            <a:r>
              <a:rPr lang="sr-Cyrl-RS" dirty="0" smtClean="0"/>
              <a:t>Проверава се алиби сумљивих</a:t>
            </a:r>
          </a:p>
          <a:p>
            <a:r>
              <a:rPr lang="sr-Cyrl-RS" dirty="0" smtClean="0"/>
              <a:t>Фоторобот</a:t>
            </a:r>
          </a:p>
          <a:p>
            <a:r>
              <a:rPr lang="sr-Cyrl-RS" dirty="0" smtClean="0"/>
              <a:t>Информативна распитивања – полиција на сектору</a:t>
            </a:r>
          </a:p>
          <a:p>
            <a:r>
              <a:rPr lang="sr-Cyrl-RS" dirty="0" smtClean="0"/>
              <a:t>Профилисање личности учиниоца (психолози, психијатри)</a:t>
            </a:r>
          </a:p>
          <a:p>
            <a:r>
              <a:rPr lang="sr-Cyrl-RS" dirty="0" smtClean="0"/>
              <a:t>Видео надзор, снимци са камера у близини л.м.</a:t>
            </a:r>
          </a:p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09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458200" cy="990600"/>
          </a:xfrm>
        </p:spPr>
        <p:txBody>
          <a:bodyPr>
            <a:noAutofit/>
          </a:bodyPr>
          <a:lstStyle/>
          <a:p>
            <a:pPr algn="l"/>
            <a:r>
              <a:rPr lang="sr-Cyrl-CS" sz="3200" dirty="0"/>
              <a:t>Тај­на оп­сер­ва­ци­ја, по­ста­вља­ње за­се­да, ко­ри­шће­ње „</a:t>
            </a:r>
            <a:r>
              <a:rPr lang="sr-Cyrl-CS" sz="3200" dirty="0" smtClean="0"/>
              <a:t>ма­ма­ца“,спе­ци­јал­но </a:t>
            </a:r>
            <a:r>
              <a:rPr lang="sr-Cyrl-CS" sz="3200" dirty="0"/>
              <a:t>дре­си­ра­них па­са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sr-Cyrl-CS" dirty="0"/>
              <a:t>Ана­ли­зи­ра­ју се из­вр­ше­на си­ло­ва­ња по ме­сту и вре­ме­ну на­па­да на жен­ске осо­бе (до­ба да­на, дан у не­де­љи). </a:t>
            </a:r>
            <a:endParaRPr lang="sr-Cyrl-CS" dirty="0" smtClean="0"/>
          </a:p>
          <a:p>
            <a:r>
              <a:rPr lang="sr-Cyrl-CS" dirty="0" smtClean="0"/>
              <a:t>По­ку­ша­ва </a:t>
            </a:r>
            <a:r>
              <a:rPr lang="sr-Cyrl-CS" dirty="0"/>
              <a:t>се про­це­ни­ти ко­ји тип жр­та­ва </a:t>
            </a:r>
            <a:r>
              <a:rPr lang="sr-Cyrl-CS" dirty="0" smtClean="0"/>
              <a:t>које при­вла­че </a:t>
            </a:r>
            <a:r>
              <a:rPr lang="sr-Cyrl-CS" dirty="0"/>
              <a:t>учи­ни­о­ца. </a:t>
            </a:r>
            <a:endParaRPr lang="sr-Cyrl-CS" dirty="0" smtClean="0"/>
          </a:p>
          <a:p>
            <a:r>
              <a:rPr lang="sr-Cyrl-CS" dirty="0" smtClean="0"/>
              <a:t>Пла­ни­ра­ју </a:t>
            </a:r>
            <a:r>
              <a:rPr lang="sr-Cyrl-CS" dirty="0"/>
              <a:t>се вер­зи­је о мо­гу­ћим ло­ка­ци­ја­ма на ко­ји­ма се мо­гу до­га­ђа­ти на­па­ди. </a:t>
            </a:r>
            <a:endParaRPr lang="sr-Cyrl-CS" dirty="0" smtClean="0"/>
          </a:p>
          <a:p>
            <a:r>
              <a:rPr lang="sr-Cyrl-CS" dirty="0" smtClean="0"/>
              <a:t>Та </a:t>
            </a:r>
            <a:r>
              <a:rPr lang="sr-Cyrl-CS" dirty="0"/>
              <a:t>ме­ста се тај­но оп­сер­ви­ра­ју и на њи­ма по­ста­вља­ју ма­ски­ра­не за­се­де са спе­ци­јал­но дре­си­ра­ним пси­ма. </a:t>
            </a:r>
            <a:endParaRPr lang="sr-Cyrl-CS" dirty="0" smtClean="0"/>
          </a:p>
          <a:p>
            <a:r>
              <a:rPr lang="sr-Cyrl-CS" dirty="0" smtClean="0"/>
              <a:t>Користе се же­не </a:t>
            </a:r>
            <a:r>
              <a:rPr lang="sr-Cyrl-CS" dirty="0"/>
              <a:t>„мам­ци</a:t>
            </a:r>
            <a:r>
              <a:rPr lang="sr-Cyrl-CS" dirty="0" smtClean="0"/>
              <a:t>” </a:t>
            </a:r>
            <a:r>
              <a:rPr lang="sr-Cyrl-CS" dirty="0"/>
              <a:t>ко­је од­го­ва­ра­ју ти­пу ко­ји на­па­да из­вр­ши­лац с ци­љем да га при­ву­ку.</a:t>
            </a:r>
            <a:endParaRPr lang="en-US" dirty="0"/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68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Autofit/>
          </a:bodyPr>
          <a:lstStyle/>
          <a:p>
            <a:r>
              <a:rPr lang="sr-Cyrl-CS" sz="3600" dirty="0" smtClean="0"/>
              <a:t>Уви­ђај код силовања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715000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Грешка: Увиђај се запоставља у пракси (код нас се врши само у четвртини случајева пријављених силовања- </a:t>
            </a:r>
            <a:r>
              <a:rPr lang="sr-Cyrl-RS" sz="1300" dirty="0" smtClean="0"/>
              <a:t>извор Бошковић, Бановић)</a:t>
            </a:r>
          </a:p>
          <a:p>
            <a:r>
              <a:rPr lang="sr-Cyrl-CS" dirty="0"/>
              <a:t>Уви­ђај је код си­ло­ва­ња зна­ча­јан због обез­бе­ђи­ва­ња тра­го­ва за </a:t>
            </a:r>
            <a:r>
              <a:rPr lang="sr-Cyrl-CS" dirty="0" smtClean="0"/>
              <a:t>ве­шта­че­ња; проверу верзија;</a:t>
            </a:r>
            <a:endParaRPr lang="sr-Cyrl-RS" dirty="0" smtClean="0"/>
          </a:p>
          <a:p>
            <a:r>
              <a:rPr lang="sr-Cyrl-CS" dirty="0"/>
              <a:t>Основ­ни за­да­ци </a:t>
            </a:r>
            <a:r>
              <a:rPr lang="sr-Cyrl-CS" dirty="0" smtClean="0"/>
              <a:t>уви­ђа­ја: </a:t>
            </a:r>
          </a:p>
          <a:p>
            <a:pPr marL="0" indent="0">
              <a:buNone/>
            </a:pPr>
            <a:r>
              <a:rPr lang="sr-Cyrl-CS" dirty="0" smtClean="0"/>
              <a:t>1</a:t>
            </a:r>
            <a:r>
              <a:rPr lang="sr-Cyrl-CS" dirty="0"/>
              <a:t>) про­ве­ри­ти </a:t>
            </a:r>
            <a:r>
              <a:rPr lang="sr-Cyrl-CS" dirty="0" smtClean="0"/>
              <a:t>из­каз оште­ће­не;</a:t>
            </a:r>
          </a:p>
          <a:p>
            <a:pPr marL="0" indent="0">
              <a:buNone/>
            </a:pPr>
            <a:r>
              <a:rPr lang="sr-Cyrl-CS" dirty="0" smtClean="0"/>
              <a:t> 2) от­кри­ти и фик­си­ра­ти ма­те­ри­јал­не до­ка­зе ко­ји све­до­че о на­сил­ном ка­рак­те­ру пол­ног од­но­са; </a:t>
            </a:r>
          </a:p>
          <a:p>
            <a:pPr marL="0" indent="0">
              <a:buNone/>
            </a:pPr>
            <a:r>
              <a:rPr lang="sr-Cyrl-CS" dirty="0" smtClean="0"/>
              <a:t>3</a:t>
            </a:r>
            <a:r>
              <a:rPr lang="sr-Cyrl-CS" dirty="0"/>
              <a:t>) от­кри­ти тра­го­ве ко­ји ука­зу­ју на при­су­ство осум­њи­че­ног (окри­вље­ног) на ли­цу </a:t>
            </a:r>
            <a:r>
              <a:rPr lang="sr-Cyrl-CS" dirty="0" smtClean="0"/>
              <a:t>ме­ста;</a:t>
            </a:r>
          </a:p>
          <a:p>
            <a:pPr marL="0" indent="0">
              <a:buNone/>
            </a:pPr>
            <a:r>
              <a:rPr lang="sr-Cyrl-CS" dirty="0" smtClean="0"/>
              <a:t>4) </a:t>
            </a:r>
            <a:r>
              <a:rPr lang="sr-Cyrl-CS" dirty="0" smtClean="0"/>
              <a:t>са ли­ца </a:t>
            </a:r>
            <a:r>
              <a:rPr lang="sr-Cyrl-CS" dirty="0"/>
              <a:t>ме­ста </a:t>
            </a:r>
            <a:r>
              <a:rPr lang="sr-Cyrl-CS" dirty="0" smtClean="0"/>
              <a:t>узети узор­ке </a:t>
            </a:r>
            <a:r>
              <a:rPr lang="sr-Cyrl-CS" dirty="0"/>
              <a:t>тла, биљ­не ве­ге­та­ци­је или под­ло­ге на ко­јој се од­и­гра­ло кри­вич­но де­ло (узор­ци вла­ка­на­ца са те­пи­ха, ће­бе­та) ка­ко би се ком­па­ри­ра­ли са тра­го­ви­ма про­на­ђе­ним на обу­ћи, оде­ћи и те­лу </a:t>
            </a:r>
            <a:r>
              <a:rPr lang="sr-Cyrl-CS" dirty="0" smtClean="0"/>
              <a:t>из­вр­ши­о­ца;</a:t>
            </a:r>
          </a:p>
          <a:p>
            <a:r>
              <a:rPr lang="sr-Cyrl-CS" dirty="0" smtClean="0"/>
              <a:t>Ако је потребно, оштећена се доводи </a:t>
            </a:r>
            <a:r>
              <a:rPr lang="sr-Cyrl-CS" dirty="0" smtClean="0"/>
              <a:t>на </a:t>
            </a:r>
            <a:r>
              <a:rPr lang="sr-Cyrl-CS" dirty="0" smtClean="0"/>
              <a:t>место </a:t>
            </a:r>
            <a:r>
              <a:rPr lang="sr-Cyrl-CS" dirty="0" smtClean="0"/>
              <a:t>увиђаја у другој одећи и  обући од оне коју је имала у моменту крив. дела.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484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620000" cy="5638800"/>
          </a:xfrm>
        </p:spPr>
        <p:txBody>
          <a:bodyPr/>
          <a:lstStyle/>
          <a:p>
            <a:r>
              <a:rPr lang="sr-Cyrl-RS" dirty="0" smtClean="0"/>
              <a:t>Групе трагова који се налазе </a:t>
            </a:r>
            <a:r>
              <a:rPr lang="sr-Cyrl-RS" dirty="0" smtClean="0"/>
              <a:t>приликом </a:t>
            </a:r>
            <a:r>
              <a:rPr lang="sr-Cyrl-RS" dirty="0" smtClean="0"/>
              <a:t>увиђаја (Фејеш-лајић):</a:t>
            </a:r>
          </a:p>
          <a:p>
            <a:r>
              <a:rPr lang="sr-Cyrl-RS" b="1" dirty="0" smtClean="0"/>
              <a:t>Трагови и предмети који указују на присуство на л.м</a:t>
            </a:r>
            <a:r>
              <a:rPr lang="sr-Cyrl-RS" dirty="0" smtClean="0"/>
              <a:t>. (трегови папиларних линија, трагови обуће, предмети који потичу од извршиоца нпр. откинто думе, део одеће)</a:t>
            </a:r>
          </a:p>
          <a:p>
            <a:r>
              <a:rPr lang="sr-Cyrl-RS" b="1" dirty="0" smtClean="0"/>
              <a:t>Трагови полног односа  </a:t>
            </a:r>
            <a:r>
              <a:rPr lang="sr-Cyrl-RS" dirty="0" smtClean="0"/>
              <a:t>(сперма, вагинални секрет, кондом, трагови кондома)</a:t>
            </a:r>
          </a:p>
          <a:p>
            <a:r>
              <a:rPr lang="sr-Cyrl-RS" b="1" dirty="0" smtClean="0"/>
              <a:t>Трагови насиља и отпора жртве </a:t>
            </a:r>
            <a:r>
              <a:rPr lang="sr-Cyrl-RS" dirty="0" smtClean="0"/>
              <a:t>(одломљен нокат, трагови крви, откинути део одеће)</a:t>
            </a:r>
          </a:p>
          <a:p>
            <a:r>
              <a:rPr lang="sr-Cyrl-RS" b="1" dirty="0" smtClean="0"/>
              <a:t>Контактни трагови настали физичким деловањем</a:t>
            </a:r>
          </a:p>
          <a:p>
            <a:endParaRPr lang="sr-Cyrl-RS" b="1" dirty="0"/>
          </a:p>
          <a:p>
            <a:r>
              <a:rPr lang="sr-Cyrl-RS" b="1" dirty="0" smtClean="0"/>
              <a:t>Пример из праксе (Крагујевац): </a:t>
            </a:r>
            <a:r>
              <a:rPr lang="sr-Cyrl-RS" dirty="0" smtClean="0"/>
              <a:t>На лицу места силовања у шуми нађен је папир- извештај кардиолога којим је извршилац обрисао пенис након силовања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3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Појам дела и изазови у доказивању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sr-Cyrl-RS" sz="2400" b="1" dirty="0" smtClean="0"/>
              <a:t>Силовање </a:t>
            </a:r>
            <a:r>
              <a:rPr lang="sr-Cyrl-RS" sz="2400" dirty="0" smtClean="0"/>
              <a:t>(члан 178)</a:t>
            </a:r>
            <a:r>
              <a:rPr lang="en-US" sz="2400" dirty="0" smtClean="0"/>
              <a:t> </a:t>
            </a:r>
            <a:r>
              <a:rPr lang="ru-RU" sz="2400" dirty="0" smtClean="0"/>
              <a:t>(1</a:t>
            </a:r>
            <a:r>
              <a:rPr lang="ru-RU" sz="2400" dirty="0"/>
              <a:t>) </a:t>
            </a:r>
            <a:r>
              <a:rPr lang="ru-RU" sz="2400" b="1" u="sng" dirty="0" smtClean="0"/>
              <a:t>принуда </a:t>
            </a:r>
            <a:r>
              <a:rPr lang="ru-RU" sz="2400" b="1" u="sng" dirty="0"/>
              <a:t>другог на обљубу </a:t>
            </a:r>
            <a:r>
              <a:rPr lang="ru-RU" sz="2400" dirty="0"/>
              <a:t>или са њом изједначен чин </a:t>
            </a:r>
            <a:r>
              <a:rPr lang="ru-RU" sz="2400" b="1" u="sng" dirty="0"/>
              <a:t>употребом силе </a:t>
            </a:r>
            <a:r>
              <a:rPr lang="ru-RU" sz="2400" b="1" dirty="0"/>
              <a:t>или </a:t>
            </a:r>
            <a:r>
              <a:rPr lang="ru-RU" sz="2400" b="1" u="sng" dirty="0"/>
              <a:t>претњом </a:t>
            </a:r>
            <a:r>
              <a:rPr lang="ru-RU" sz="2400" b="1" dirty="0"/>
              <a:t>да ће непосредно напасти на живот или тело тог или њему блиског лица</a:t>
            </a:r>
            <a:r>
              <a:rPr lang="ru-RU" sz="2400" dirty="0" smtClean="0"/>
              <a:t>, (</a:t>
            </a:r>
            <a:r>
              <a:rPr lang="ru-RU" sz="2400" dirty="0"/>
              <a:t>2) </a:t>
            </a:r>
            <a:r>
              <a:rPr lang="ru-RU" sz="2400" dirty="0" smtClean="0"/>
              <a:t>дело учињено </a:t>
            </a:r>
            <a:r>
              <a:rPr lang="ru-RU" sz="2400" dirty="0"/>
              <a:t>претњом </a:t>
            </a:r>
            <a:r>
              <a:rPr lang="ru-RU" sz="2400" b="1" dirty="0"/>
              <a:t>да ће се за то или њему блиско лице открити нешто што би шкодило његовој части или угледу </a:t>
            </a:r>
            <a:r>
              <a:rPr lang="ru-RU" sz="2400" dirty="0"/>
              <a:t>или </a:t>
            </a:r>
            <a:r>
              <a:rPr lang="ru-RU" sz="2400" b="1" dirty="0"/>
              <a:t>претњом другим тешким </a:t>
            </a:r>
            <a:r>
              <a:rPr lang="ru-RU" sz="2400" b="1" dirty="0" smtClean="0"/>
              <a:t>злом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Тешки облици:</a:t>
            </a:r>
          </a:p>
          <a:p>
            <a:pPr>
              <a:buFontTx/>
              <a:buChar char="-"/>
            </a:pPr>
            <a:r>
              <a:rPr lang="ru-RU" sz="2400" dirty="0" smtClean="0"/>
              <a:t>наступила </a:t>
            </a:r>
            <a:r>
              <a:rPr lang="ru-RU" sz="2400" u="sng" dirty="0"/>
              <a:t>тешка телесна повреда </a:t>
            </a:r>
            <a:r>
              <a:rPr lang="ru-RU" sz="2400" dirty="0"/>
              <a:t>лица </a:t>
            </a:r>
            <a:r>
              <a:rPr lang="ru-RU" sz="2400" dirty="0" smtClean="0"/>
              <a:t>или </a:t>
            </a:r>
            <a:r>
              <a:rPr lang="ru-RU" sz="2400" dirty="0"/>
              <a:t>ако је дело извршено </a:t>
            </a:r>
            <a:r>
              <a:rPr lang="ru-RU" sz="2400" u="sng" dirty="0"/>
              <a:t>од стране више лица</a:t>
            </a:r>
            <a:r>
              <a:rPr lang="ru-RU" sz="2400" dirty="0"/>
              <a:t> </a:t>
            </a:r>
            <a:r>
              <a:rPr lang="ru-RU" sz="2400" u="sng" dirty="0"/>
              <a:t>или на нарочито свиреп или нарочито понижавајућ</a:t>
            </a:r>
            <a:r>
              <a:rPr lang="ru-RU" sz="2400" dirty="0"/>
              <a:t>и начин или </a:t>
            </a:r>
            <a:r>
              <a:rPr lang="ru-RU" sz="2400" u="sng" dirty="0"/>
              <a:t>према малолетнику </a:t>
            </a:r>
            <a:r>
              <a:rPr lang="ru-RU" sz="2400" dirty="0"/>
              <a:t>или је дело имало </a:t>
            </a:r>
            <a:r>
              <a:rPr lang="ru-RU" sz="2400" u="sng" dirty="0"/>
              <a:t>за последицу </a:t>
            </a:r>
            <a:r>
              <a:rPr lang="ru-RU" sz="2400" u="sng" dirty="0" smtClean="0"/>
              <a:t>трудноћу.</a:t>
            </a:r>
          </a:p>
          <a:p>
            <a:pPr>
              <a:buFontTx/>
              <a:buChar char="-"/>
            </a:pPr>
            <a:r>
              <a:rPr lang="ru-RU" sz="2400" dirty="0" smtClean="0"/>
              <a:t>смрт жртве.</a:t>
            </a:r>
          </a:p>
          <a:p>
            <a:pPr>
              <a:buFontTx/>
              <a:buChar char="-"/>
            </a:pPr>
            <a:endParaRPr lang="ru-RU" sz="2400" dirty="0" smtClean="0"/>
          </a:p>
          <a:p>
            <a:r>
              <a:rPr lang="ru-RU" sz="2400" dirty="0" smtClean="0"/>
              <a:t>Злоупотребом </a:t>
            </a:r>
            <a:r>
              <a:rPr lang="ru-RU" sz="2400" dirty="0"/>
              <a:t>положаја (члан 181</a:t>
            </a:r>
            <a:r>
              <a:rPr lang="ru-RU" sz="2400" dirty="0" smtClean="0"/>
              <a:t>)</a:t>
            </a:r>
          </a:p>
          <a:p>
            <a:r>
              <a:rPr lang="ru-RU" sz="2400" dirty="0"/>
              <a:t>Полно узнемиравање (члан 182а</a:t>
            </a:r>
            <a:r>
              <a:rPr lang="ru-RU" sz="2400" dirty="0" smtClean="0"/>
              <a:t>)</a:t>
            </a:r>
          </a:p>
          <a:p>
            <a:endParaRPr lang="ru-RU" sz="2400" dirty="0"/>
          </a:p>
          <a:p>
            <a:r>
              <a:rPr lang="ru-RU" sz="2400" b="1" dirty="0" smtClean="0"/>
              <a:t>Изазови у доказивању радње крив.  дела:</a:t>
            </a:r>
          </a:p>
          <a:p>
            <a:r>
              <a:rPr lang="ru-RU" sz="2400" dirty="0" smtClean="0"/>
              <a:t> обљуба - остварена силом, тешке телесне повреде, од стране више лица.</a:t>
            </a:r>
          </a:p>
          <a:p>
            <a:r>
              <a:rPr lang="ru-RU" sz="2400" dirty="0"/>
              <a:t>обљуба </a:t>
            </a:r>
            <a:r>
              <a:rPr lang="ru-RU" sz="2400" dirty="0" smtClean="0"/>
              <a:t>остварена претњом, злоупотребом положаја, </a:t>
            </a:r>
          </a:p>
          <a:p>
            <a:r>
              <a:rPr lang="ru-RU" sz="2400" dirty="0" smtClean="0"/>
              <a:t>полно узнемиравање</a:t>
            </a:r>
          </a:p>
          <a:p>
            <a:r>
              <a:rPr lang="ru-RU" sz="2400" dirty="0"/>
              <a:t>с</a:t>
            </a:r>
            <a:r>
              <a:rPr lang="ru-RU" sz="2400" dirty="0" smtClean="0"/>
              <a:t>иловање у  браку</a:t>
            </a:r>
          </a:p>
          <a:p>
            <a:endParaRPr lang="ru-RU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26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76200"/>
            <a:ext cx="4040188" cy="685801"/>
          </a:xfrm>
        </p:spPr>
        <p:txBody>
          <a:bodyPr>
            <a:normAutofit lnSpcReduction="10000"/>
          </a:bodyPr>
          <a:lstStyle/>
          <a:p>
            <a:r>
              <a:rPr lang="sr-Cyrl-CS" dirty="0" smtClean="0"/>
              <a:t>Пре­тре­са­ње код осумњиченог и преглед одеће и обуће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838200"/>
            <a:ext cx="4040188" cy="5638800"/>
          </a:xfrm>
        </p:spPr>
        <p:txBody>
          <a:bodyPr>
            <a:normAutofit/>
          </a:bodyPr>
          <a:lstStyle/>
          <a:p>
            <a:r>
              <a:rPr lang="sr-Cyrl-RS" dirty="0" smtClean="0"/>
              <a:t>Одузети одећу, обућу коју је имао у време силовања;</a:t>
            </a:r>
          </a:p>
          <a:p>
            <a:r>
              <a:rPr lang="sr-Cyrl-CS" dirty="0"/>
              <a:t>Пре­глед оде­ће жр­тве и </a:t>
            </a:r>
            <a:r>
              <a:rPr lang="sr-Cyrl-CS" dirty="0" smtClean="0"/>
              <a:t>осум­њи­че­ног;</a:t>
            </a:r>
          </a:p>
          <a:p>
            <a:r>
              <a:rPr lang="sr-Cyrl-CS" dirty="0" smtClean="0"/>
              <a:t>Утврђује се међусобни контакт;</a:t>
            </a:r>
          </a:p>
          <a:p>
            <a:r>
              <a:rPr lang="sr-Cyrl-CS" dirty="0" smtClean="0"/>
              <a:t>На дећи и обући се траже трагови који указују на присуство на истом лицу места;</a:t>
            </a:r>
          </a:p>
          <a:p>
            <a:r>
              <a:rPr lang="sr-Cyrl-CS" dirty="0" smtClean="0"/>
              <a:t>Међусобни пренос биолошких трагова;</a:t>
            </a:r>
          </a:p>
          <a:p>
            <a:r>
              <a:rPr lang="sr-Cyrl-CS" dirty="0" smtClean="0"/>
              <a:t>Трагови борбе (оштећења на одећи...;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609600"/>
            <a:ext cx="4346575" cy="609599"/>
          </a:xfrm>
        </p:spPr>
        <p:txBody>
          <a:bodyPr>
            <a:normAutofit fontScale="92500"/>
          </a:bodyPr>
          <a:lstStyle/>
          <a:p>
            <a:r>
              <a:rPr lang="sr-Cyrl-CS" dirty="0"/>
              <a:t>Те­ле­сни пре­глед жр­тве и осум­њи­че­ног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295400"/>
            <a:ext cx="4041775" cy="5181600"/>
          </a:xfrm>
        </p:spPr>
        <p:txBody>
          <a:bodyPr>
            <a:normAutofit/>
          </a:bodyPr>
          <a:lstStyle/>
          <a:p>
            <a:r>
              <a:rPr lang="sr-Cyrl-RS" dirty="0" smtClean="0"/>
              <a:t>Телесни преглед жртве и осумњиченог;</a:t>
            </a:r>
          </a:p>
          <a:p>
            <a:r>
              <a:rPr lang="sr-Cyrl-RS" dirty="0" smtClean="0"/>
              <a:t>Обавља специјалиста судске медицине;</a:t>
            </a:r>
          </a:p>
          <a:p>
            <a:r>
              <a:rPr lang="sr-Cyrl-RS" dirty="0" smtClean="0"/>
              <a:t>Узимање брисева са тела</a:t>
            </a:r>
          </a:p>
          <a:p>
            <a:r>
              <a:rPr lang="sr-Cyrl-RS" dirty="0" smtClean="0"/>
              <a:t>Садржај испод ноктију;</a:t>
            </a:r>
          </a:p>
          <a:p>
            <a:r>
              <a:rPr lang="sr-Cyrl-RS" dirty="0" smtClean="0"/>
              <a:t>Утврђује се међусобни контакт;</a:t>
            </a:r>
          </a:p>
          <a:p>
            <a:r>
              <a:rPr lang="sr-Cyrl-RS" dirty="0" smtClean="0"/>
              <a:t>Повреде;</a:t>
            </a:r>
          </a:p>
          <a:p>
            <a:r>
              <a:rPr lang="sr-Cyrl-RS" dirty="0" smtClean="0"/>
              <a:t>Међусобни пренос биолошких трагова;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53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274638"/>
            <a:ext cx="7848600" cy="1096962"/>
          </a:xfrm>
        </p:spPr>
        <p:txBody>
          <a:bodyPr/>
          <a:lstStyle/>
          <a:p>
            <a:r>
              <a:rPr lang="sr-Cyrl-RS" sz="3200" dirty="0" smtClean="0"/>
              <a:t>Криминалистички и доказни значај отпора жртве</a:t>
            </a:r>
            <a:endParaRPr lang="en-US" sz="320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600200"/>
            <a:ext cx="8001000" cy="5029200"/>
          </a:xfrm>
        </p:spPr>
        <p:txBody>
          <a:bodyPr/>
          <a:lstStyle/>
          <a:p>
            <a:r>
              <a:rPr lang="sr-Cyrl-RS" dirty="0" smtClean="0"/>
              <a:t>Жртва може да виче, дозива у помоћ- потенцијални сведоци</a:t>
            </a:r>
          </a:p>
          <a:p>
            <a:r>
              <a:rPr lang="sr-Cyrl-RS" dirty="0" smtClean="0"/>
              <a:t>Жртва пружа физички отпор наносећи повреде нападачу (угризе га, </a:t>
            </a:r>
            <a:r>
              <a:rPr lang="sr-Cyrl-RS" dirty="0" smtClean="0"/>
              <a:t>огребе</a:t>
            </a:r>
            <a:r>
              <a:rPr lang="sr-Cyrl-RS" dirty="0" smtClean="0"/>
              <a:t>): - узорци испод ноктију; вештачење телесних повреда</a:t>
            </a:r>
          </a:p>
          <a:p>
            <a:pPr marL="114300" indent="0">
              <a:buNone/>
            </a:pPr>
            <a:r>
              <a:rPr lang="sr-Cyrl-RS" dirty="0" smtClean="0"/>
              <a:t>- Пример са дечаком који је угризао нападача за подлактицу</a:t>
            </a:r>
          </a:p>
          <a:p>
            <a:r>
              <a:rPr lang="sr-Cyrl-RS" dirty="0" smtClean="0"/>
              <a:t>Жртва може да откине део одеће нападача (дугме, део одеће)</a:t>
            </a:r>
          </a:p>
          <a:p>
            <a:r>
              <a:rPr lang="sr-Cyrl-RS" dirty="0" smtClean="0"/>
              <a:t>Жртва може да користи спреј у циљу одбране</a:t>
            </a:r>
          </a:p>
          <a:p>
            <a:r>
              <a:rPr lang="sr-Cyrl-RS" dirty="0" smtClean="0"/>
              <a:t>Жртва може мобилним телефоном да сними догађај (снимање вербалног контакта код сексуалног узнемиравања  од стране претпостављеног)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013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sr-Cyrl-CS" dirty="0"/>
              <a:t>Ве­шта­че­ња код си­ло­ва­ња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6200" y="762000"/>
            <a:ext cx="8915400" cy="6019800"/>
          </a:xfrm>
        </p:spPr>
        <p:txBody>
          <a:bodyPr>
            <a:noAutofit/>
          </a:bodyPr>
          <a:lstStyle/>
          <a:p>
            <a:r>
              <a:rPr lang="sr-Cyrl-CS" sz="2000" i="1" dirty="0"/>
              <a:t>суд­ско­ме­ди­цин­ско ве­шта­че­ње те­ле­сних </a:t>
            </a:r>
            <a:r>
              <a:rPr lang="sr-Cyrl-CS" sz="2000" i="1" dirty="0" smtClean="0"/>
              <a:t>по­вре­да (посебно у вагиналном пределу)</a:t>
            </a:r>
          </a:p>
          <a:p>
            <a:r>
              <a:rPr lang="sr-Cyrl-CS" sz="2000" i="1" dirty="0"/>
              <a:t>ве­шта­че­ња би­о­ло­шких тра­го­ва</a:t>
            </a:r>
            <a:r>
              <a:rPr lang="sr-Cyrl-CS" sz="2000" dirty="0"/>
              <a:t> (ве­шта­че се тра­го­ви спер­ме, ва­ги­нал­ног </a:t>
            </a:r>
            <a:r>
              <a:rPr lang="sr-Cyrl-CS" sz="2000" dirty="0" smtClean="0"/>
              <a:t>се­кре­та; </a:t>
            </a:r>
            <a:r>
              <a:rPr lang="sr-Cyrl-CS" sz="2000" dirty="0"/>
              <a:t/>
            </a:r>
            <a:br>
              <a:rPr lang="sr-Cyrl-CS" sz="2000" dirty="0"/>
            </a:br>
            <a:r>
              <a:rPr lang="sr-Cyrl-CS" sz="2000" dirty="0"/>
              <a:t>тра­го­ви кр­ви, трагови пљувачке од извршиоца, дла­ке са ра­зних де­ло­ва те­ла, би­о­ло­шки тра­го­ви ко­ји се на­ла­зе ис­под нок­ти­ју чи­ме се до­ка­зу­је  не­по­сре­дан кон­такт из­ме­ђу учи­ни­о­ца и жр­тве</a:t>
            </a:r>
            <a:r>
              <a:rPr lang="sr-Cyrl-CS" sz="2000" dirty="0" smtClean="0"/>
              <a:t>);</a:t>
            </a:r>
          </a:p>
          <a:p>
            <a:r>
              <a:rPr lang="sr-Cyrl-CS" sz="2000" i="1" dirty="0"/>
              <a:t>ве­шта­че­ња би­о­ло­шких тра­го­ва</a:t>
            </a:r>
            <a:r>
              <a:rPr lang="sr-Cyrl-CS" sz="2000" dirty="0"/>
              <a:t> (ве­шта­че се тра­го­ви спер­ме, ва­ги­нал­ног </a:t>
            </a:r>
            <a:r>
              <a:rPr lang="sr-Cyrl-CS" sz="2000" dirty="0" smtClean="0"/>
              <a:t>се­кре­та,</a:t>
            </a:r>
            <a:r>
              <a:rPr lang="sr-Cyrl-CS" sz="2000" dirty="0"/>
              <a:t> </a:t>
            </a:r>
            <a:r>
              <a:rPr lang="sr-Cyrl-CS" sz="2000" dirty="0" smtClean="0"/>
              <a:t>тра­го­ви </a:t>
            </a:r>
            <a:r>
              <a:rPr lang="sr-Cyrl-CS" sz="2000" dirty="0"/>
              <a:t>кр­ви, трагови пљувачке од извршиоца, дла­ке са ра­зних де­ло­ва те­ла, би­о­ло­шки тра­го­ви ко­ји се на­ла­зе ис­под нок­ти­ју чи­ме се до­ка­зу­је  не­по­сре­дан кон­такт из­ме­ђу учи­ни­о­ца и жр­тве</a:t>
            </a:r>
            <a:r>
              <a:rPr lang="sr-Cyrl-CS" sz="2000" dirty="0" smtClean="0"/>
              <a:t>).</a:t>
            </a:r>
          </a:p>
          <a:p>
            <a:r>
              <a:rPr lang="sr-Cyrl-CS" sz="2000" dirty="0" smtClean="0"/>
              <a:t>Вештачење веша и одеће жртве (Случај-  Клингтон-Левински)</a:t>
            </a:r>
          </a:p>
          <a:p>
            <a:r>
              <a:rPr lang="sr-Cyrl-CS" sz="2000" i="1" dirty="0"/>
              <a:t>бо­та­нич­ка (ми­кро­бо­та­нич­ка), ми­не­рал­на ве­шта­че­ња и хе­миј­ска ве­шта­че­ња</a:t>
            </a:r>
            <a:r>
              <a:rPr lang="sr-Cyrl-CS" sz="2000" dirty="0"/>
              <a:t> ко­ји­ма се ве­шта­че тра­го­ви зе­мље, тла и биљ­не </a:t>
            </a:r>
            <a:r>
              <a:rPr lang="sr-Cyrl-CS" sz="2000" dirty="0" smtClean="0"/>
              <a:t>ве­ге­та­ци­је</a:t>
            </a:r>
          </a:p>
          <a:p>
            <a:r>
              <a:rPr lang="sr-Cyrl-CS" sz="2000" i="1" dirty="0"/>
              <a:t>ДНК ве­шта­че­ња биљ­не </a:t>
            </a:r>
            <a:r>
              <a:rPr lang="sr-Cyrl-CS" sz="2000" i="1" dirty="0" smtClean="0"/>
              <a:t>ве­ге­та­ци­је;</a:t>
            </a:r>
          </a:p>
          <a:p>
            <a:r>
              <a:rPr lang="sr-Cyrl-CS" sz="2000" i="1" dirty="0"/>
              <a:t>ве­шта­че­ње тра­го­ва </a:t>
            </a:r>
            <a:r>
              <a:rPr lang="sr-Cyrl-CS" sz="2000" i="1" dirty="0" smtClean="0"/>
              <a:t>сто­па­ла;</a:t>
            </a:r>
          </a:p>
          <a:p>
            <a:r>
              <a:rPr lang="sr-Cyrl-CS" sz="2000" i="1" dirty="0"/>
              <a:t>пси­хо­ло­шка и пси­хи­ја­триј­ска ве­шта­че­ња</a:t>
            </a:r>
            <a:r>
              <a:rPr lang="sr-Cyrl-CS" sz="2000" dirty="0"/>
              <a:t> окри­вље­ног, а по­не­кад и жр­тве.</a:t>
            </a:r>
            <a:endParaRPr lang="en-US" sz="2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572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838200"/>
          </a:xfrm>
        </p:spPr>
        <p:txBody>
          <a:bodyPr/>
          <a:lstStyle/>
          <a:p>
            <a:r>
              <a:rPr lang="sr-Cyrl-RS" sz="3600" dirty="0" smtClean="0"/>
              <a:t>Организовање препознавања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20000" cy="5410200"/>
          </a:xfrm>
        </p:spPr>
        <p:txBody>
          <a:bodyPr/>
          <a:lstStyle/>
          <a:p>
            <a:r>
              <a:rPr lang="sr-Cyrl-RS" dirty="0" smtClean="0"/>
              <a:t>Проблем погрешног описа и препознавања услед страха жртве</a:t>
            </a:r>
          </a:p>
          <a:p>
            <a:r>
              <a:rPr lang="sr-Cyrl-RS" dirty="0" smtClean="0"/>
              <a:t>Примери из праксе:</a:t>
            </a:r>
          </a:p>
          <a:p>
            <a:r>
              <a:rPr lang="sr-Cyrl-RS" dirty="0" smtClean="0"/>
              <a:t>Загребачки фантом (погрешан опис висине и телесне грађе)</a:t>
            </a:r>
          </a:p>
          <a:p>
            <a:r>
              <a:rPr lang="sr-Cyrl-RS" dirty="0" smtClean="0"/>
              <a:t>Београдски фантом (сведокиња није уочила бркове које је имао нападач)</a:t>
            </a:r>
          </a:p>
          <a:p>
            <a:r>
              <a:rPr lang="sr-Cyrl-RS" dirty="0" smtClean="0"/>
              <a:t>Препознавања на основу фотолабума регистрованих извршилаца</a:t>
            </a:r>
          </a:p>
          <a:p>
            <a:r>
              <a:rPr lang="sr-Cyrl-RS" dirty="0" smtClean="0"/>
              <a:t>Препознавање на основу фоторобота</a:t>
            </a:r>
          </a:p>
          <a:p>
            <a:r>
              <a:rPr lang="sr-Cyrl-RS" dirty="0" smtClean="0"/>
              <a:t>Компјутерске презентације регистованих и осумњичених лица</a:t>
            </a:r>
          </a:p>
          <a:p>
            <a:r>
              <a:rPr lang="sr-Cyrl-RS" dirty="0" smtClean="0"/>
              <a:t>Препознавање на местима на којима се окупљају  људи</a:t>
            </a:r>
          </a:p>
          <a:p>
            <a:r>
              <a:rPr lang="sr-Cyrl-RS" dirty="0" smtClean="0"/>
              <a:t>Оперативни и доказни аспекти препознавања- проблеми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0188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62"/>
          </a:xfrm>
        </p:spPr>
        <p:txBody>
          <a:bodyPr/>
          <a:lstStyle/>
          <a:p>
            <a:r>
              <a:rPr lang="sr-Cyrl-RS" dirty="0" smtClean="0"/>
              <a:t>Случајеви из праксе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620000" cy="5257800"/>
          </a:xfrm>
        </p:spPr>
        <p:txBody>
          <a:bodyPr/>
          <a:lstStyle/>
          <a:p>
            <a:r>
              <a:rPr lang="sr-Cyrl-RS" dirty="0" smtClean="0"/>
              <a:t>Случај београдског фантома</a:t>
            </a:r>
          </a:p>
          <a:p>
            <a:r>
              <a:rPr lang="sr-Cyrl-RS" smtClean="0"/>
              <a:t>Случај </a:t>
            </a:r>
            <a:r>
              <a:rPr lang="sr-Cyrl-RS" smtClean="0"/>
              <a:t>Јутка</a:t>
            </a:r>
            <a:endParaRPr lang="sr-Cyrl-R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87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52401"/>
            <a:ext cx="4040188" cy="457199"/>
          </a:xfrm>
        </p:spPr>
        <p:txBody>
          <a:bodyPr>
            <a:normAutofit/>
          </a:bodyPr>
          <a:lstStyle/>
          <a:p>
            <a:r>
              <a:rPr lang="sr-Cyrl-RS" dirty="0" smtClean="0"/>
              <a:t>Карактеристике дела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52400" y="685800"/>
            <a:ext cx="4495800" cy="5943600"/>
          </a:xfrm>
        </p:spPr>
        <p:txBody>
          <a:bodyPr>
            <a:normAutofit fontScale="85000" lnSpcReduction="20000"/>
          </a:bodyPr>
          <a:lstStyle/>
          <a:p>
            <a:r>
              <a:rPr lang="sr-Cyrl-RS" sz="2400" dirty="0" smtClean="0"/>
              <a:t>Тешка кривична дела;</a:t>
            </a:r>
          </a:p>
          <a:p>
            <a:r>
              <a:rPr lang="sr-Cyrl-RS" sz="2400" dirty="0" smtClean="0"/>
              <a:t>Узнемирење, револт јавности;</a:t>
            </a:r>
          </a:p>
          <a:p>
            <a:r>
              <a:rPr lang="sr-Cyrl-RS" sz="2400" dirty="0" smtClean="0"/>
              <a:t>Неадекватно поступање државних органа (</a:t>
            </a:r>
            <a:r>
              <a:rPr lang="sr-Cyrl-RS" sz="2400" b="1" dirty="0" smtClean="0"/>
              <a:t>секундарна виктимизација</a:t>
            </a:r>
            <a:r>
              <a:rPr lang="en-US" dirty="0" smtClean="0"/>
              <a:t>-</a:t>
            </a:r>
            <a:r>
              <a:rPr lang="sr-Cyrl-RS" dirty="0" smtClean="0"/>
              <a:t>посебно ако је извршилац „угледан“ грађанин</a:t>
            </a:r>
            <a:r>
              <a:rPr lang="sr-Cyrl-RS" sz="2400" dirty="0" smtClean="0"/>
              <a:t>);</a:t>
            </a:r>
          </a:p>
          <a:p>
            <a:r>
              <a:rPr lang="sr-Cyrl-RS" dirty="0" smtClean="0"/>
              <a:t>Учинилац и жртва су се најчешће познавали: колеге, суседи, рођаци (два трећине)</a:t>
            </a:r>
            <a:endParaRPr lang="sr-Cyrl-RS" sz="2400" dirty="0" smtClean="0"/>
          </a:p>
          <a:p>
            <a:r>
              <a:rPr lang="sr-Cyrl-RS" sz="2400" b="1" dirty="0" smtClean="0"/>
              <a:t>Висока тамна бројка </a:t>
            </a:r>
            <a:r>
              <a:rPr lang="sr-Cyrl-RS" sz="2400" dirty="0" smtClean="0"/>
              <a:t>криминалитета дијапазон 1,5 до 10 непријављених дела на једно пријављено </a:t>
            </a:r>
            <a:r>
              <a:rPr lang="sr-Cyrl-RS" sz="1400" dirty="0" smtClean="0"/>
              <a:t>(Бошковић Бановић, Лајић)</a:t>
            </a:r>
          </a:p>
          <a:p>
            <a:r>
              <a:rPr lang="sr-Cyrl-RS" sz="2400" b="1" dirty="0" smtClean="0"/>
              <a:t>Разлози непријављивања дела</a:t>
            </a:r>
            <a:r>
              <a:rPr lang="sr-Cyrl-RS" sz="2400" dirty="0" smtClean="0"/>
              <a:t>: </a:t>
            </a:r>
          </a:p>
          <a:p>
            <a:pPr>
              <a:buFontTx/>
              <a:buChar char="-"/>
            </a:pPr>
            <a:r>
              <a:rPr lang="sr-Cyrl-RS" sz="2400" dirty="0" smtClean="0"/>
              <a:t>жеља да се избегне срамота и непријатности судског поступка;</a:t>
            </a:r>
          </a:p>
          <a:p>
            <a:pPr>
              <a:buFontTx/>
              <a:buChar char="-"/>
            </a:pPr>
            <a:r>
              <a:rPr lang="sr-Cyrl-RS" sz="2400" dirty="0" smtClean="0"/>
              <a:t>Жртва не верује у правосудни систем;</a:t>
            </a:r>
          </a:p>
          <a:p>
            <a:pPr>
              <a:buFontTx/>
              <a:buChar char="-"/>
            </a:pPr>
            <a:r>
              <a:rPr lang="sr-Cyrl-RS" dirty="0"/>
              <a:t>Ж</a:t>
            </a:r>
            <a:r>
              <a:rPr lang="sr-Cyrl-RS" sz="2400" dirty="0" smtClean="0"/>
              <a:t>ртва  се понашала непромишљено;</a:t>
            </a:r>
          </a:p>
          <a:p>
            <a:pPr>
              <a:buFontTx/>
              <a:buChar char="-"/>
            </a:pPr>
            <a:r>
              <a:rPr lang="sr-Cyrl-RS" sz="2400" dirty="0" smtClean="0"/>
              <a:t>Жртва је зависна од учиниоца</a:t>
            </a:r>
            <a:endParaRPr lang="en-US" sz="2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152401"/>
            <a:ext cx="4041775" cy="380999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Карактеристике учиниоца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762000"/>
            <a:ext cx="4270375" cy="58674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Cyrl-RS" dirty="0" smtClean="0"/>
              <a:t>1. </a:t>
            </a:r>
            <a:r>
              <a:rPr lang="sr-Cyrl-RS" b="1" dirty="0" smtClean="0"/>
              <a:t>Психички и сексуално нормалне личности </a:t>
            </a:r>
            <a:endParaRPr lang="sr-Cyrl-RS" dirty="0"/>
          </a:p>
          <a:p>
            <a:pPr>
              <a:buFontTx/>
              <a:buChar char="-"/>
            </a:pPr>
            <a:r>
              <a:rPr lang="sr-Cyrl-RS" dirty="0" smtClean="0"/>
              <a:t>низак социјално културни ниво;</a:t>
            </a:r>
          </a:p>
          <a:p>
            <a:pPr>
              <a:buFontTx/>
              <a:buChar char="-"/>
            </a:pPr>
            <a:r>
              <a:rPr lang="sr-Cyrl-RS" dirty="0" smtClean="0"/>
              <a:t> примитивизам;</a:t>
            </a:r>
          </a:p>
          <a:p>
            <a:pPr>
              <a:buFontTx/>
              <a:buChar char="-"/>
            </a:pPr>
            <a:r>
              <a:rPr lang="sr-Cyrl-RS" dirty="0"/>
              <a:t>а</a:t>
            </a:r>
            <a:r>
              <a:rPr lang="sr-Cyrl-RS" dirty="0" smtClean="0"/>
              <a:t>гресивност </a:t>
            </a:r>
          </a:p>
          <a:p>
            <a:pPr>
              <a:buFontTx/>
              <a:buChar char="-"/>
            </a:pPr>
            <a:r>
              <a:rPr lang="sr-Cyrl-RS" dirty="0"/>
              <a:t>с</a:t>
            </a:r>
            <a:r>
              <a:rPr lang="sr-Cyrl-RS" dirty="0" smtClean="0"/>
              <a:t>клоност ка насиљу</a:t>
            </a:r>
          </a:p>
          <a:p>
            <a:r>
              <a:rPr lang="sr-Cyrl-RS" dirty="0" smtClean="0"/>
              <a:t>2. </a:t>
            </a:r>
            <a:r>
              <a:rPr lang="sr-Cyrl-RS" b="1" dirty="0" smtClean="0"/>
              <a:t>Сексуално поремећени </a:t>
            </a:r>
            <a:r>
              <a:rPr lang="sr-Cyrl-RS" dirty="0" smtClean="0"/>
              <a:t>учиниоци (поремећен сексуални нагон у садејству са примарном агресијом.</a:t>
            </a:r>
          </a:p>
          <a:p>
            <a:r>
              <a:rPr lang="sr-Cyrl-RS" dirty="0" smtClean="0"/>
              <a:t>Садистичке црте личности;</a:t>
            </a:r>
          </a:p>
          <a:p>
            <a:r>
              <a:rPr lang="sr-Cyrl-RS" dirty="0" smtClean="0"/>
              <a:t>Склони мучењу, тешком телесном повређивау, убиству  жртве.</a:t>
            </a:r>
          </a:p>
          <a:p>
            <a:r>
              <a:rPr lang="sr-Cyrl-RS" dirty="0" smtClean="0"/>
              <a:t>По неки пут су били жртве сексуалног насиља у детињству.</a:t>
            </a:r>
          </a:p>
          <a:p>
            <a:r>
              <a:rPr lang="sr-Cyrl-RS" dirty="0" smtClean="0"/>
              <a:t>3. </a:t>
            </a:r>
            <a:r>
              <a:rPr lang="sr-Cyrl-RS" b="1" dirty="0" smtClean="0"/>
              <a:t>Серијски извршиоци </a:t>
            </a:r>
            <a:r>
              <a:rPr lang="sr-Cyrl-RS" dirty="0" smtClean="0"/>
              <a:t>и </a:t>
            </a:r>
            <a:r>
              <a:rPr lang="sr-Cyrl-RS" b="1" dirty="0" smtClean="0"/>
              <a:t>Повратници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02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sr-Cyrl-CS" sz="3600" dirty="0" smtClean="0"/>
              <a:t>Од­нос </a:t>
            </a:r>
            <a:r>
              <a:rPr lang="sr-Cyrl-CS" sz="3600" dirty="0"/>
              <a:t>из­ме­ђу учи­ни­о­ца и жр­тве ко­ји је прет­хо­дио кри­вич­ном </a:t>
            </a:r>
            <a:r>
              <a:rPr lang="sr-Cyrl-CS" sz="3600" dirty="0" smtClean="0"/>
              <a:t>де­лу 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CS" dirty="0"/>
              <a:t>а) жр­тви је пот­пу­но не­по­знат учи­ни­лац – ни­је по­сто­јао ра­ни­ји кон­такт и по­знан­ство пре </a:t>
            </a:r>
            <a:r>
              <a:rPr lang="sr-Cyrl-CS" dirty="0" smtClean="0"/>
              <a:t>де­ла; </a:t>
            </a:r>
          </a:p>
          <a:p>
            <a:pPr marL="0" indent="0">
              <a:buNone/>
            </a:pPr>
            <a:r>
              <a:rPr lang="sr-Cyrl-CS" dirty="0" smtClean="0"/>
              <a:t>б</a:t>
            </a:r>
            <a:r>
              <a:rPr lang="sr-Cyrl-CS" dirty="0"/>
              <a:t>) жр­тва је слу­чај­но упо­зна­ла на­па­да­ча упра­во пре са­мог чи­на си­ло­ва­ња, има­ла је при­ли­ке да га осмо­три и о из­вр­ши­о­цу зна са­мо оно што јој је он са­оп­штио о се­би; </a:t>
            </a:r>
            <a:endParaRPr lang="sr-Cyrl-CS" dirty="0" smtClean="0"/>
          </a:p>
          <a:p>
            <a:pPr marL="0" indent="0">
              <a:buNone/>
            </a:pPr>
            <a:r>
              <a:rPr lang="sr-Cyrl-CS" dirty="0" smtClean="0"/>
              <a:t>в</a:t>
            </a:r>
            <a:r>
              <a:rPr lang="sr-Cyrl-CS" dirty="0"/>
              <a:t>) из­ме­ђу жр­тве и из­вр­ши­о­ца од ра­ни­је по­сто­ји по­вр­шно по­знан­ство – жр­тва је има­ла не­ка ра­ни­ја са­зна­ња о ста­но­ва­њу из­вр­ши­о­ца, ње­го­вом рад­ном ме­сту, на­дим­ку, али по­себ­ни од­но­си из­ме­ђу њих ни­су </a:t>
            </a:r>
            <a:r>
              <a:rPr lang="sr-Cyrl-CS" dirty="0" smtClean="0"/>
              <a:t>по­сто­ја­ли;</a:t>
            </a:r>
          </a:p>
          <a:p>
            <a:pPr marL="0" indent="0">
              <a:buNone/>
            </a:pPr>
            <a:r>
              <a:rPr lang="sr-Cyrl-CS" dirty="0"/>
              <a:t>г) жр­тва се са учи­ни­о­цем од ра­ни­је по­зна­је, из­ме­ђу њих је по­сто­јао кон­такт (ро­ђач­ки, по­слов­ни, дру­гар­ски од­нос), али ни­је би­ло сек­су­ал­ног од­но­са </a:t>
            </a:r>
            <a:r>
              <a:rPr lang="sr-Cyrl-CS" dirty="0" smtClean="0"/>
              <a:t>и</a:t>
            </a:r>
          </a:p>
          <a:p>
            <a:pPr marL="0" indent="0">
              <a:buNone/>
            </a:pPr>
            <a:r>
              <a:rPr lang="sr-Cyrl-CS" dirty="0" smtClean="0"/>
              <a:t> </a:t>
            </a:r>
            <a:r>
              <a:rPr lang="sr-Cyrl-CS" dirty="0"/>
              <a:t>д) жр­тва је са учи­ни­о­цем ра­ни­је има­ла  до­бро­вољ­не  сек­су­ал­не од­но­се (за­ба­вља­ли су се, би­ли су у бра­ку итд.).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3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Виктимолошки однос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876800"/>
          </a:xfrm>
        </p:spPr>
        <p:txBody>
          <a:bodyPr/>
          <a:lstStyle/>
          <a:p>
            <a:r>
              <a:rPr lang="sr-Cyrl-RS" dirty="0" smtClean="0"/>
              <a:t>Жртва може да буде неопрезна</a:t>
            </a:r>
          </a:p>
          <a:p>
            <a:r>
              <a:rPr lang="sr-Cyrl-RS" dirty="0" smtClean="0"/>
              <a:t>Лакомислена</a:t>
            </a:r>
          </a:p>
          <a:p>
            <a:r>
              <a:rPr lang="sr-Cyrl-RS" dirty="0" smtClean="0"/>
              <a:t>Улази у релације са особама које не познаје</a:t>
            </a:r>
          </a:p>
          <a:p>
            <a:r>
              <a:rPr lang="sr-Cyrl-RS" dirty="0" smtClean="0"/>
              <a:t>Жртва може да се понаша провокативно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62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15400" cy="838200"/>
          </a:xfrm>
        </p:spPr>
        <p:txBody>
          <a:bodyPr>
            <a:noAutofit/>
          </a:bodyPr>
          <a:lstStyle/>
          <a:p>
            <a:r>
              <a:rPr lang="sr-Cyrl-CS" sz="3200" dirty="0" smtClean="0"/>
              <a:t>Пре­ла­зак </a:t>
            </a:r>
            <a:r>
              <a:rPr lang="sr-Cyrl-CS" sz="3200" dirty="0"/>
              <a:t>на из­вр­ше­ње кри­вич­ног де­ла и сла­ма­ње от­по­ра жр­тве </a:t>
            </a:r>
            <a:r>
              <a:rPr lang="sr-Cyrl-CS" sz="3200" dirty="0" smtClean="0"/>
              <a:t>с аспекта про­на­ла­же­ња </a:t>
            </a:r>
            <a:r>
              <a:rPr lang="sr-Cyrl-CS" sz="3200" dirty="0"/>
              <a:t>до­ка­за.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864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CS" dirty="0" smtClean="0"/>
              <a:t>а</a:t>
            </a:r>
            <a:r>
              <a:rPr lang="sr-Cyrl-CS" dirty="0"/>
              <a:t>) </a:t>
            </a:r>
            <a:r>
              <a:rPr lang="sr-Cyrl-CS" b="1" dirty="0"/>
              <a:t>учи­ни­лац је са­че­као или су­срео жр­тву на уса­мље­ном ме­сту </a:t>
            </a:r>
            <a:r>
              <a:rPr lang="sr-Cyrl-CS" dirty="0"/>
              <a:t>где је из­вр­шио на­пад (нео­све­тље­ни улаз у згра­ду, лифт, парк, нео­све­тље­на ули­ца); </a:t>
            </a:r>
            <a:endParaRPr lang="sr-Cyrl-CS" dirty="0" smtClean="0"/>
          </a:p>
          <a:p>
            <a:pPr marL="0" indent="0">
              <a:buNone/>
            </a:pPr>
            <a:r>
              <a:rPr lang="sr-Cyrl-CS" dirty="0" smtClean="0"/>
              <a:t>б</a:t>
            </a:r>
            <a:r>
              <a:rPr lang="sr-Cyrl-CS" dirty="0"/>
              <a:t>) </a:t>
            </a:r>
            <a:r>
              <a:rPr lang="sr-Cyrl-CS" b="1" dirty="0"/>
              <a:t>на­па­дач је из­ве­сно вре­ме пра­тио жр­тву </a:t>
            </a:r>
            <a:r>
              <a:rPr lang="sr-Cyrl-CS" dirty="0"/>
              <a:t>да би на­пад из­вр­шио на по­год­ном ме­сту; </a:t>
            </a:r>
            <a:endParaRPr lang="sr-Cyrl-CS" dirty="0" smtClean="0"/>
          </a:p>
          <a:p>
            <a:pPr marL="0" indent="0">
              <a:buNone/>
            </a:pPr>
            <a:r>
              <a:rPr lang="sr-Cyrl-CS" dirty="0" smtClean="0"/>
              <a:t>в</a:t>
            </a:r>
            <a:r>
              <a:rPr lang="sr-Cyrl-CS" dirty="0"/>
              <a:t>) </a:t>
            </a:r>
            <a:r>
              <a:rPr lang="sr-Cyrl-CS" b="1" dirty="0"/>
              <a:t>учи­ни­лац се ушу­њао кроз отво­рен про­зор или от­кљу­ча­на вра­та </a:t>
            </a:r>
            <a:r>
              <a:rPr lang="sr-Cyrl-CS" dirty="0"/>
              <a:t>и за­тим на­пао жр­тву од­мах или је са­че­као у за­се­ди (</a:t>
            </a:r>
            <a:r>
              <a:rPr lang="sr-Cyrl-CS" b="1" dirty="0"/>
              <a:t>си­ло­ва­ње је у ком­би­на­ци­ји са раз­бој­ни­штвом</a:t>
            </a:r>
            <a:r>
              <a:rPr lang="sr-Cyrl-CS" dirty="0" smtClean="0"/>
              <a:t>);</a:t>
            </a:r>
          </a:p>
          <a:p>
            <a:pPr marL="0" indent="0">
              <a:buNone/>
            </a:pPr>
            <a:r>
              <a:rPr lang="sr-Cyrl-CS" dirty="0" smtClean="0"/>
              <a:t> </a:t>
            </a:r>
            <a:r>
              <a:rPr lang="sr-Cyrl-CS" dirty="0"/>
              <a:t>г) </a:t>
            </a:r>
            <a:r>
              <a:rPr lang="sr-Cyrl-CS" b="1" dirty="0"/>
              <a:t>из­вр­ши­лац је упра­вља­ју­ћи пре­во­зним сред­ством </a:t>
            </a:r>
            <a:r>
              <a:rPr lang="sr-Cyrl-CS" dirty="0"/>
              <a:t>(ауто­мо­бил, ка­ми­он) на­и­шао на оште­ће­ну (по­ну­дио се да је по­ве­зе или га је она сто­пи­ра­ла), а за­тим је ко­ла од­ве­зао на уса­мље­но ме­сто и у њи­ма (или по­ред њих) из­вр­шио кри­вич­но де­ло и </a:t>
            </a:r>
            <a:endParaRPr lang="sr-Cyrl-CS" dirty="0" smtClean="0"/>
          </a:p>
          <a:p>
            <a:pPr marL="0" indent="0">
              <a:buNone/>
            </a:pPr>
            <a:r>
              <a:rPr lang="sr-Cyrl-CS" dirty="0" smtClean="0"/>
              <a:t>д</a:t>
            </a:r>
            <a:r>
              <a:rPr lang="sr-Cyrl-CS" dirty="0"/>
              <a:t>) учи­ни­лац </a:t>
            </a:r>
            <a:r>
              <a:rPr lang="sr-Cyrl-CS" b="1" dirty="0"/>
              <a:t>је на­кон ду­жег или по­вр­шног по­знан­ства </a:t>
            </a:r>
            <a:r>
              <a:rPr lang="sr-Cyrl-CS" dirty="0"/>
              <a:t>(дру­же­ње у ба­ру, на про­сла­ви, на по­слу) сво­јим по­на­ша­њем сте­као по­ве­ре­ње жр­тве и при­ме­њу­ју­ћи об­ма­ну до­вео је у по­вољ­ну си­ту­а­ци­ју за из­вр­ше­ње кри­вич­ног де­ла (од­ла­зе у стан учи­ни­о­ца или жр­тве да слу­ша­ју му­зи­ку, жр­тва са по­ве­ре­њем при­ста­је на во­жњу ко­ли­ма, од­ла­зи на уса­мље­но ме­сто са њим итд.).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74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Да би умањио отпор жртве учинилац: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sr-Cyrl-CS" dirty="0" smtClean="0"/>
              <a:t>об­ма­њу­је </a:t>
            </a:r>
            <a:r>
              <a:rPr lang="sr-Cyrl-CS" dirty="0"/>
              <a:t>жр­тву на­во­де­ћи ла­жне раз­ло­ге ка­ко би она до­бро­вољ­но до­шла на ме­сто из­вр­ше­ња кри­вич­ног де­ла; </a:t>
            </a:r>
            <a:endParaRPr lang="sr-Cyrl-CS" dirty="0" smtClean="0"/>
          </a:p>
          <a:p>
            <a:r>
              <a:rPr lang="sr-Cyrl-CS" dirty="0" smtClean="0"/>
              <a:t>до­во­ди </a:t>
            </a:r>
            <a:r>
              <a:rPr lang="sr-Cyrl-CS" dirty="0"/>
              <a:t>жр­тву у ал­ко­хо­ли­са­но (или нар­ко­ти­са­но) </a:t>
            </a:r>
            <a:r>
              <a:rPr lang="sr-Cyrl-CS" dirty="0" smtClean="0"/>
              <a:t>ста­ње, сипа у пиће хемијска средства која умањују отпор; </a:t>
            </a:r>
          </a:p>
          <a:p>
            <a:r>
              <a:rPr lang="sr-Cyrl-CS" dirty="0" smtClean="0"/>
              <a:t>при­ме­њу­је </a:t>
            </a:r>
            <a:r>
              <a:rPr lang="sr-Cyrl-CS" dirty="0"/>
              <a:t>фи­зич­ку си­лу да би је од­ву­као (од­ве­зао) на же­ље­но ме­сто и сло­мио њен от­пор</a:t>
            </a:r>
            <a:r>
              <a:rPr lang="sr-Cyrl-CS" dirty="0" smtClean="0"/>
              <a:t>;</a:t>
            </a:r>
          </a:p>
          <a:p>
            <a:r>
              <a:rPr lang="sr-Cyrl-CS" dirty="0" smtClean="0"/>
              <a:t> </a:t>
            </a:r>
            <a:r>
              <a:rPr lang="sr-Cyrl-CS" dirty="0"/>
              <a:t>пре­ти ва­тре­ним или хлад­ним оруж­јем (пи­штољ, нож, ала­ти са оштри­цом); </a:t>
            </a:r>
            <a:endParaRPr lang="sr-Cyrl-CS" dirty="0" smtClean="0"/>
          </a:p>
          <a:p>
            <a:r>
              <a:rPr lang="sr-Cyrl-CS" dirty="0" smtClean="0"/>
              <a:t>пла­ши </a:t>
            </a:r>
            <a:r>
              <a:rPr lang="sr-Cyrl-CS" dirty="0"/>
              <a:t>жр­тву ра­зним прет­ња­ма (да је луд, спре­ман да уби­је); по­зи­ва се на свој су­пер­и­о­ран по­ло­жај (сна­гу, над­ре­ђен по­ло­жај, сла­бост жр­тве); </a:t>
            </a:r>
            <a:endParaRPr lang="sr-Cyrl-CS" dirty="0" smtClean="0"/>
          </a:p>
          <a:p>
            <a:r>
              <a:rPr lang="sr-Cyrl-CS" dirty="0" smtClean="0"/>
              <a:t>ко­ри­сти </a:t>
            </a:r>
            <a:r>
              <a:rPr lang="sr-Cyrl-CS" dirty="0"/>
              <a:t>по­сто­је­ће по­вољ­не окол­но­сти; </a:t>
            </a:r>
            <a:endParaRPr lang="sr-Cyrl-CS" dirty="0" smtClean="0"/>
          </a:p>
          <a:p>
            <a:r>
              <a:rPr lang="sr-Cyrl-CS" dirty="0" smtClean="0"/>
              <a:t>од­но­сно </a:t>
            </a:r>
            <a:r>
              <a:rPr lang="sr-Cyrl-CS" dirty="0"/>
              <a:t>сла­бост жр­тве (жр­тва је бо­ле­сна, ста­ра, ма­ло­ум­на); кри­вич­но де­ло вр­ши ви­ше са­и­звр­ши­ла­ца (тзв. груп­на си­ло­ва­ња као по­себ­но бру­тал­на фор­ма из­вр­ше­ња де­ла</a:t>
            </a:r>
            <a:r>
              <a:rPr lang="sr-Cyrl-C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92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У циљу прикривања дела учинилац: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5257800"/>
          </a:xfrm>
        </p:spPr>
        <p:txBody>
          <a:bodyPr>
            <a:normAutofit/>
          </a:bodyPr>
          <a:lstStyle/>
          <a:p>
            <a:r>
              <a:rPr lang="sr-Cyrl-CS" dirty="0" smtClean="0"/>
              <a:t>из­вр­ши­лац </a:t>
            </a:r>
            <a:r>
              <a:rPr lang="sr-Cyrl-CS" dirty="0"/>
              <a:t>ко­ри­сти та­му и из­не­на­ђе­ње ка­ко жр­тва не би мо­гла да га </a:t>
            </a:r>
            <a:r>
              <a:rPr lang="sr-Cyrl-CS" dirty="0" smtClean="0"/>
              <a:t>пре­по­зна</a:t>
            </a:r>
            <a:r>
              <a:rPr lang="sr-Cyrl-CS" dirty="0"/>
              <a:t>;</a:t>
            </a:r>
            <a:endParaRPr lang="sr-Cyrl-CS" dirty="0" smtClean="0"/>
          </a:p>
          <a:p>
            <a:r>
              <a:rPr lang="sr-Cyrl-CS" dirty="0" smtClean="0"/>
              <a:t>ма­ски­ра </a:t>
            </a:r>
            <a:r>
              <a:rPr lang="sr-Cyrl-CS" dirty="0"/>
              <a:t>се, </a:t>
            </a:r>
            <a:r>
              <a:rPr lang="sr-Cyrl-CS" dirty="0" smtClean="0"/>
              <a:t>прикрива лице, напада жртву отпозади;</a:t>
            </a:r>
          </a:p>
          <a:p>
            <a:r>
              <a:rPr lang="sr-Cyrl-CS" dirty="0" smtClean="0"/>
              <a:t>уби­ја </a:t>
            </a:r>
            <a:r>
              <a:rPr lang="sr-Cyrl-CS" dirty="0"/>
              <a:t>жр­тву у то­ку или на­кон </a:t>
            </a:r>
            <a:r>
              <a:rPr lang="sr-Cyrl-CS" dirty="0" smtClean="0"/>
              <a:t>си­ло­ва­ња</a:t>
            </a:r>
            <a:r>
              <a:rPr lang="sr-Cyrl-CS" dirty="0"/>
              <a:t>;</a:t>
            </a:r>
            <a:endParaRPr lang="sr-Cyrl-CS" dirty="0" smtClean="0"/>
          </a:p>
          <a:p>
            <a:r>
              <a:rPr lang="sr-Cyrl-CS" dirty="0" smtClean="0"/>
              <a:t>пре­ти </a:t>
            </a:r>
            <a:r>
              <a:rPr lang="sr-Cyrl-CS" dirty="0"/>
              <a:t>жр­тви зах­те­ва­ју­ћи да ни­ком не при­ча о </a:t>
            </a:r>
            <a:r>
              <a:rPr lang="sr-Cyrl-CS" dirty="0" smtClean="0"/>
              <a:t>де­лу</a:t>
            </a:r>
            <a:r>
              <a:rPr lang="sr-Cyrl-CS" dirty="0"/>
              <a:t>;</a:t>
            </a:r>
            <a:endParaRPr lang="sr-Cyrl-CS" dirty="0" smtClean="0"/>
          </a:p>
          <a:p>
            <a:r>
              <a:rPr lang="sr-Cyrl-CS" dirty="0" smtClean="0"/>
              <a:t> </a:t>
            </a:r>
            <a:r>
              <a:rPr lang="sr-Cyrl-CS" dirty="0"/>
              <a:t>уни­шта­ва тра­го­ве кри­вич­ног де­ла (пе­ре ауто­мо­бил, но­си оде­ћу на хе­миј­ско чи­шће­ње или је ба­ца); </a:t>
            </a:r>
            <a:endParaRPr lang="sr-Cyrl-CS" dirty="0" smtClean="0"/>
          </a:p>
          <a:p>
            <a:r>
              <a:rPr lang="sr-Cyrl-CS" dirty="0" smtClean="0"/>
              <a:t>по­је­ди­ни </a:t>
            </a:r>
            <a:r>
              <a:rPr lang="sr-Cyrl-CS" dirty="0"/>
              <a:t>из­вр­ши­о­ци ко­ри­сте пре­зер­ва­тив при­ли­ком </a:t>
            </a:r>
            <a:r>
              <a:rPr lang="sr-Cyrl-CS" dirty="0" smtClean="0"/>
              <a:t>си­ло­ва­ња (у српској пракси око 10%) – (извор Фејеш-Лајић);</a:t>
            </a:r>
            <a:endParaRPr lang="en-US" dirty="0"/>
          </a:p>
          <a:p>
            <a:r>
              <a:rPr lang="sr-Cyrl-CS" i="1" dirty="0" smtClean="0"/>
              <a:t>Se­xu­al­mord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39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dirty="0"/>
              <a:t>Пријава </a:t>
            </a:r>
            <a:r>
              <a:rPr lang="sr-Cyrl-RS" sz="3600" dirty="0" smtClean="0"/>
              <a:t>оштећене – најчешћи начин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sr-Cyrl-CS" sz="3600" dirty="0"/>
              <a:t>с</a:t>
            </a:r>
            <a:r>
              <a:rPr lang="sr-Cyrl-CS" sz="3600" dirty="0" smtClean="0"/>
              <a:t>а­зна­ње </a:t>
            </a:r>
            <a:r>
              <a:rPr lang="sr-Cyrl-CS" sz="3600" dirty="0"/>
              <a:t>за </a:t>
            </a:r>
            <a:r>
              <a:rPr lang="sr-Cyrl-CS" sz="3600" dirty="0" smtClean="0"/>
              <a:t>из­вр­ше­но кри­вично </a:t>
            </a:r>
            <a:r>
              <a:rPr lang="sr-Cyrl-CS" sz="3600" dirty="0"/>
              <a:t>де­ло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369887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Истинита пријава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28600" y="1905000"/>
            <a:ext cx="4268788" cy="4724400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Важно је поднети пријаву одмах након дела;</a:t>
            </a:r>
          </a:p>
          <a:p>
            <a:r>
              <a:rPr lang="sr-Cyrl-RS" dirty="0" smtClean="0"/>
              <a:t>Сачувати трагове.</a:t>
            </a:r>
          </a:p>
          <a:p>
            <a:r>
              <a:rPr lang="sr-Cyrl-RS" dirty="0" smtClean="0"/>
              <a:t>Грешке које праве које праве жртве у вези са пријављивањем (не пријављују одмах, униште трагове);</a:t>
            </a:r>
          </a:p>
          <a:p>
            <a:r>
              <a:rPr lang="sr-Cyrl-RS" dirty="0" smtClean="0"/>
              <a:t>Јавно поговарање као начин сазнања; </a:t>
            </a:r>
          </a:p>
          <a:p>
            <a:r>
              <a:rPr lang="sr-Cyrl-RS" dirty="0" smtClean="0"/>
              <a:t>Родитељ</a:t>
            </a:r>
            <a:r>
              <a:rPr lang="sr-Cyrl-RS" dirty="0"/>
              <a:t>;</a:t>
            </a:r>
            <a:endParaRPr lang="sr-Cyrl-RS" dirty="0" smtClean="0"/>
          </a:p>
          <a:p>
            <a:r>
              <a:rPr lang="sr-Cyrl-RS" dirty="0" smtClean="0"/>
              <a:t>Здравствена установа.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369887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Лажна пријава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dirty="0" smtClean="0"/>
              <a:t>Мотиви лажних пријава: освета; затечена је од стране момка или мужа у добровољном односу; </a:t>
            </a:r>
            <a:r>
              <a:rPr lang="sr-Cyrl-CS" dirty="0"/>
              <a:t>по­ку­шај да се од­ре­ђе­но ли­це при­мо­ра да скло­пи брак; ка­ко би се оства­ри­ла од­ре­ђе­на имо­вин­ска </a:t>
            </a:r>
            <a:r>
              <a:rPr lang="sr-Cyrl-CS" dirty="0" smtClean="0"/>
              <a:t>ко­рист, итд.</a:t>
            </a:r>
          </a:p>
          <a:p>
            <a:pPr indent="-342900">
              <a:buFontTx/>
              <a:buChar char="-"/>
            </a:pPr>
            <a:r>
              <a:rPr lang="sr-Cyrl-CS" dirty="0" smtClean="0"/>
              <a:t>Фингирање силовања од стране жртве (самоповређивање)</a:t>
            </a:r>
          </a:p>
          <a:p>
            <a:pPr indent="-342900">
              <a:buFontTx/>
              <a:buChar char="-"/>
            </a:pPr>
            <a:r>
              <a:rPr lang="sr-Cyrl-CS" dirty="0" smtClean="0"/>
              <a:t>Пример из Кошутњака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53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691</TotalTime>
  <Words>2675</Words>
  <Application>Microsoft Office PowerPoint</Application>
  <PresentationFormat>On-screen Show (4:3)</PresentationFormat>
  <Paragraphs>245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Adjacency</vt:lpstr>
      <vt:lpstr>СИЛОВАЊЕ и друга кривична дела против полне слободе</vt:lpstr>
      <vt:lpstr>Појам дела и изазови у доказивању</vt:lpstr>
      <vt:lpstr>PowerPoint Presentation</vt:lpstr>
      <vt:lpstr>Од­нос из­ме­ђу учи­ни­о­ца и жр­тве ко­ји је прет­хо­дио кри­вич­ном де­лу </vt:lpstr>
      <vt:lpstr>Виктимолошки однос</vt:lpstr>
      <vt:lpstr>Пре­ла­зак на из­вр­ше­ње кри­вич­ног де­ла и сла­ма­ње от­по­ра жр­тве с аспекта про­на­ла­же­ња до­ка­за. </vt:lpstr>
      <vt:lpstr>Да би умањио отпор жртве учинилац:</vt:lpstr>
      <vt:lpstr>У циљу прикривања дела учинилац:</vt:lpstr>
      <vt:lpstr>Пријава оштећене – најчешћи начин са­зна­ње за из­вр­ше­но кри­вично де­ло</vt:lpstr>
      <vt:lpstr>Стратешки правци планирања криминалистичке истраге</vt:lpstr>
      <vt:lpstr>Пла­ни­ра­ње кри­ми­на­ли­стичких рад­њи. Оснивна тактичка питања:</vt:lpstr>
      <vt:lpstr>Пла­ни­ра­ње кри­ми­на­ли­стичких рад­њи. Оснивна тактичка питања:</vt:lpstr>
      <vt:lpstr>Ме­ре пр­вог за­хва­та  након подношења пријаве оштећене</vt:lpstr>
      <vt:lpstr>Ин­фор­ма­тив­ни раз­го­во­р са жр­твом</vt:lpstr>
      <vt:lpstr>PowerPoint Presentation</vt:lpstr>
      <vt:lpstr>Оперативне радње</vt:lpstr>
      <vt:lpstr>Тај­на оп­сер­ва­ци­ја, по­ста­вља­ње за­се­да, ко­ри­шће­ње „ма­ма­ца“,спе­ци­јал­но дре­си­ра­них па­са</vt:lpstr>
      <vt:lpstr>Уви­ђај код силовања</vt:lpstr>
      <vt:lpstr>PowerPoint Presentation</vt:lpstr>
      <vt:lpstr>PowerPoint Presentation</vt:lpstr>
      <vt:lpstr>Криминалистички и доказни значај отпора жртве</vt:lpstr>
      <vt:lpstr>Ве­шта­че­ња код си­ло­ва­ња</vt:lpstr>
      <vt:lpstr>Организовање препознавања</vt:lpstr>
      <vt:lpstr>Случајеви из праксе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Сексуални деликти</dc:title>
  <dc:creator>Simonovic</dc:creator>
  <cp:lastModifiedBy>Branislav</cp:lastModifiedBy>
  <cp:revision>48</cp:revision>
  <dcterms:created xsi:type="dcterms:W3CDTF">2006-08-16T00:00:00Z</dcterms:created>
  <dcterms:modified xsi:type="dcterms:W3CDTF">2020-04-16T08:45:31Z</dcterms:modified>
</cp:coreProperties>
</file>