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8" r:id="rId3"/>
    <p:sldId id="268" r:id="rId4"/>
    <p:sldId id="271" r:id="rId5"/>
    <p:sldId id="275" r:id="rId6"/>
    <p:sldId id="272" r:id="rId7"/>
    <p:sldId id="269" r:id="rId8"/>
    <p:sldId id="276" r:id="rId9"/>
    <p:sldId id="280" r:id="rId10"/>
    <p:sldId id="281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FA329B-8174-46BD-96EC-C14A8A5166D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074B815-42E6-45F2-985B-951DC603C3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329B-8174-46BD-96EC-C14A8A5166D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B815-42E6-45F2-985B-951DC603C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329B-8174-46BD-96EC-C14A8A5166D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B815-42E6-45F2-985B-951DC603C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FA329B-8174-46BD-96EC-C14A8A5166D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74B815-42E6-45F2-985B-951DC603C3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4FA329B-8174-46BD-96EC-C14A8A5166D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074B815-42E6-45F2-985B-951DC603C3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329B-8174-46BD-96EC-C14A8A5166D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B815-42E6-45F2-985B-951DC603C3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329B-8174-46BD-96EC-C14A8A5166D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B815-42E6-45F2-985B-951DC603C3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FA329B-8174-46BD-96EC-C14A8A5166D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74B815-42E6-45F2-985B-951DC603C3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329B-8174-46BD-96EC-C14A8A5166D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B815-42E6-45F2-985B-951DC603C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FA329B-8174-46BD-96EC-C14A8A5166D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74B815-42E6-45F2-985B-951DC603C38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FA329B-8174-46BD-96EC-C14A8A5166D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74B815-42E6-45F2-985B-951DC603C38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FA329B-8174-46BD-96EC-C14A8A5166D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74B815-42E6-45F2-985B-951DC603C3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0-nIsw1LX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Биолошки трагови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Вежбе, 31.03.2020.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92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609600"/>
          </a:xfrm>
        </p:spPr>
        <p:txBody>
          <a:bodyPr/>
          <a:lstStyle/>
          <a:p>
            <a:r>
              <a:rPr lang="sr-Cyrl-RS" dirty="0" smtClean="0"/>
              <a:t>Питање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56703"/>
            <a:ext cx="7467600" cy="5559552"/>
          </a:xfrm>
        </p:spPr>
        <p:txBody>
          <a:bodyPr/>
          <a:lstStyle/>
          <a:p>
            <a:r>
              <a:rPr lang="sr-Cyrl-RS" dirty="0" smtClean="0"/>
              <a:t>Извршите анализу фотографије.</a:t>
            </a:r>
            <a:endParaRPr lang="en-US" dirty="0"/>
          </a:p>
        </p:txBody>
      </p:sp>
      <p:pic>
        <p:nvPicPr>
          <p:cNvPr id="1026" name="Picture 2" descr="C:\Users\Gaga\Desktop\Vo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62484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645160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Слика: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https://hemospat.com/bloodstain-pattern-analysis-research/</a:t>
            </a:r>
          </a:p>
        </p:txBody>
      </p:sp>
    </p:spTree>
    <p:extLst>
      <p:ext uri="{BB962C8B-B14F-4D97-AF65-F5344CB8AC3E}">
        <p14:creationId xmlns:p14="http://schemas.microsoft.com/office/powerpoint/2010/main" val="374182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689"/>
            <a:ext cx="7467600" cy="579438"/>
          </a:xfrm>
        </p:spPr>
        <p:txBody>
          <a:bodyPr/>
          <a:lstStyle/>
          <a:p>
            <a:r>
              <a:rPr lang="sr-Cyrl-RS" dirty="0" smtClean="0"/>
              <a:t>Питање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r>
              <a:rPr lang="sr-Cyrl-RS" dirty="0" smtClean="0"/>
              <a:t>Како је настао траг крви?</a:t>
            </a:r>
            <a:endParaRPr lang="en-US" dirty="0"/>
          </a:p>
        </p:txBody>
      </p:sp>
      <p:pic>
        <p:nvPicPr>
          <p:cNvPr id="2050" name="Picture 2" descr="C:\Users\Gaga\Desktop\Cast_Off_Patt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2895600" cy="563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6484204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Слика: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https://hemospat.com/bloodstain-pattern-analysis-research/</a:t>
            </a:r>
          </a:p>
        </p:txBody>
      </p:sp>
    </p:spTree>
    <p:extLst>
      <p:ext uri="{BB962C8B-B14F-4D97-AF65-F5344CB8AC3E}">
        <p14:creationId xmlns:p14="http://schemas.microsoft.com/office/powerpoint/2010/main" val="66839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Биолошки трагови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Трагови крви</a:t>
            </a:r>
          </a:p>
          <a:p>
            <a:r>
              <a:rPr lang="sr-Cyrl-RS" dirty="0" smtClean="0"/>
              <a:t>Длаке и власи косе</a:t>
            </a:r>
          </a:p>
          <a:p>
            <a:r>
              <a:rPr lang="sr-Cyrl-RS" dirty="0" smtClean="0"/>
              <a:t>Трагови сперме</a:t>
            </a:r>
          </a:p>
          <a:p>
            <a:r>
              <a:rPr lang="sr-Cyrl-RS" dirty="0" smtClean="0"/>
              <a:t>Нокат као траг и носилац трага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3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4" y="286109"/>
            <a:ext cx="7467600" cy="579438"/>
          </a:xfrm>
        </p:spPr>
        <p:txBody>
          <a:bodyPr/>
          <a:lstStyle/>
          <a:p>
            <a:r>
              <a:rPr lang="sr-Cyrl-RS" dirty="0" smtClean="0"/>
              <a:t>Трагови крви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/>
          <a:lstStyle/>
          <a:p>
            <a:r>
              <a:rPr lang="sr-Cyrl-RS" dirty="0" smtClean="0"/>
              <a:t>Проналажење трагова крви</a:t>
            </a:r>
          </a:p>
          <a:p>
            <a:r>
              <a:rPr lang="sr-Cyrl-RS" dirty="0" smtClean="0"/>
              <a:t>Да ли сумњиви траг потиче од крви?</a:t>
            </a:r>
          </a:p>
          <a:p>
            <a:r>
              <a:rPr lang="sr-Cyrl-RS" dirty="0" smtClean="0"/>
              <a:t>Појавне форме трагова крви</a:t>
            </a:r>
          </a:p>
          <a:p>
            <a:pPr lvl="1"/>
            <a:r>
              <a:rPr lang="sr-Cyrl-RS" dirty="0" smtClean="0"/>
              <a:t>Трагови сливања крви</a:t>
            </a:r>
          </a:p>
          <a:p>
            <a:pPr lvl="1"/>
            <a:r>
              <a:rPr lang="sr-Cyrl-RS" dirty="0" smtClean="0"/>
              <a:t>Капљичасти трагови крви</a:t>
            </a:r>
          </a:p>
          <a:p>
            <a:pPr lvl="1"/>
            <a:r>
              <a:rPr lang="sr-Cyrl-RS" dirty="0" smtClean="0"/>
              <a:t>Трагови крви у виду отисака/брисотине</a:t>
            </a:r>
          </a:p>
          <a:p>
            <a:pPr lvl="1"/>
            <a:r>
              <a:rPr lang="sr-Cyrl-RS" dirty="0" smtClean="0"/>
              <a:t>Комбиновани трагови крви</a:t>
            </a:r>
          </a:p>
          <a:p>
            <a:r>
              <a:rPr lang="sr-Cyrl-RS" dirty="0" smtClean="0"/>
              <a:t>Процена броја удараца на основу трагова крви</a:t>
            </a:r>
          </a:p>
          <a:p>
            <a:r>
              <a:rPr lang="sr-Cyrl-RS" dirty="0" smtClean="0"/>
              <a:t>Прикупљање трагова крви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731838"/>
          </a:xfrm>
        </p:spPr>
        <p:txBody>
          <a:bodyPr/>
          <a:lstStyle/>
          <a:p>
            <a:r>
              <a:rPr lang="sr-Cyrl-RS" dirty="0" smtClean="0"/>
              <a:t>трагови </a:t>
            </a:r>
            <a:r>
              <a:rPr lang="sr-Cyrl-RS" dirty="0" smtClean="0"/>
              <a:t>крви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4542" y="993648"/>
            <a:ext cx="7467600" cy="5483352"/>
          </a:xfrm>
        </p:spPr>
        <p:txBody>
          <a:bodyPr/>
          <a:lstStyle/>
          <a:p>
            <a:r>
              <a:rPr lang="sr-Cyrl-RS" dirty="0" smtClean="0"/>
              <a:t>Још једна класификација:</a:t>
            </a:r>
          </a:p>
          <a:p>
            <a:pPr lvl="1"/>
            <a:r>
              <a:rPr lang="sr-Cyrl-RS" dirty="0" smtClean="0"/>
              <a:t>Пасивни трагови крви, </a:t>
            </a:r>
            <a:endParaRPr lang="en-US" dirty="0" smtClean="0"/>
          </a:p>
          <a:p>
            <a:pPr lvl="1"/>
            <a:r>
              <a:rPr lang="sr-Cyrl-RS" dirty="0" smtClean="0"/>
              <a:t>Трагови крви настали трансфером материје,</a:t>
            </a:r>
            <a:endParaRPr lang="en-US" dirty="0" smtClean="0"/>
          </a:p>
          <a:p>
            <a:pPr lvl="1"/>
            <a:r>
              <a:rPr lang="sr-Cyrl-RS" dirty="0" smtClean="0"/>
              <a:t>Трагови крви настали под утицајем страног објекта на извор крви и трагови пројекције крви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6" y="4114383"/>
            <a:ext cx="3911795" cy="217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39" y="3603383"/>
            <a:ext cx="3503283" cy="268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54489" y="64770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www.forensicsciencesimplified.org/blood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3513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/>
          <a:lstStyle/>
          <a:p>
            <a:r>
              <a:rPr lang="sr-Cyrl-RS" dirty="0" smtClean="0"/>
              <a:t>Трагови крви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7467600" cy="5410200"/>
          </a:xfrm>
        </p:spPr>
        <p:txBody>
          <a:bodyPr/>
          <a:lstStyle/>
          <a:p>
            <a:r>
              <a:rPr lang="sr-Cyrl-RS" dirty="0" smtClean="0"/>
              <a:t>Глатка површина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sr-Cyrl-RS" dirty="0" smtClean="0"/>
              <a:t>ивице капљица крви су равне (</a:t>
            </a:r>
            <a:r>
              <a:rPr lang="sr-Cyrl-RS" sz="2200" dirty="0" smtClean="0"/>
              <a:t>стакло, мермер, </a:t>
            </a:r>
            <a:endParaRPr lang="en-US" sz="2200" dirty="0"/>
          </a:p>
          <a:p>
            <a:r>
              <a:rPr lang="sr-Cyrl-RS" dirty="0" smtClean="0"/>
              <a:t>Порозна површина</a:t>
            </a:r>
            <a:r>
              <a:rPr lang="en-US" dirty="0" smtClean="0"/>
              <a:t>– </a:t>
            </a:r>
            <a:r>
              <a:rPr lang="sr-Cyrl-RS" dirty="0" smtClean="0"/>
              <a:t>ивице капљица формирају мале екстензије (у облику узвичника) и тзв. „сателите“</a:t>
            </a:r>
            <a:endParaRPr lang="en-US" dirty="0"/>
          </a:p>
          <a:p>
            <a:pPr lvl="1"/>
            <a:r>
              <a:rPr lang="sr-Cyrl-RS" sz="2200" dirty="0" smtClean="0"/>
              <a:t>Екстензије</a:t>
            </a:r>
            <a:r>
              <a:rPr lang="sr-Latn-RS" sz="2200" dirty="0" smtClean="0"/>
              <a:t> </a:t>
            </a:r>
            <a:r>
              <a:rPr lang="en-US" sz="2200" dirty="0" smtClean="0"/>
              <a:t>– </a:t>
            </a:r>
            <a:r>
              <a:rPr lang="sr-Cyrl-RS" sz="2200" dirty="0" smtClean="0"/>
              <a:t>део капи крви</a:t>
            </a:r>
            <a:endParaRPr lang="en-US" sz="2200" dirty="0"/>
          </a:p>
          <a:p>
            <a:pPr lvl="1"/>
            <a:r>
              <a:rPr lang="sr-Cyrl-RS" sz="2200" dirty="0" smtClean="0"/>
              <a:t>„Сателити“</a:t>
            </a:r>
            <a:r>
              <a:rPr lang="en-US" sz="2200" dirty="0" smtClean="0"/>
              <a:t>– </a:t>
            </a:r>
            <a:r>
              <a:rPr lang="sr-Cyrl-RS" sz="2200" dirty="0" smtClean="0"/>
              <a:t>капљице одвојене од првобитне капи крви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68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579438"/>
          </a:xfrm>
        </p:spPr>
        <p:txBody>
          <a:bodyPr/>
          <a:lstStyle/>
          <a:p>
            <a:r>
              <a:rPr lang="sr-Cyrl-RS" dirty="0"/>
              <a:t>Трагови крви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r>
              <a:rPr lang="sr-Cyrl-RS" dirty="0" smtClean="0"/>
              <a:t>Трагови крви од повреде нанете оштрим предметом – мали број капљица линеарног распореда</a:t>
            </a:r>
          </a:p>
          <a:p>
            <a:r>
              <a:rPr lang="sr-Cyrl-RS" dirty="0" smtClean="0"/>
              <a:t>Трагови крви од повреде нанете тупим предметом – већа количина крви, капљице различитог облика и величине</a:t>
            </a:r>
          </a:p>
          <a:p>
            <a:r>
              <a:rPr lang="sr-Cyrl-RS" dirty="0" smtClean="0"/>
              <a:t>Трагови крви настали услед употребе ватреног оружја</a:t>
            </a:r>
          </a:p>
          <a:p>
            <a:pPr lvl="1"/>
            <a:r>
              <a:rPr lang="sr-Cyrl-RS" dirty="0" smtClean="0"/>
              <a:t>Типичан траг крви из излазне ране је сачињен од пуно ситних капљица крви који формирају „маглу“</a:t>
            </a:r>
          </a:p>
          <a:p>
            <a:r>
              <a:rPr lang="ru-RU" dirty="0"/>
              <a:t>Угао деловања и облик трага крви</a:t>
            </a:r>
          </a:p>
          <a:p>
            <a:pPr lvl="1"/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www.youtube.com/watch?v=I0-nIsw1LXU</a:t>
            </a:r>
            <a:r>
              <a:rPr lang="ru-RU" dirty="0" smtClean="0"/>
              <a:t> </a:t>
            </a:r>
            <a:endParaRPr lang="ru-RU" dirty="0"/>
          </a:p>
          <a:p>
            <a:endParaRPr lang="sr-Cyrl-RS" dirty="0" smtClean="0"/>
          </a:p>
          <a:p>
            <a:pPr marL="365760" lvl="1" indent="0">
              <a:buNone/>
            </a:pPr>
            <a:endParaRPr lang="sr-Cyrl-R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91000" y="6477000"/>
            <a:ext cx="586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http://www.forensicsciencesimplified.org/blood/</a:t>
            </a:r>
          </a:p>
        </p:txBody>
      </p:sp>
    </p:spTree>
    <p:extLst>
      <p:ext uri="{BB962C8B-B14F-4D97-AF65-F5344CB8AC3E}">
        <p14:creationId xmlns:p14="http://schemas.microsoft.com/office/powerpoint/2010/main" val="337048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579438"/>
          </a:xfrm>
        </p:spPr>
        <p:txBody>
          <a:bodyPr>
            <a:normAutofit/>
          </a:bodyPr>
          <a:lstStyle/>
          <a:p>
            <a:r>
              <a:rPr lang="sr-Cyrl-RS" dirty="0" smtClean="0"/>
              <a:t>Питање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r>
              <a:rPr lang="sr-Cyrl-RS" dirty="0" smtClean="0"/>
              <a:t>Који траг крви је највероватније настао пуцањем у главу жртве? Објасните одговор.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0"/>
            <a:ext cx="23812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38600" y="633478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Bertino, A., </a:t>
            </a:r>
            <a:r>
              <a:rPr lang="sr-Latn-R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Forensic Science: Fundame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ntals and Investigation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Sout-Western Cengage learning, 2009.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16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503238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Питање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11952"/>
          </a:xfrm>
        </p:spPr>
        <p:txBody>
          <a:bodyPr/>
          <a:lstStyle/>
          <a:p>
            <a:r>
              <a:rPr lang="sr-Cyrl-RS" dirty="0" smtClean="0"/>
              <a:t>Које врсте трагова препознајете на сликама?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8" y="1219200"/>
            <a:ext cx="7315200" cy="280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50676"/>
            <a:ext cx="7240438" cy="265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9000" y="6520837"/>
            <a:ext cx="6984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Слике: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://www.forensicsciencesimplified.org/blood/</a:t>
            </a:r>
          </a:p>
        </p:txBody>
      </p:sp>
    </p:spTree>
    <p:extLst>
      <p:ext uri="{BB962C8B-B14F-4D97-AF65-F5344CB8AC3E}">
        <p14:creationId xmlns:p14="http://schemas.microsoft.com/office/powerpoint/2010/main" val="292474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579438"/>
          </a:xfrm>
        </p:spPr>
        <p:txBody>
          <a:bodyPr/>
          <a:lstStyle/>
          <a:p>
            <a:r>
              <a:rPr lang="sr-Cyrl-RS" dirty="0" smtClean="0"/>
              <a:t>Питање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/>
          <a:lstStyle/>
          <a:p>
            <a:r>
              <a:rPr lang="sr-Cyrl-RS" dirty="0" smtClean="0"/>
              <a:t>Крв цури са висне од 30 цм.</a:t>
            </a:r>
            <a:r>
              <a:rPr lang="en-US" dirty="0" smtClean="0"/>
              <a:t> </a:t>
            </a:r>
            <a:r>
              <a:rPr lang="sr-Cyrl-RS" dirty="0" smtClean="0"/>
              <a:t>Иако је висина иста, добијамо два различита трага крви. Како бисте објаснили разлику?</a:t>
            </a:r>
            <a:endParaRPr lang="en-US" dirty="0"/>
          </a:p>
        </p:txBody>
      </p:sp>
      <p:pic>
        <p:nvPicPr>
          <p:cNvPr id="4" name="Picture 7" descr="BPATut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35" y="3062503"/>
            <a:ext cx="1578297" cy="16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PATut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62503"/>
            <a:ext cx="28956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63347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Bertino, A., </a:t>
            </a:r>
            <a:r>
              <a:rPr lang="sr-Latn-R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Forensic Science: Fundame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ntals and Investigation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Sout-Western Cengage learning, 2009.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9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1772</TotalTime>
  <Words>335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Биолошки трагови</vt:lpstr>
      <vt:lpstr>Биолошки трагови</vt:lpstr>
      <vt:lpstr>Трагови крви</vt:lpstr>
      <vt:lpstr>трагови крви</vt:lpstr>
      <vt:lpstr>Трагови крви</vt:lpstr>
      <vt:lpstr>Трагови крви</vt:lpstr>
      <vt:lpstr>Питање 1</vt:lpstr>
      <vt:lpstr>Питање 2</vt:lpstr>
      <vt:lpstr>Питање 3</vt:lpstr>
      <vt:lpstr>Питање 4</vt:lpstr>
      <vt:lpstr>Питање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30</cp:revision>
  <dcterms:created xsi:type="dcterms:W3CDTF">2020-03-10T22:25:42Z</dcterms:created>
  <dcterms:modified xsi:type="dcterms:W3CDTF">2020-03-31T06:35:22Z</dcterms:modified>
</cp:coreProperties>
</file>