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0"/>
  </p:notesMasterIdLst>
  <p:sldIdLst>
    <p:sldId id="256" r:id="rId2"/>
    <p:sldId id="257" r:id="rId3"/>
    <p:sldId id="259" r:id="rId4"/>
    <p:sldId id="260" r:id="rId5"/>
    <p:sldId id="262" r:id="rId6"/>
    <p:sldId id="266" r:id="rId7"/>
    <p:sldId id="265" r:id="rId8"/>
    <p:sldId id="271" r:id="rId9"/>
    <p:sldId id="270" r:id="rId10"/>
    <p:sldId id="264" r:id="rId11"/>
    <p:sldId id="269" r:id="rId12"/>
    <p:sldId id="268" r:id="rId13"/>
    <p:sldId id="261" r:id="rId14"/>
    <p:sldId id="279" r:id="rId15"/>
    <p:sldId id="267" r:id="rId16"/>
    <p:sldId id="263" r:id="rId17"/>
    <p:sldId id="273" r:id="rId18"/>
    <p:sldId id="274" r:id="rId19"/>
    <p:sldId id="275" r:id="rId20"/>
    <p:sldId id="277" r:id="rId21"/>
    <p:sldId id="280" r:id="rId22"/>
    <p:sldId id="278" r:id="rId23"/>
    <p:sldId id="281" r:id="rId24"/>
    <p:sldId id="282" r:id="rId25"/>
    <p:sldId id="283" r:id="rId26"/>
    <p:sldId id="284" r:id="rId27"/>
    <p:sldId id="258" r:id="rId28"/>
    <p:sldId id="27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1B1911-E7A3-49B4-AE20-73AB15C4C0B8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C8CFA2-E464-4D89-976B-93C80158D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994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8CFA2-E464-4D89-976B-93C80158DFD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343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ransparency.org/cpi2016" TargetMode="Externa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r.wikipedia.org/wiki/%D0%90%D1%80%D0%B8%D1%81%D1%82%D0%BE%D1%82%D0%B5%D0%BB" TargetMode="External"/><Relationship Id="rId2" Type="http://schemas.openxmlformats.org/officeDocument/2006/relationships/hyperlink" Target="https://sr.wikipedia.org/wiki/%D0%9B%D0%B0%D1%82%D0%B8%D0%BD%D1%81%D0%BA%D0%B8_%D1%98%D0%B5%D0%B7%D0%B8%D0%B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r.wikipedia.org/wiki/%D0%A6%D0%B8%D1%86%D0%B5%D1%80%D0%BE%D0%BD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sr.wikipedia.org/w/index.php?title=%D0%A1%D1%83%D0%B4_%D1%98%D0%B0%D0%B2%D0%BD%D0%BE%D1%81%D1%82%D0%B8&amp;action=edit&amp;redlink=1" TargetMode="External"/><Relationship Id="rId2" Type="http://schemas.openxmlformats.org/officeDocument/2006/relationships/hyperlink" Target="https://sr.wikipedia.org/wiki/%D0%94%D0%BE%D0%BA%D0%B0%D0%B7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r.wikipedia.org/wiki/%D0%9F%D0%BE%D0%BB%D0%B8%D1%82%D0%B8%D0%BA%D0%B0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sr.wikipedia.org/wiki/Nepotiza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cas.rs/?p=7771" TargetMode="External"/><Relationship Id="rId3" Type="http://schemas.openxmlformats.org/officeDocument/2006/relationships/hyperlink" Target="http://www.acas.rs/wp-content/uploads/2010/07/zakon_o_potvrdjivanju_krivicnopravne_konvencije_o_korupciji_-_srb.doc" TargetMode="External"/><Relationship Id="rId7" Type="http://schemas.openxmlformats.org/officeDocument/2006/relationships/hyperlink" Target="http://www.acas.rs/?p=7763" TargetMode="External"/><Relationship Id="rId2" Type="http://schemas.openxmlformats.org/officeDocument/2006/relationships/hyperlink" Target="http://www.acas.rs/wp-content/uploads/2010/07/zakon_o_ratifikaciji_konvencije_ujedinjenih_nacija_protiv_korupcije.doc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acas.rs/?p=7760" TargetMode="External"/><Relationship Id="rId5" Type="http://schemas.openxmlformats.org/officeDocument/2006/relationships/hyperlink" Target="http://www.acas.rs/wp-content/uploads/2010/07/zakon_o_potvrdjivanju_gradjanskopravne_konvencije.doc" TargetMode="External"/><Relationship Id="rId4" Type="http://schemas.openxmlformats.org/officeDocument/2006/relationships/hyperlink" Target="http://www.acas.rs/wp-content/uploads/2010/07/zakon_o_potvrdjivanju_dodatnog_protokola_uz_krivicnopravnu_konvenciju_o_korupciji_-_srb.do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791200"/>
            <a:ext cx="7772400" cy="838200"/>
          </a:xfrm>
        </p:spPr>
        <p:txBody>
          <a:bodyPr/>
          <a:lstStyle/>
          <a:p>
            <a:r>
              <a:rPr lang="sr-Cyrl-RS" dirty="0" smtClean="0"/>
              <a:t>Корупција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upload.wikimedia.org/wikipedia/commons/thumb/2/27/10_-_hands_shaking_with_euro_bank_notes_inside_handshake_-_royalty_free%2C_without_copyright%2C_public_domain_photo_image_01.JPG/1024px-10_-_hands_shaking_with_euro_bank_notes_inside_handshake_-_royalty_free%2C_without_copyright%2C_public_domain_photo_image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7934325" cy="526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033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>
            <a:normAutofit/>
          </a:bodyPr>
          <a:lstStyle/>
          <a:p>
            <a:r>
              <a:rPr lang="sr-Cyrl-RS" dirty="0" smtClean="0"/>
              <a:t>Мерење корупције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IPK – </a:t>
            </a:r>
            <a:r>
              <a:rPr lang="sr-Cyrl-RS" b="1" dirty="0"/>
              <a:t>Индекс перцепције корупције </a:t>
            </a:r>
            <a:r>
              <a:rPr lang="en-US" dirty="0" smtClean="0"/>
              <a:t>(</a:t>
            </a:r>
            <a:r>
              <a:rPr lang="en-US" dirty="0"/>
              <a:t>Transparency International</a:t>
            </a:r>
            <a:r>
              <a:rPr lang="en-US" dirty="0" smtClean="0"/>
              <a:t>)</a:t>
            </a:r>
            <a:endParaRPr lang="sr-Cyrl-RS" dirty="0" smtClean="0"/>
          </a:p>
          <a:p>
            <a:r>
              <a:rPr lang="sr-Cyrl-RS" dirty="0" smtClean="0"/>
              <a:t>У 2017</a:t>
            </a:r>
            <a:r>
              <a:rPr lang="en-US" dirty="0" smtClean="0"/>
              <a:t>, </a:t>
            </a:r>
            <a:r>
              <a:rPr lang="sr-Cyrl-RS" dirty="0" smtClean="0"/>
              <a:t>индекс корупције показује да више од две трећине земаља има скор испод </a:t>
            </a:r>
            <a:r>
              <a:rPr lang="en-US" dirty="0" smtClean="0"/>
              <a:t>50</a:t>
            </a:r>
            <a:r>
              <a:rPr lang="sr-Cyrl-RS" dirty="0"/>
              <a:t> </a:t>
            </a:r>
            <a:r>
              <a:rPr lang="sr-Cyrl-RS" dirty="0" smtClean="0"/>
              <a:t>(укупно мерено у 176 држава)</a:t>
            </a:r>
          </a:p>
          <a:p>
            <a:r>
              <a:rPr lang="ru-RU" dirty="0"/>
              <a:t>Ниво испод педесетог места указује на "ендемску" корпуцију у друштву</a:t>
            </a:r>
            <a:r>
              <a:rPr lang="ru-RU" dirty="0" smtClean="0"/>
              <a:t>.</a:t>
            </a:r>
            <a:endParaRPr lang="en-US" dirty="0"/>
          </a:p>
          <a:p>
            <a:r>
              <a:rPr lang="ru-RU" b="1" dirty="0"/>
              <a:t>Индекс контроле корупције</a:t>
            </a:r>
            <a:r>
              <a:rPr lang="ru-RU" dirty="0"/>
              <a:t> (Светска банка</a:t>
            </a:r>
            <a:r>
              <a:rPr lang="ru-RU" dirty="0" smtClean="0"/>
              <a:t>)</a:t>
            </a:r>
          </a:p>
          <a:p>
            <a:r>
              <a:rPr lang="sr-Cyrl-RS" dirty="0" smtClean="0"/>
              <a:t>Индекси испитују </a:t>
            </a:r>
            <a:r>
              <a:rPr lang="sr-Cyrl-RS" dirty="0"/>
              <a:t>перципирану присутност корупције. </a:t>
            </a:r>
            <a:endParaRPr lang="sr-Cyrl-RS" dirty="0" smtClean="0"/>
          </a:p>
          <a:p>
            <a:r>
              <a:rPr lang="sr-Cyrl-RS" dirty="0" smtClean="0"/>
              <a:t>Сврха: подизање </a:t>
            </a:r>
            <a:r>
              <a:rPr lang="sr-Cyrl-RS" dirty="0"/>
              <a:t>јавне </a:t>
            </a:r>
            <a:r>
              <a:rPr lang="sr-Cyrl-RS" dirty="0" smtClean="0"/>
              <a:t>свести </a:t>
            </a:r>
            <a:r>
              <a:rPr lang="sr-Cyrl-RS" dirty="0"/>
              <a:t>о корупцији, као и указивање владама </a:t>
            </a:r>
            <a:r>
              <a:rPr lang="sr-Cyrl-RS" dirty="0" smtClean="0"/>
              <a:t>широм свијета </a:t>
            </a:r>
            <a:r>
              <a:rPr lang="sr-Cyrl-RS" dirty="0"/>
              <a:t>на негативан имиџ и </a:t>
            </a:r>
            <a:r>
              <a:rPr lang="sr-Cyrl-RS" dirty="0" smtClean="0"/>
              <a:t>неповерење </a:t>
            </a:r>
            <a:r>
              <a:rPr lang="sr-Cyrl-RS" dirty="0"/>
              <a:t>које произлази као </a:t>
            </a:r>
            <a:r>
              <a:rPr lang="sr-Cyrl-RS" dirty="0" smtClean="0"/>
              <a:t>последица </a:t>
            </a:r>
            <a:r>
              <a:rPr lang="sr-Cyrl-RS" dirty="0"/>
              <a:t>корупције.</a:t>
            </a:r>
          </a:p>
          <a:p>
            <a:r>
              <a:rPr lang="sr-Cyrl-RS" dirty="0"/>
              <a:t>Најмање корумпирана земља у свету </a:t>
            </a:r>
            <a:r>
              <a:rPr lang="sr-Cyrl-RS" dirty="0" smtClean="0"/>
              <a:t>је </a:t>
            </a:r>
            <a:r>
              <a:rPr lang="sr-Cyrl-RS" dirty="0"/>
              <a:t>Данска, а највише Сомалија.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593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cap="all" dirty="0">
                <a:hlinkClick r:id="rId2"/>
              </a:rPr>
              <a:t>CORRUPTION PERCEPTIONS INDEX 2017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Најмање корумпиране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Највише корумпиране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sr-Cyrl-RS" dirty="0" smtClean="0"/>
              <a:t>Нови Зеланд: скор 89</a:t>
            </a:r>
            <a:endParaRPr lang="sr-Cyrl-RS" dirty="0"/>
          </a:p>
          <a:p>
            <a:pPr marL="457200" indent="-457200">
              <a:buAutoNum type="arabicPeriod"/>
            </a:pPr>
            <a:r>
              <a:rPr lang="sr-Cyrl-RS" dirty="0" smtClean="0"/>
              <a:t>Данска: скор 88</a:t>
            </a:r>
          </a:p>
          <a:p>
            <a:pPr marL="0" indent="0">
              <a:buNone/>
            </a:pPr>
            <a:r>
              <a:rPr lang="sr-Cyrl-RS" dirty="0" smtClean="0"/>
              <a:t>3. Финска: скор: 85</a:t>
            </a:r>
          </a:p>
          <a:p>
            <a:pPr marL="0" indent="0">
              <a:buNone/>
            </a:pPr>
            <a:r>
              <a:rPr lang="sr-Cyrl-RS" dirty="0" smtClean="0"/>
              <a:t>4. Норвешка: скор 85</a:t>
            </a:r>
          </a:p>
          <a:p>
            <a:pPr marL="0" indent="0">
              <a:buNone/>
            </a:pPr>
            <a:r>
              <a:rPr lang="sr-Cyrl-RS" dirty="0" smtClean="0"/>
              <a:t>5. Швајцарска:  85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r-Cyrl-RS" dirty="0" smtClean="0"/>
              <a:t>170. Јемен: скор 16</a:t>
            </a:r>
          </a:p>
          <a:p>
            <a:pPr marL="0" indent="0">
              <a:buNone/>
            </a:pPr>
            <a:r>
              <a:rPr lang="sr-Cyrl-RS" dirty="0" smtClean="0"/>
              <a:t>177. Авганистан:  скор 15</a:t>
            </a:r>
          </a:p>
          <a:p>
            <a:pPr marL="0" indent="0">
              <a:buNone/>
            </a:pPr>
            <a:r>
              <a:rPr lang="sr-Cyrl-RS" dirty="0" smtClean="0"/>
              <a:t>178. Сирија: скор 14</a:t>
            </a:r>
          </a:p>
          <a:p>
            <a:pPr marL="0" indent="0">
              <a:buNone/>
            </a:pPr>
            <a:r>
              <a:rPr lang="sr-Cyrl-RS" dirty="0" smtClean="0"/>
              <a:t>179. Јужни Судан: скор 12</a:t>
            </a:r>
          </a:p>
          <a:p>
            <a:pPr marL="0" indent="0">
              <a:buNone/>
            </a:pPr>
            <a:r>
              <a:rPr lang="sr-Cyrl-RS" dirty="0" smtClean="0"/>
              <a:t>176. Сомалија: скор 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8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/>
          </a:bodyPr>
          <a:lstStyle/>
          <a:p>
            <a:r>
              <a:rPr lang="sr-Cyrl-RS" dirty="0" smtClean="0"/>
              <a:t>Корупција у региону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5715000"/>
          </a:xfrm>
        </p:spPr>
        <p:txBody>
          <a:bodyPr>
            <a:normAutofit fontScale="92500"/>
          </a:bodyPr>
          <a:lstStyle/>
          <a:p>
            <a:pPr fontAlgn="t"/>
            <a:r>
              <a:rPr lang="ru-RU" dirty="0" smtClean="0"/>
              <a:t>2017. </a:t>
            </a:r>
            <a:r>
              <a:rPr lang="ru-RU" dirty="0"/>
              <a:t>је рангирано </a:t>
            </a:r>
            <a:r>
              <a:rPr lang="ru-RU" dirty="0" smtClean="0"/>
              <a:t>176 земаља. </a:t>
            </a:r>
            <a:r>
              <a:rPr lang="ru-RU" dirty="0"/>
              <a:t>Земље се бодују на скали од 100 (веома "чисте" од корупције) до 0 (веома корумпиране).</a:t>
            </a:r>
            <a:r>
              <a:rPr lang="en-US" dirty="0"/>
              <a:t> </a:t>
            </a:r>
            <a:r>
              <a:rPr lang="sr-Cyrl-RS" dirty="0" smtClean="0"/>
              <a:t>Већи скор - земља чистија од корупције.</a:t>
            </a:r>
          </a:p>
          <a:p>
            <a:pPr fontAlgn="t"/>
            <a:r>
              <a:rPr lang="sr-Cyrl-RS" b="1" dirty="0" smtClean="0"/>
              <a:t>Србија на </a:t>
            </a:r>
            <a:r>
              <a:rPr lang="en-US" b="1" dirty="0" smtClean="0"/>
              <a:t>7</a:t>
            </a:r>
            <a:r>
              <a:rPr lang="sr-Cyrl-RS" b="1" dirty="0" smtClean="0"/>
              <a:t>7</a:t>
            </a:r>
            <a:r>
              <a:rPr lang="en-US" b="1" dirty="0" smtClean="0"/>
              <a:t>. </a:t>
            </a:r>
            <a:r>
              <a:rPr lang="sr-Cyrl-RS" b="1" dirty="0" smtClean="0"/>
              <a:t>месту</a:t>
            </a:r>
            <a:r>
              <a:rPr lang="sr-Latn-RS" b="1" dirty="0" smtClean="0"/>
              <a:t> </a:t>
            </a:r>
            <a:r>
              <a:rPr lang="sr-Latn-RS" b="1" dirty="0"/>
              <a:t>(</a:t>
            </a:r>
            <a:r>
              <a:rPr lang="sr-Cyrl-RS" b="1" dirty="0"/>
              <a:t>скор</a:t>
            </a:r>
            <a:r>
              <a:rPr lang="sr-Latn-RS" b="1" dirty="0"/>
              <a:t> </a:t>
            </a:r>
            <a:r>
              <a:rPr lang="en-US" b="1" dirty="0" smtClean="0"/>
              <a:t>4</a:t>
            </a:r>
            <a:r>
              <a:rPr lang="sr-Cyrl-RS" b="1" dirty="0" smtClean="0"/>
              <a:t>1),</a:t>
            </a:r>
          </a:p>
          <a:p>
            <a:pPr fontAlgn="t"/>
            <a:r>
              <a:rPr lang="ru-RU" dirty="0"/>
              <a:t>Ниво испод педесетог места указује на "ендемску" корпуцију у друштву</a:t>
            </a:r>
            <a:r>
              <a:rPr lang="ru-RU" dirty="0" smtClean="0"/>
              <a:t>.</a:t>
            </a:r>
            <a:endParaRPr lang="en-US" dirty="0"/>
          </a:p>
          <a:p>
            <a:pPr fontAlgn="t"/>
            <a:r>
              <a:rPr lang="ru-RU" dirty="0" smtClean="0"/>
              <a:t>Од </a:t>
            </a:r>
            <a:r>
              <a:rPr lang="ru-RU" dirty="0"/>
              <a:t>земаља бивше Југославије највиша на листи је Словенија која је на </a:t>
            </a:r>
            <a:r>
              <a:rPr lang="ru-RU" dirty="0" smtClean="0"/>
              <a:t>34. </a:t>
            </a:r>
            <a:r>
              <a:rPr lang="ru-RU" dirty="0"/>
              <a:t>месту са индексом корупције 61, затим следи Хрватска, на </a:t>
            </a:r>
            <a:r>
              <a:rPr lang="ru-RU" dirty="0" smtClean="0"/>
              <a:t>57. </a:t>
            </a:r>
            <a:r>
              <a:rPr lang="ru-RU" dirty="0"/>
              <a:t>месту са индексом 49, Црна Гора је на 64. месту са индексом </a:t>
            </a:r>
            <a:r>
              <a:rPr lang="ru-RU" dirty="0" smtClean="0"/>
              <a:t>46.</a:t>
            </a:r>
            <a:r>
              <a:rPr lang="en-US" dirty="0"/>
              <a:t> </a:t>
            </a:r>
          </a:p>
          <a:p>
            <a:pPr fontAlgn="t"/>
            <a:r>
              <a:rPr lang="ru-RU" dirty="0" smtClean="0"/>
              <a:t>Испод Србије </a:t>
            </a:r>
            <a:r>
              <a:rPr lang="ru-RU" dirty="0"/>
              <a:t>на листи су: Босна и Херцеговина која је на </a:t>
            </a:r>
            <a:r>
              <a:rPr lang="ru-RU" dirty="0" smtClean="0"/>
              <a:t>91. </a:t>
            </a:r>
            <a:r>
              <a:rPr lang="ru-RU" dirty="0"/>
              <a:t>месту са индексом </a:t>
            </a:r>
            <a:r>
              <a:rPr lang="ru-RU" dirty="0" smtClean="0"/>
              <a:t>38; </a:t>
            </a:r>
            <a:r>
              <a:rPr lang="ru-RU" dirty="0"/>
              <a:t>Македонија на </a:t>
            </a:r>
            <a:r>
              <a:rPr lang="ru-RU" dirty="0" smtClean="0"/>
              <a:t>107. </a:t>
            </a:r>
            <a:r>
              <a:rPr lang="ru-RU" dirty="0"/>
              <a:t>месту са индексом </a:t>
            </a:r>
            <a:r>
              <a:rPr lang="ru-RU" dirty="0" smtClean="0"/>
              <a:t>35; Албанија </a:t>
            </a:r>
            <a:r>
              <a:rPr lang="ru-RU" dirty="0"/>
              <a:t>је на </a:t>
            </a:r>
            <a:r>
              <a:rPr lang="ru-RU" dirty="0" smtClean="0"/>
              <a:t>91. </a:t>
            </a:r>
            <a:r>
              <a:rPr lang="ru-RU" dirty="0"/>
              <a:t>месту са индексом </a:t>
            </a:r>
            <a:r>
              <a:rPr lang="ru-RU" dirty="0" smtClean="0"/>
              <a:t>38.</a:t>
            </a:r>
          </a:p>
        </p:txBody>
      </p:sp>
    </p:spTree>
    <p:extLst>
      <p:ext uri="{BB962C8B-B14F-4D97-AF65-F5344CB8AC3E}">
        <p14:creationId xmlns:p14="http://schemas.microsoft.com/office/powerpoint/2010/main" val="1584158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r>
              <a:rPr lang="sr-Cyrl-RS" b="1" dirty="0"/>
              <a:t>Корупција у </a:t>
            </a:r>
            <a:r>
              <a:rPr lang="sr-Cyrl-RS" b="1" dirty="0" smtClean="0"/>
              <a:t>Србији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267200" cy="5486400"/>
          </a:xfrm>
        </p:spPr>
        <p:txBody>
          <a:bodyPr>
            <a:normAutofit fontScale="70000" lnSpcReduction="20000"/>
          </a:bodyPr>
          <a:lstStyle/>
          <a:p>
            <a:r>
              <a:rPr lang="sr-Latn-RS" dirty="0" smtClean="0"/>
              <a:t>Transparency International:</a:t>
            </a:r>
            <a:r>
              <a:rPr lang="sr-Latn-RS" dirty="0"/>
              <a:t> </a:t>
            </a:r>
            <a:r>
              <a:rPr lang="sr-Cyrl-RS" dirty="0" smtClean="0"/>
              <a:t>Србија </a:t>
            </a:r>
            <a:r>
              <a:rPr lang="sr-Latn-RS" dirty="0" smtClean="0"/>
              <a:t>je </a:t>
            </a:r>
            <a:r>
              <a:rPr lang="en-US" dirty="0" smtClean="0"/>
              <a:t>2017</a:t>
            </a:r>
            <a:r>
              <a:rPr lang="en-US" dirty="0"/>
              <a:t>. </a:t>
            </a:r>
            <a:r>
              <a:rPr lang="sr-Cyrl-RS" dirty="0" smtClean="0"/>
              <a:t>пласирана на </a:t>
            </a:r>
            <a:r>
              <a:rPr lang="en-US" b="1" dirty="0" smtClean="0"/>
              <a:t>7</a:t>
            </a:r>
            <a:r>
              <a:rPr lang="sr-Cyrl-RS" b="1" dirty="0" smtClean="0"/>
              <a:t>7</a:t>
            </a:r>
            <a:r>
              <a:rPr lang="en-US" b="1" dirty="0" smtClean="0"/>
              <a:t>. </a:t>
            </a:r>
            <a:r>
              <a:rPr lang="sr-Latn-RS" b="1" dirty="0" smtClean="0"/>
              <a:t>mestu (</a:t>
            </a:r>
            <a:r>
              <a:rPr lang="sr-Cyrl-RS" b="1" dirty="0" smtClean="0"/>
              <a:t>скор</a:t>
            </a:r>
            <a:r>
              <a:rPr lang="sr-Latn-RS" b="1" dirty="0" smtClean="0"/>
              <a:t> </a:t>
            </a:r>
            <a:r>
              <a:rPr lang="en-US" b="1" dirty="0" smtClean="0"/>
              <a:t>4</a:t>
            </a:r>
            <a:r>
              <a:rPr lang="sr-Cyrl-RS" b="1" dirty="0" smtClean="0"/>
              <a:t>1), </a:t>
            </a:r>
            <a:r>
              <a:rPr lang="sr-Cyrl-RS" dirty="0" smtClean="0"/>
              <a:t>на листи од 176 држава.</a:t>
            </a:r>
          </a:p>
          <a:p>
            <a:r>
              <a:rPr lang="ru-RU" dirty="0"/>
              <a:t>Ниво испод педесетог места указује на "ендемску" корпуцију у друштву</a:t>
            </a:r>
            <a:r>
              <a:rPr lang="ru-RU" dirty="0" smtClean="0"/>
              <a:t>.</a:t>
            </a:r>
            <a:endParaRPr lang="sr-Cyrl-RS" dirty="0" smtClean="0"/>
          </a:p>
          <a:p>
            <a:r>
              <a:rPr lang="en-US" dirty="0" smtClean="0"/>
              <a:t>T</a:t>
            </a:r>
            <a:r>
              <a:rPr lang="sr-Latn-RS" dirty="0" smtClean="0"/>
              <a:t>I</a:t>
            </a:r>
            <a:r>
              <a:rPr lang="sr-Cyrl-RS" dirty="0"/>
              <a:t>:</a:t>
            </a:r>
            <a:r>
              <a:rPr lang="en-US" dirty="0" smtClean="0"/>
              <a:t> </a:t>
            </a:r>
            <a:r>
              <a:rPr lang="sr-Cyrl-RS" dirty="0" smtClean="0"/>
              <a:t>стагнација Србије у сузбијању корупције; утисак о корупцији се споро мења, одсуство суштинског напретка у тој области.</a:t>
            </a:r>
          </a:p>
          <a:p>
            <a:r>
              <a:rPr lang="ru-RU" dirty="0"/>
              <a:t>К</a:t>
            </a:r>
            <a:r>
              <a:rPr lang="ru-RU" dirty="0" smtClean="0"/>
              <a:t>орупција </a:t>
            </a:r>
            <a:r>
              <a:rPr lang="ru-RU" dirty="0"/>
              <a:t>се налази на трећем месту проблема у Србији, одмах након незапослености и сиромаштва. </a:t>
            </a:r>
            <a:endParaRPr lang="ru-RU" dirty="0" smtClean="0"/>
          </a:p>
          <a:p>
            <a:r>
              <a:rPr lang="ru-RU" dirty="0" smtClean="0"/>
              <a:t>Најкорумпиранији: </a:t>
            </a:r>
            <a:r>
              <a:rPr lang="sr-Cyrl-RS" dirty="0"/>
              <a:t>здравство и политичке </a:t>
            </a:r>
            <a:r>
              <a:rPr lang="sr-Cyrl-RS" dirty="0" smtClean="0"/>
              <a:t>партије </a:t>
            </a:r>
          </a:p>
          <a:p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15585971"/>
              </p:ext>
            </p:extLst>
          </p:nvPr>
        </p:nvGraphicFramePr>
        <p:xfrm>
          <a:off x="4648202" y="3485449"/>
          <a:ext cx="4038596" cy="7554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1412"/>
                <a:gridCol w="554488"/>
                <a:gridCol w="527116"/>
                <a:gridCol w="527116"/>
                <a:gridCol w="527116"/>
                <a:gridCol w="527116"/>
                <a:gridCol w="527116"/>
                <a:gridCol w="527116"/>
              </a:tblGrid>
              <a:tr h="7554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77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90" marR="4479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Serbia </a:t>
                      </a:r>
                      <a:r>
                        <a:rPr lang="en-US" sz="1400" dirty="0">
                          <a:effectLst/>
                        </a:rPr>
                        <a:t>score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90" marR="4479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2017</a:t>
                      </a:r>
                      <a:endParaRPr lang="en-US" sz="7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41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90" marR="4479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2016</a:t>
                      </a:r>
                      <a:endParaRPr lang="en-US" sz="700" b="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42 </a:t>
                      </a:r>
                      <a:endParaRPr lang="en-US" sz="7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90" marR="4479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2015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40 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90" marR="4479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2014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41 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90" marR="4479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2013</a:t>
                      </a:r>
                      <a:endParaRPr lang="en-US" sz="7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42 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90" marR="4479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2012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39 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90" marR="4479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2707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Autofit/>
          </a:bodyPr>
          <a:lstStyle/>
          <a:p>
            <a:r>
              <a:rPr lang="sr-Cyrl-RS" sz="2800" dirty="0" smtClean="0"/>
              <a:t>Класична антикорупциона стратегија:</a:t>
            </a:r>
            <a:br>
              <a:rPr lang="sr-Cyrl-RS" sz="2800" dirty="0" smtClean="0"/>
            </a:br>
            <a:r>
              <a:rPr lang="sr-Cyrl-RS" sz="2800" dirty="0"/>
              <a:t>Теорија „покварене јабуке“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648200" cy="5410200"/>
          </a:xfrm>
        </p:spPr>
        <p:txBody>
          <a:bodyPr>
            <a:normAutofit fontScale="92500" lnSpcReduction="20000"/>
          </a:bodyPr>
          <a:lstStyle/>
          <a:p>
            <a:r>
              <a:rPr lang="sr-Cyrl-RS" dirty="0" smtClean="0"/>
              <a:t>Систем је у реду- треба гонити појединце;</a:t>
            </a:r>
            <a:endParaRPr lang="sr-Cyrl-RS" dirty="0"/>
          </a:p>
          <a:p>
            <a:r>
              <a:rPr lang="sr-Cyrl-RS" dirty="0" smtClean="0"/>
              <a:t>Борба против корупције се темељи на откривању и процесуирање искварених појединаца;</a:t>
            </a:r>
          </a:p>
          <a:p>
            <a:r>
              <a:rPr lang="sr-Cyrl-RS" dirty="0" smtClean="0"/>
              <a:t>Реактиван приступ – ако нема пријава, нема ни корупције;</a:t>
            </a:r>
          </a:p>
          <a:p>
            <a:r>
              <a:rPr lang="sr-Cyrl-RS" dirty="0" smtClean="0"/>
              <a:t>Ко указује на корупцију у друштву непријатељ је народа;</a:t>
            </a:r>
          </a:p>
          <a:p>
            <a:r>
              <a:rPr lang="sr-Cyrl-RS" dirty="0" smtClean="0"/>
              <a:t>Корупција табу тема;</a:t>
            </a:r>
          </a:p>
          <a:p>
            <a:r>
              <a:rPr lang="sr-Cyrl-RS" dirty="0" smtClean="0"/>
              <a:t>Не треба се пуно цимати око корупције.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9150" y="2991644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9433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Савремени приступ: Систем ствара корупцију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447801"/>
            <a:ext cx="4040188" cy="380999"/>
          </a:xfrm>
        </p:spPr>
        <p:txBody>
          <a:bodyPr>
            <a:normAutofit fontScale="92500"/>
          </a:bodyPr>
          <a:lstStyle/>
          <a:p>
            <a:r>
              <a:rPr lang="sr-Cyrl-RS" dirty="0" smtClean="0"/>
              <a:t>Изграђивање система интегритета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sr-Cyrl-RS" dirty="0"/>
              <a:t>Интегритет </a:t>
            </a:r>
            <a:r>
              <a:rPr lang="sr-Cyrl-RS" dirty="0" smtClean="0"/>
              <a:t>појединца</a:t>
            </a:r>
            <a:endParaRPr lang="sr-Cyrl-R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228600" y="1905000"/>
            <a:ext cx="4495800" cy="4648200"/>
          </a:xfrm>
        </p:spPr>
        <p:txBody>
          <a:bodyPr>
            <a:normAutofit fontScale="92500" lnSpcReduction="20000"/>
          </a:bodyPr>
          <a:lstStyle/>
          <a:p>
            <a:r>
              <a:rPr lang="sr-Cyrl-RS" dirty="0" smtClean="0"/>
              <a:t>Интегритет: </a:t>
            </a:r>
            <a:r>
              <a:rPr lang="sr-Latn-CS" i="1" dirty="0"/>
              <a:t>integritas</a:t>
            </a:r>
            <a:r>
              <a:rPr lang="sr-Latn-CS" dirty="0"/>
              <a:t> </a:t>
            </a:r>
            <a:r>
              <a:rPr lang="sr-Cyrl-RS" dirty="0" smtClean="0"/>
              <a:t>(лат) </a:t>
            </a:r>
            <a:r>
              <a:rPr lang="sr-Latn-CS" dirty="0" smtClean="0"/>
              <a:t>znači</a:t>
            </a:r>
            <a:r>
              <a:rPr lang="sr-Latn-CS" dirty="0"/>
              <a:t>: 1. potpunost, celokupnost, celovitost; nepovredivost, neprikosnovenost. 2. poštenje, čestitost, časnost, </a:t>
            </a:r>
            <a:r>
              <a:rPr lang="sr-Latn-CS" dirty="0" smtClean="0"/>
              <a:t>nevinost</a:t>
            </a:r>
            <a:r>
              <a:rPr lang="sr-Cyrl-RS" dirty="0" smtClean="0"/>
              <a:t>;</a:t>
            </a:r>
          </a:p>
          <a:p>
            <a:r>
              <a:rPr lang="sr-Cyrl-RS" dirty="0" smtClean="0"/>
              <a:t>Промовисање система интегритета:</a:t>
            </a:r>
          </a:p>
          <a:p>
            <a:pPr>
              <a:buFontTx/>
              <a:buChar char="-"/>
            </a:pPr>
            <a:r>
              <a:rPr lang="sr-Cyrl-RS" dirty="0" smtClean="0"/>
              <a:t>интегритет  организације (организациона култура)</a:t>
            </a:r>
          </a:p>
          <a:p>
            <a:pPr>
              <a:buFontTx/>
              <a:buChar char="-"/>
            </a:pPr>
            <a:r>
              <a:rPr lang="sr-Cyrl-RS" dirty="0" smtClean="0"/>
              <a:t>Интегритет појединца</a:t>
            </a:r>
          </a:p>
          <a:p>
            <a:pPr>
              <a:buFontTx/>
              <a:buChar char="-"/>
            </a:pPr>
            <a:endParaRPr lang="sr-Cyrl-RS" dirty="0" smtClean="0"/>
          </a:p>
          <a:p>
            <a:r>
              <a:rPr lang="sr-Cyrl-RS" dirty="0" smtClean="0"/>
              <a:t>Транспарентност </a:t>
            </a:r>
          </a:p>
          <a:p>
            <a:r>
              <a:rPr lang="sr-Cyrl-RS" dirty="0" smtClean="0"/>
              <a:t>Контрола</a:t>
            </a:r>
          </a:p>
          <a:p>
            <a:r>
              <a:rPr lang="sr-Cyrl-RS" dirty="0" smtClean="0"/>
              <a:t>Одговорност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Интегритет као карактериртика личности;</a:t>
            </a:r>
          </a:p>
          <a:p>
            <a:endParaRPr lang="sr-Cyrl-RS" dirty="0" smtClean="0"/>
          </a:p>
          <a:p>
            <a:r>
              <a:rPr lang="sr-Cyrl-RS" dirty="0" smtClean="0"/>
              <a:t>Интегритет као манифестација , одражава се у понашању (страх од казне).</a:t>
            </a:r>
          </a:p>
        </p:txBody>
      </p:sp>
    </p:spTree>
    <p:extLst>
      <p:ext uri="{BB962C8B-B14F-4D97-AF65-F5344CB8AC3E}">
        <p14:creationId xmlns:p14="http://schemas.microsoft.com/office/powerpoint/2010/main" val="2998388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/>
          </a:bodyPr>
          <a:lstStyle/>
          <a:p>
            <a:r>
              <a:rPr lang="ru-RU" sz="3200" dirty="0"/>
              <a:t>Стратегија борбе против </a:t>
            </a:r>
            <a:r>
              <a:rPr lang="ru-RU" sz="3200" dirty="0" smtClean="0"/>
              <a:t>корупције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7912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Доношење </a:t>
            </a:r>
            <a:r>
              <a:rPr lang="ru-RU" dirty="0"/>
              <a:t>антикорупцијских </a:t>
            </a:r>
            <a:r>
              <a:rPr lang="ru-RU" dirty="0" smtClean="0"/>
              <a:t>закона;</a:t>
            </a:r>
            <a:endParaRPr lang="ru-RU" dirty="0"/>
          </a:p>
          <a:p>
            <a:r>
              <a:rPr lang="ru-RU" dirty="0"/>
              <a:t>опоравак политичких институција и државних органа који ће спроводити борбу против корупције (полицију, тужилаштво, судови</a:t>
            </a:r>
            <a:r>
              <a:rPr lang="ru-RU" dirty="0" smtClean="0"/>
              <a:t>);</a:t>
            </a:r>
            <a:endParaRPr lang="ru-RU" dirty="0"/>
          </a:p>
          <a:p>
            <a:r>
              <a:rPr lang="ru-RU" dirty="0" smtClean="0"/>
              <a:t>Формирање </a:t>
            </a:r>
            <a:r>
              <a:rPr lang="ru-RU" dirty="0"/>
              <a:t>мреже контролних механизама који ће </a:t>
            </a:r>
            <a:r>
              <a:rPr lang="ru-RU" dirty="0" smtClean="0"/>
              <a:t>пратити </a:t>
            </a:r>
            <a:r>
              <a:rPr lang="ru-RU" dirty="0"/>
              <a:t>рад државних органа и политичких </a:t>
            </a:r>
            <a:r>
              <a:rPr lang="ru-RU" dirty="0" smtClean="0"/>
              <a:t>институција;</a:t>
            </a:r>
          </a:p>
          <a:p>
            <a:r>
              <a:rPr lang="ru-RU" dirty="0" smtClean="0"/>
              <a:t>Анонимна анкетирања корисника услуга о питању корупције;</a:t>
            </a:r>
            <a:endParaRPr lang="ru-RU" dirty="0"/>
          </a:p>
          <a:p>
            <a:r>
              <a:rPr lang="ru-RU" dirty="0" smtClean="0"/>
              <a:t>Пробудити </a:t>
            </a:r>
            <a:r>
              <a:rPr lang="ru-RU" dirty="0"/>
              <a:t>свест код грађана на тему борбе против </a:t>
            </a:r>
            <a:r>
              <a:rPr lang="ru-RU" dirty="0" smtClean="0"/>
              <a:t>корупције;</a:t>
            </a:r>
            <a:endParaRPr lang="ru-RU" dirty="0"/>
          </a:p>
          <a:p>
            <a:r>
              <a:rPr lang="ru-RU" dirty="0" smtClean="0"/>
              <a:t>Јавно </a:t>
            </a:r>
            <a:r>
              <a:rPr lang="ru-RU" dirty="0"/>
              <a:t>праћење случајеве </a:t>
            </a:r>
            <a:r>
              <a:rPr lang="ru-RU" dirty="0" smtClean="0"/>
              <a:t>корупције;</a:t>
            </a:r>
          </a:p>
          <a:p>
            <a:r>
              <a:rPr lang="ru-RU" dirty="0" smtClean="0"/>
              <a:t>Слободни медији, истраживачко новинарство;</a:t>
            </a:r>
            <a:endParaRPr lang="ru-RU" dirty="0"/>
          </a:p>
          <a:p>
            <a:r>
              <a:rPr lang="ru-RU" dirty="0" smtClean="0"/>
              <a:t>Решавање </a:t>
            </a:r>
            <a:r>
              <a:rPr lang="ru-RU" dirty="0"/>
              <a:t>случајева корупције са материјалним доказима по кратком поступку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Испитивање порекла имовине.</a:t>
            </a:r>
          </a:p>
          <a:p>
            <a:endParaRPr lang="ru-RU" dirty="0"/>
          </a:p>
          <a:p>
            <a:r>
              <a:rPr lang="ru-RU" dirty="0"/>
              <a:t>У институционалном смислу, три основна правца борбе против корупције су смањење улоге државе, полагање рачуна, и мотивациони систем.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/>
              <a:t>Циљ ових мера је да се комбинација „</a:t>
            </a:r>
            <a:r>
              <a:rPr lang="ru-RU" b="1" dirty="0"/>
              <a:t>мали ризик, велика добит</a:t>
            </a:r>
            <a:r>
              <a:rPr lang="ru-RU" dirty="0"/>
              <a:t>“ код државног службеника </a:t>
            </a:r>
            <a:r>
              <a:rPr lang="ru-RU" b="1" dirty="0"/>
              <a:t>промени у</a:t>
            </a:r>
            <a:r>
              <a:rPr lang="ru-RU" dirty="0"/>
              <a:t> „</a:t>
            </a:r>
            <a:r>
              <a:rPr lang="ru-RU" sz="3800" b="1" dirty="0"/>
              <a:t>велики ризик, мала добит</a:t>
            </a:r>
            <a:r>
              <a:rPr lang="ru-RU" dirty="0"/>
              <a:t>“.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400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Нормативни оквир за сузбијање корупције у Србији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686800" cy="5181600"/>
          </a:xfrm>
        </p:spPr>
        <p:txBody>
          <a:bodyPr>
            <a:normAutofit fontScale="92500"/>
          </a:bodyPr>
          <a:lstStyle/>
          <a:p>
            <a:r>
              <a:rPr lang="sr-Cyrl-CS" dirty="0"/>
              <a:t>Национална стратегија за борбу против корупције </a:t>
            </a:r>
            <a:r>
              <a:rPr lang="sr-Cyrl-CS" dirty="0" smtClean="0"/>
              <a:t>Србије од 2013. до 2018. год.</a:t>
            </a:r>
          </a:p>
          <a:p>
            <a:r>
              <a:rPr lang="sr-Cyrl-RS" dirty="0"/>
              <a:t>А</a:t>
            </a:r>
            <a:r>
              <a:rPr lang="en-US" dirty="0" err="1"/>
              <a:t>кциони</a:t>
            </a:r>
            <a:r>
              <a:rPr lang="en-US" dirty="0"/>
              <a:t> </a:t>
            </a:r>
            <a:r>
              <a:rPr lang="en-US" dirty="0" err="1"/>
              <a:t>план</a:t>
            </a:r>
            <a:r>
              <a:rPr lang="en-US" dirty="0"/>
              <a:t> </a:t>
            </a: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dirty="0" err="1"/>
              <a:t>борбу</a:t>
            </a:r>
            <a:r>
              <a:rPr lang="en-US" dirty="0"/>
              <a:t> </a:t>
            </a:r>
            <a:r>
              <a:rPr lang="en-US" dirty="0" err="1"/>
              <a:t>против</a:t>
            </a:r>
            <a:r>
              <a:rPr lang="en-US" dirty="0"/>
              <a:t> </a:t>
            </a:r>
            <a:r>
              <a:rPr lang="en-US" dirty="0" err="1" smtClean="0"/>
              <a:t>корупције</a:t>
            </a:r>
            <a:r>
              <a:rPr lang="sr-Cyrl-RS" dirty="0" smtClean="0"/>
              <a:t>;</a:t>
            </a:r>
          </a:p>
          <a:p>
            <a:r>
              <a:rPr lang="en-US" dirty="0" err="1"/>
              <a:t>Национална</a:t>
            </a:r>
            <a:r>
              <a:rPr lang="en-US" dirty="0"/>
              <a:t> </a:t>
            </a:r>
            <a:r>
              <a:rPr lang="en-US" dirty="0" err="1"/>
              <a:t>стратегија</a:t>
            </a:r>
            <a:r>
              <a:rPr lang="en-US" dirty="0"/>
              <a:t> </a:t>
            </a: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dirty="0" err="1"/>
              <a:t>борбу</a:t>
            </a:r>
            <a:r>
              <a:rPr lang="en-US" dirty="0"/>
              <a:t> </a:t>
            </a:r>
            <a:r>
              <a:rPr lang="en-US" dirty="0" err="1"/>
              <a:t>против</a:t>
            </a:r>
            <a:r>
              <a:rPr lang="en-US" dirty="0"/>
              <a:t> </a:t>
            </a:r>
            <a:r>
              <a:rPr lang="en-US" dirty="0" err="1"/>
              <a:t>прања</a:t>
            </a:r>
            <a:r>
              <a:rPr lang="en-US" dirty="0"/>
              <a:t> </a:t>
            </a:r>
            <a:r>
              <a:rPr lang="en-US" dirty="0" err="1"/>
              <a:t>новца</a:t>
            </a:r>
            <a:r>
              <a:rPr lang="en-US" dirty="0"/>
              <a:t> и </a:t>
            </a:r>
            <a:r>
              <a:rPr lang="en-US" dirty="0" err="1"/>
              <a:t>финансирања</a:t>
            </a:r>
            <a:r>
              <a:rPr lang="en-US" dirty="0"/>
              <a:t> </a:t>
            </a:r>
            <a:r>
              <a:rPr lang="en-US" dirty="0" err="1"/>
              <a:t>тероризма</a:t>
            </a:r>
            <a:r>
              <a:rPr lang="en-US" dirty="0"/>
              <a:t> </a:t>
            </a:r>
            <a:r>
              <a:rPr lang="en-US" dirty="0" err="1"/>
              <a:t>од</a:t>
            </a:r>
            <a:r>
              <a:rPr lang="en-US" dirty="0"/>
              <a:t> 2015. </a:t>
            </a:r>
            <a:r>
              <a:rPr lang="en-US" dirty="0" err="1"/>
              <a:t>до</a:t>
            </a:r>
            <a:r>
              <a:rPr lang="en-US" dirty="0"/>
              <a:t> 2019. </a:t>
            </a:r>
            <a:r>
              <a:rPr lang="en-US" dirty="0" err="1" smtClean="0"/>
              <a:t>године</a:t>
            </a:r>
            <a:r>
              <a:rPr lang="sr-Cyrl-RS" dirty="0" smtClean="0"/>
              <a:t>;</a:t>
            </a:r>
            <a:endParaRPr lang="en-US" dirty="0"/>
          </a:p>
          <a:p>
            <a:r>
              <a:rPr lang="en-US" dirty="0" err="1"/>
              <a:t>Закон</a:t>
            </a:r>
            <a:r>
              <a:rPr lang="en-US" dirty="0"/>
              <a:t> о </a:t>
            </a:r>
            <a:r>
              <a:rPr lang="en-US" dirty="0" err="1"/>
              <a:t>Агенцији</a:t>
            </a:r>
            <a:r>
              <a:rPr lang="en-US" dirty="0"/>
              <a:t> </a:t>
            </a: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dirty="0" err="1"/>
              <a:t>борбу</a:t>
            </a:r>
            <a:r>
              <a:rPr lang="en-US" dirty="0"/>
              <a:t> </a:t>
            </a:r>
            <a:r>
              <a:rPr lang="en-US" dirty="0" err="1"/>
              <a:t>против</a:t>
            </a:r>
            <a:r>
              <a:rPr lang="en-US" dirty="0"/>
              <a:t> </a:t>
            </a:r>
            <a:r>
              <a:rPr lang="en-US" dirty="0" err="1" smtClean="0"/>
              <a:t>корупције</a:t>
            </a:r>
            <a:r>
              <a:rPr lang="sr-Cyrl-RS" dirty="0"/>
              <a:t> </a:t>
            </a:r>
            <a:r>
              <a:rPr lang="sr-Cyrl-RS" dirty="0" smtClean="0"/>
              <a:t>(</a:t>
            </a:r>
            <a:r>
              <a:rPr lang="sr-Cyrl-RS" b="1" dirty="0" smtClean="0"/>
              <a:t>Нацрт закона о спречавању корупције);</a:t>
            </a:r>
            <a:endParaRPr lang="sr-Cyrl-RS" dirty="0" smtClean="0"/>
          </a:p>
          <a:p>
            <a:r>
              <a:rPr lang="en-US" dirty="0" err="1"/>
              <a:t>Кривични</a:t>
            </a:r>
            <a:r>
              <a:rPr lang="en-US" dirty="0"/>
              <a:t> </a:t>
            </a:r>
            <a:r>
              <a:rPr lang="en-US" dirty="0" err="1"/>
              <a:t>законик</a:t>
            </a:r>
            <a:r>
              <a:rPr lang="sr-Cyrl-RS" dirty="0"/>
              <a:t> </a:t>
            </a:r>
            <a:r>
              <a:rPr lang="sr-Cyrl-RS" dirty="0" smtClean="0"/>
              <a:t>(корупциона </a:t>
            </a:r>
            <a:r>
              <a:rPr lang="sr-Cyrl-RS" dirty="0"/>
              <a:t>кривична дела)</a:t>
            </a:r>
            <a:r>
              <a:rPr lang="en-US" dirty="0"/>
              <a:t>; </a:t>
            </a:r>
          </a:p>
          <a:p>
            <a:r>
              <a:rPr lang="en-US" dirty="0" err="1"/>
              <a:t>Законик</a:t>
            </a:r>
            <a:r>
              <a:rPr lang="en-US" dirty="0"/>
              <a:t> о </a:t>
            </a:r>
            <a:r>
              <a:rPr lang="en-US" dirty="0" err="1"/>
              <a:t>кривичном</a:t>
            </a:r>
            <a:r>
              <a:rPr lang="en-US" dirty="0"/>
              <a:t> </a:t>
            </a:r>
            <a:r>
              <a:rPr lang="en-US" dirty="0" err="1"/>
              <a:t>поступку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посебне</a:t>
            </a:r>
            <a:r>
              <a:rPr lang="en-US" dirty="0" smtClean="0"/>
              <a:t> </a:t>
            </a:r>
            <a:r>
              <a:rPr lang="en-US" dirty="0" err="1"/>
              <a:t>доказне</a:t>
            </a:r>
            <a:r>
              <a:rPr lang="en-US" dirty="0"/>
              <a:t> </a:t>
            </a:r>
            <a:r>
              <a:rPr lang="en-US" dirty="0" err="1"/>
              <a:t>радње</a:t>
            </a:r>
            <a:r>
              <a:rPr lang="sr-Cyrl-RS" dirty="0"/>
              <a:t>)</a:t>
            </a:r>
            <a:r>
              <a:rPr lang="en-US" dirty="0"/>
              <a:t>; </a:t>
            </a:r>
          </a:p>
          <a:p>
            <a:r>
              <a:rPr lang="sr-Cyrl-RS" dirty="0"/>
              <a:t>Закон о заштити узбуњивача;</a:t>
            </a:r>
            <a:endParaRPr lang="en-US" dirty="0"/>
          </a:p>
          <a:p>
            <a:r>
              <a:rPr lang="sr-Cyrl-RS" dirty="0"/>
              <a:t>Закон о спречавању прања новца и финансирању тероризма</a:t>
            </a:r>
            <a:r>
              <a:rPr lang="en-US" dirty="0"/>
              <a:t>, </a:t>
            </a:r>
          </a:p>
          <a:p>
            <a:endParaRPr lang="en-US" dirty="0"/>
          </a:p>
          <a:p>
            <a:endParaRPr lang="sr-Cyrl-CS" dirty="0" smtClean="0"/>
          </a:p>
        </p:txBody>
      </p:sp>
    </p:spTree>
    <p:extLst>
      <p:ext uri="{BB962C8B-B14F-4D97-AF65-F5344CB8AC3E}">
        <p14:creationId xmlns:p14="http://schemas.microsoft.com/office/powerpoint/2010/main" val="15267649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>
            <a:normAutofit/>
          </a:bodyPr>
          <a:lstStyle/>
          <a:p>
            <a:r>
              <a:rPr lang="sr-Cyrl-RS" sz="3200" dirty="0" smtClean="0"/>
              <a:t>Законско регулисање стратешких мера за превенцију корупције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Cyrl-RS" dirty="0" smtClean="0"/>
              <a:t>Закон о Агенцији за борбу против корупције и Нацрт закона о спречавању корупције:</a:t>
            </a:r>
          </a:p>
          <a:p>
            <a:pPr>
              <a:buFontTx/>
              <a:buChar char="-"/>
            </a:pPr>
            <a:r>
              <a:rPr lang="sr-Cyrl-RS" dirty="0" smtClean="0"/>
              <a:t>Сукоб интереса;</a:t>
            </a:r>
          </a:p>
          <a:p>
            <a:pPr>
              <a:buFontTx/>
              <a:buChar char="-"/>
            </a:pPr>
            <a:r>
              <a:rPr lang="sr-Cyrl-RS" dirty="0" smtClean="0"/>
              <a:t>Неспојивост послова са вршењем јавне функције;</a:t>
            </a:r>
          </a:p>
          <a:p>
            <a:pPr>
              <a:buFontTx/>
              <a:buChar char="-"/>
            </a:pPr>
            <a:r>
              <a:rPr lang="sr-Cyrl-RS" dirty="0" smtClean="0"/>
              <a:t>Забрана кумулације јавних функција;</a:t>
            </a:r>
          </a:p>
          <a:p>
            <a:pPr>
              <a:buFontTx/>
              <a:buChar char="-"/>
            </a:pPr>
            <a:r>
              <a:rPr lang="sr-Cyrl-RS" dirty="0" smtClean="0"/>
              <a:t>Поклони (задржати се  ако не прелази 10% просечне месечне зараде);</a:t>
            </a:r>
          </a:p>
          <a:p>
            <a:pPr>
              <a:buFontTx/>
              <a:buChar char="-"/>
            </a:pPr>
            <a:r>
              <a:rPr lang="sr-Cyrl-RS" dirty="0" smtClean="0"/>
              <a:t>Пријављивање имовине и прихода јавних фукционера;</a:t>
            </a:r>
          </a:p>
          <a:p>
            <a:pPr>
              <a:buFontTx/>
              <a:buChar char="-"/>
            </a:pPr>
            <a:r>
              <a:rPr lang="sr-Cyrl-RS" dirty="0" smtClean="0"/>
              <a:t>План интегритета;</a:t>
            </a:r>
          </a:p>
          <a:p>
            <a:pPr>
              <a:buFontTx/>
              <a:buChar char="-"/>
            </a:pPr>
            <a:endParaRPr lang="sr-Cyrl-R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193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sr-Cyrl-RS" dirty="0" smtClean="0"/>
              <a:t>План интегритета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10600" cy="563880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Интегритет је скуп вредности и поступања органа јавне власти, других организација и правних лица који омогућавају да јавни функционери, запослени и радно ангажовани у органима јавне власти поштују законе, кодексе понашања и етички делују с циљем избегавања корупције и побољшања рада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План интегритета - сачињавају: правна </a:t>
            </a:r>
            <a:r>
              <a:rPr lang="ru-RU" dirty="0"/>
              <a:t>лица чији је оснивач или члан Република </a:t>
            </a:r>
            <a:r>
              <a:rPr lang="ru-RU" dirty="0" smtClean="0"/>
              <a:t>Србија.</a:t>
            </a:r>
          </a:p>
          <a:p>
            <a:endParaRPr lang="ru-RU" dirty="0"/>
          </a:p>
          <a:p>
            <a:r>
              <a:rPr lang="ru-RU" dirty="0"/>
              <a:t>План интегритета обавезно садржи:</a:t>
            </a:r>
          </a:p>
          <a:p>
            <a:pPr marL="0" indent="0">
              <a:buNone/>
            </a:pPr>
            <a:r>
              <a:rPr lang="ru-RU" dirty="0"/>
              <a:t>1) области и процесе који су нарочито ризични за настанак корупције и процену степена ризика од корупције;</a:t>
            </a:r>
          </a:p>
          <a:p>
            <a:pPr marL="0" indent="0">
              <a:buNone/>
            </a:pPr>
            <a:r>
              <a:rPr lang="ru-RU" dirty="0"/>
              <a:t>2) превентивне мере којима се отклањају ризици од корупције и рокове за њихово предузимање;</a:t>
            </a:r>
          </a:p>
          <a:p>
            <a:pPr marL="0" indent="0">
              <a:buNone/>
            </a:pPr>
            <a:r>
              <a:rPr lang="ru-RU" dirty="0"/>
              <a:t>3) податке о лицима одговорним за спровођење мера из плана интегритета.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228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r>
              <a:rPr lang="sr-Cyrl-RS" dirty="0" smtClean="0"/>
              <a:t>Појам корупције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600"/>
          </a:xfrm>
        </p:spPr>
        <p:txBody>
          <a:bodyPr>
            <a:normAutofit fontScale="92500"/>
          </a:bodyPr>
          <a:lstStyle/>
          <a:p>
            <a:r>
              <a:rPr lang="sr-Cyrl-RS" b="1" dirty="0"/>
              <a:t>Корупција</a:t>
            </a:r>
            <a:r>
              <a:rPr lang="sr-Cyrl-RS" dirty="0"/>
              <a:t> (са </a:t>
            </a:r>
            <a:r>
              <a:rPr lang="sr-Cyrl-RS" dirty="0">
                <a:hlinkClick r:id="rId2" tooltip="Латински језик"/>
              </a:rPr>
              <a:t>лат.</a:t>
            </a:r>
            <a:r>
              <a:rPr lang="sr-Cyrl-RS" dirty="0"/>
              <a:t> </a:t>
            </a:r>
            <a:r>
              <a:rPr lang="en-US" i="1" dirty="0" err="1"/>
              <a:t>corruptio</a:t>
            </a:r>
            <a:r>
              <a:rPr lang="en-US" dirty="0"/>
              <a:t>, </a:t>
            </a:r>
            <a:r>
              <a:rPr lang="sr-Cyrl-RS" dirty="0"/>
              <a:t>у преводу – подмитљивост, поткупљивост, </a:t>
            </a:r>
            <a:r>
              <a:rPr lang="sr-Cyrl-RS" dirty="0" smtClean="0"/>
              <a:t>поквареност) </a:t>
            </a:r>
            <a:r>
              <a:rPr lang="sr-Cyrl-RS" dirty="0"/>
              <a:t>подразумева незаконито коришћење друштвеног и државног положаја и моћи ради стицања сопствене користи. Када се користи као придев реч „корумпирани”, дословно значи </a:t>
            </a:r>
            <a:r>
              <a:rPr lang="sr-Cyrl-RS" i="1" dirty="0"/>
              <a:t>потпуно сломљено</a:t>
            </a:r>
            <a:r>
              <a:rPr lang="sr-Cyrl-RS" dirty="0"/>
              <a:t>. Ту реч је први пут користио </a:t>
            </a:r>
            <a:r>
              <a:rPr lang="sr-Cyrl-RS" dirty="0">
                <a:hlinkClick r:id="rId3" tooltip="Аристотел"/>
              </a:rPr>
              <a:t>Аристотел</a:t>
            </a:r>
            <a:r>
              <a:rPr lang="sr-Cyrl-RS" dirty="0"/>
              <a:t>, </a:t>
            </a:r>
            <a:r>
              <a:rPr lang="en-US" dirty="0"/>
              <a:t>a </a:t>
            </a:r>
            <a:r>
              <a:rPr lang="sr-Cyrl-RS" dirty="0"/>
              <a:t>касније и </a:t>
            </a:r>
            <a:r>
              <a:rPr lang="sr-Cyrl-RS" dirty="0">
                <a:hlinkClick r:id="rId4" tooltip="Цицерон"/>
              </a:rPr>
              <a:t>Цицерон</a:t>
            </a:r>
            <a:r>
              <a:rPr lang="sr-Cyrl-RS" dirty="0"/>
              <a:t> који је додао термин </a:t>
            </a:r>
            <a:r>
              <a:rPr lang="sr-Cyrl-RS" b="1" dirty="0"/>
              <a:t>мито</a:t>
            </a:r>
            <a:r>
              <a:rPr lang="sr-Cyrl-RS" dirty="0"/>
              <a:t> и напуштање добрих </a:t>
            </a:r>
            <a:r>
              <a:rPr lang="sr-Cyrl-RS" dirty="0" smtClean="0"/>
              <a:t>навика.</a:t>
            </a:r>
          </a:p>
          <a:p>
            <a:r>
              <a:rPr lang="ru-RU" b="1" i="1" dirty="0"/>
              <a:t>Корупција је злоупотреба јавних овлашћења за приватну </a:t>
            </a:r>
            <a:r>
              <a:rPr lang="ru-RU" b="1" i="1" dirty="0" smtClean="0"/>
              <a:t>корист</a:t>
            </a:r>
            <a:r>
              <a:rPr lang="ru-RU" i="1" dirty="0" smtClean="0"/>
              <a:t> – дефиниција Светске банке.</a:t>
            </a:r>
          </a:p>
          <a:p>
            <a:r>
              <a:rPr lang="ru-RU" b="1" dirty="0" smtClean="0"/>
              <a:t>Корупција </a:t>
            </a:r>
            <a:r>
              <a:rPr lang="ru-RU" b="1" dirty="0"/>
              <a:t>морално кварење људи, односно поништавање друштвених вредности и врлина код </a:t>
            </a:r>
            <a:r>
              <a:rPr lang="ru-RU" b="1" dirty="0" smtClean="0"/>
              <a:t>грађана</a:t>
            </a:r>
            <a:r>
              <a:rPr lang="ru-RU" dirty="0" smtClean="0"/>
              <a:t>- Макијавели и Русо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5651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sr-Cyrl-RS" sz="3600" dirty="0" smtClean="0"/>
              <a:t>Техника сачињавања плана интегритета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 fontScale="92500" lnSpcReduction="10000"/>
          </a:bodyPr>
          <a:lstStyle/>
          <a:p>
            <a:r>
              <a:rPr lang="sr-Cyrl-RS" dirty="0" smtClean="0"/>
              <a:t>Селекција и формирање тима за сачињавање плана</a:t>
            </a:r>
          </a:p>
          <a:p>
            <a:r>
              <a:rPr lang="sr-Cyrl-RS" dirty="0" smtClean="0"/>
              <a:t>Обука чланова тима</a:t>
            </a:r>
          </a:p>
          <a:p>
            <a:r>
              <a:rPr lang="sr-Cyrl-RS" dirty="0" smtClean="0"/>
              <a:t>Анализа радних процеса</a:t>
            </a:r>
          </a:p>
          <a:p>
            <a:r>
              <a:rPr lang="sr-Cyrl-RS" dirty="0" smtClean="0"/>
              <a:t>Дефинисање слабих тачака, у процесу доношења одлука</a:t>
            </a:r>
          </a:p>
          <a:p>
            <a:r>
              <a:rPr lang="sr-Cyrl-RS" dirty="0" smtClean="0"/>
              <a:t>Сачињавање плана којим се делује на ризичне процесе и слабе тачке</a:t>
            </a:r>
          </a:p>
          <a:p>
            <a:r>
              <a:rPr lang="sr-Cyrl-RS" dirty="0" smtClean="0"/>
              <a:t>Отварање дискусије, расправе</a:t>
            </a:r>
          </a:p>
          <a:p>
            <a:r>
              <a:rPr lang="sr-Cyrl-RS" dirty="0" smtClean="0"/>
              <a:t>Прелиминарно усвајање плана</a:t>
            </a:r>
          </a:p>
          <a:p>
            <a:r>
              <a:rPr lang="sr-Cyrl-RS" dirty="0" smtClean="0"/>
              <a:t>Пробна имплементација</a:t>
            </a:r>
          </a:p>
          <a:p>
            <a:r>
              <a:rPr lang="sr-Cyrl-RS" dirty="0" smtClean="0"/>
              <a:t>Процена и корекције</a:t>
            </a:r>
          </a:p>
          <a:p>
            <a:r>
              <a:rPr lang="sr-Cyrl-RS" dirty="0" smtClean="0"/>
              <a:t>Коначно усвајање плана интегритета</a:t>
            </a:r>
          </a:p>
          <a:p>
            <a:r>
              <a:rPr lang="sr-Cyrl-RS" dirty="0" smtClean="0"/>
              <a:t>Имплементација плана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6813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Репресивно сузбијање корупције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endParaRPr lang="sr-Cyrl-RS" dirty="0" smtClean="0"/>
          </a:p>
          <a:p>
            <a:endParaRPr lang="sr-Cyrl-RS" dirty="0"/>
          </a:p>
          <a:p>
            <a:endParaRPr lang="sr-Cyrl-RS" dirty="0" smtClean="0"/>
          </a:p>
          <a:p>
            <a:endParaRPr lang="sr-Cyrl-RS" dirty="0"/>
          </a:p>
          <a:p>
            <a:endParaRPr lang="sr-Cyrl-RS" dirty="0" smtClean="0"/>
          </a:p>
          <a:p>
            <a:endParaRPr lang="sr-Cyrl-RS" dirty="0"/>
          </a:p>
          <a:p>
            <a:endParaRPr lang="sr-Cyrl-RS" dirty="0" smtClean="0"/>
          </a:p>
          <a:p>
            <a:endParaRPr lang="sr-Cyrl-RS" sz="1800" dirty="0" smtClean="0"/>
          </a:p>
          <a:p>
            <a:endParaRPr lang="sr-Cyrl-RS" sz="1800" dirty="0"/>
          </a:p>
          <a:p>
            <a:endParaRPr lang="sr-Cyrl-RS" sz="1600" dirty="0" smtClean="0"/>
          </a:p>
          <a:p>
            <a:endParaRPr lang="sr-Cyrl-RS" sz="1600" dirty="0"/>
          </a:p>
          <a:p>
            <a:r>
              <a:rPr lang="en-US" sz="1600" dirty="0" smtClean="0"/>
              <a:t>Singapore-corruption-control-framework.jpg</a:t>
            </a:r>
            <a:endParaRPr lang="en-US" sz="16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4" y="914400"/>
            <a:ext cx="8848726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16744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620000" cy="1234440"/>
          </a:xfrm>
        </p:spPr>
        <p:txBody>
          <a:bodyPr>
            <a:normAutofit/>
          </a:bodyPr>
          <a:lstStyle/>
          <a:p>
            <a:r>
              <a:rPr lang="sr-Cyrl-RS" sz="3200" dirty="0" smtClean="0"/>
              <a:t>Стратешки услови за репресивно сузбијање корупције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648200" cy="4800600"/>
          </a:xfrm>
        </p:spPr>
        <p:txBody>
          <a:bodyPr>
            <a:normAutofit fontScale="92500" lnSpcReduction="20000"/>
          </a:bodyPr>
          <a:lstStyle/>
          <a:p>
            <a:r>
              <a:rPr lang="sr-Cyrl-RS" dirty="0" smtClean="0"/>
              <a:t>Законски оквир (посебне доказне радње и друге ефикасне репресивне мере)</a:t>
            </a:r>
          </a:p>
          <a:p>
            <a:r>
              <a:rPr lang="sr-Cyrl-RS" dirty="0"/>
              <a:t>Обука </a:t>
            </a:r>
            <a:r>
              <a:rPr lang="sr-Cyrl-RS" dirty="0" smtClean="0"/>
              <a:t>полиције</a:t>
            </a:r>
          </a:p>
          <a:p>
            <a:r>
              <a:rPr lang="sr-Cyrl-RS" dirty="0" smtClean="0"/>
              <a:t>Обука судија и тужилаца</a:t>
            </a:r>
          </a:p>
          <a:p>
            <a:r>
              <a:rPr lang="sr-Cyrl-RS" dirty="0" smtClean="0"/>
              <a:t>Формирање антикорупцијских тимова (тужилац и осл.)</a:t>
            </a:r>
          </a:p>
          <a:p>
            <a:r>
              <a:rPr lang="sr-Cyrl-RS" dirty="0" smtClean="0"/>
              <a:t>У полицији:  Служба унутрашње контроле; антикорупцијски тимови у полицији</a:t>
            </a:r>
          </a:p>
          <a:p>
            <a:endParaRPr lang="en-US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3000" y="2590800"/>
            <a:ext cx="3162300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85502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r>
              <a:rPr lang="sr-Cyrl-RS" dirty="0" smtClean="0"/>
              <a:t>Начини сазнања за корупцију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838201"/>
            <a:ext cx="4040188" cy="533399"/>
          </a:xfrm>
        </p:spPr>
        <p:txBody>
          <a:bodyPr/>
          <a:lstStyle/>
          <a:p>
            <a:r>
              <a:rPr lang="sr-Cyrl-RS" dirty="0" smtClean="0"/>
              <a:t>Начини сазнања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>
          <a:xfrm>
            <a:off x="4645025" y="838201"/>
            <a:ext cx="4041775" cy="533400"/>
          </a:xfrm>
        </p:spPr>
        <p:txBody>
          <a:bodyPr/>
          <a:lstStyle/>
          <a:p>
            <a:r>
              <a:rPr lang="sr-Cyrl-RS" dirty="0" smtClean="0"/>
              <a:t>Криминалистички рад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457200" y="1371600"/>
            <a:ext cx="4040188" cy="5257800"/>
          </a:xfrm>
        </p:spPr>
        <p:txBody>
          <a:bodyPr>
            <a:normAutofit/>
          </a:bodyPr>
          <a:lstStyle/>
          <a:p>
            <a:r>
              <a:rPr lang="sr-Cyrl-RS" dirty="0" smtClean="0"/>
              <a:t>Пријава оштећеног; </a:t>
            </a:r>
          </a:p>
          <a:p>
            <a:r>
              <a:rPr lang="sr-Cyrl-RS" dirty="0" smtClean="0"/>
              <a:t>Јавно поговарање;</a:t>
            </a:r>
          </a:p>
          <a:p>
            <a:r>
              <a:rPr lang="sr-Cyrl-RS" dirty="0" smtClean="0"/>
              <a:t>Анонимне пријаве;</a:t>
            </a:r>
          </a:p>
          <a:p>
            <a:r>
              <a:rPr lang="sr-Cyrl-RS" dirty="0" smtClean="0"/>
              <a:t>Отворене линије;</a:t>
            </a:r>
          </a:p>
          <a:p>
            <a:r>
              <a:rPr lang="sr-Cyrl-RS" dirty="0" smtClean="0"/>
              <a:t>Пријава руководиоца </a:t>
            </a:r>
            <a:r>
              <a:rPr lang="sr-Cyrl-RS" sz="1800" dirty="0" smtClean="0"/>
              <a:t>(пример са докторком из КГ);</a:t>
            </a:r>
          </a:p>
          <a:p>
            <a:r>
              <a:rPr lang="sr-Cyrl-RS" dirty="0" smtClean="0"/>
              <a:t>Унутрашње (редовне, ванредне) контроле;</a:t>
            </a:r>
          </a:p>
          <a:p>
            <a:r>
              <a:rPr lang="sr-Cyrl-RS" dirty="0" smtClean="0"/>
              <a:t>Криминалистичко обавештајна делатност;</a:t>
            </a:r>
          </a:p>
          <a:p>
            <a:r>
              <a:rPr lang="sr-Cyrl-RS" dirty="0" smtClean="0"/>
              <a:t>Из медија;</a:t>
            </a:r>
          </a:p>
          <a:p>
            <a:r>
              <a:rPr lang="sr-Cyrl-RS" dirty="0" smtClean="0"/>
              <a:t>Анкетирања клијената.</a:t>
            </a:r>
          </a:p>
          <a:p>
            <a:endParaRPr lang="sr-Cyrl-R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495801" y="1447800"/>
            <a:ext cx="4495800" cy="5029200"/>
          </a:xfrm>
        </p:spPr>
        <p:txBody>
          <a:bodyPr>
            <a:normAutofit fontScale="92500" lnSpcReduction="10000"/>
          </a:bodyPr>
          <a:lstStyle/>
          <a:p>
            <a:r>
              <a:rPr lang="sr-Cyrl-RS" dirty="0" smtClean="0"/>
              <a:t>Информисање тужиоца;</a:t>
            </a:r>
          </a:p>
          <a:p>
            <a:r>
              <a:rPr lang="sr-Cyrl-RS" dirty="0"/>
              <a:t>Отварање </a:t>
            </a:r>
            <a:r>
              <a:rPr lang="sr-Cyrl-RS" dirty="0" smtClean="0"/>
              <a:t>случаја;</a:t>
            </a:r>
          </a:p>
          <a:p>
            <a:r>
              <a:rPr lang="sr-Cyrl-RS" dirty="0" smtClean="0"/>
              <a:t>Формирање тима;</a:t>
            </a:r>
          </a:p>
          <a:p>
            <a:r>
              <a:rPr lang="sr-Cyrl-RS" dirty="0" smtClean="0"/>
              <a:t>Сачињавање тактичког плана;</a:t>
            </a:r>
          </a:p>
          <a:p>
            <a:r>
              <a:rPr lang="sr-Cyrl-RS" dirty="0" smtClean="0"/>
              <a:t>Прикупљање додатних информација (оперативни рад);</a:t>
            </a:r>
          </a:p>
          <a:p>
            <a:r>
              <a:rPr lang="sr-Cyrl-RS" dirty="0" smtClean="0"/>
              <a:t>информације о осумњиченом;</a:t>
            </a:r>
          </a:p>
          <a:p>
            <a:r>
              <a:rPr lang="sr-Cyrl-RS" dirty="0" smtClean="0"/>
              <a:t>Планирање мера и радњи које ће се предузети;</a:t>
            </a:r>
          </a:p>
          <a:p>
            <a:r>
              <a:rPr lang="sr-Cyrl-RS" dirty="0" smtClean="0"/>
              <a:t>Ширење случаја и на друге оштећене;</a:t>
            </a:r>
          </a:p>
          <a:p>
            <a:r>
              <a:rPr lang="sr-Cyrl-RS" dirty="0" smtClean="0"/>
              <a:t>Реализација плана, лишење слободе;</a:t>
            </a:r>
          </a:p>
          <a:p>
            <a:endParaRPr lang="sr-Cyrl-R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7635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Рад на случајевима корупције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38201"/>
            <a:ext cx="4040188" cy="380999"/>
          </a:xfrm>
        </p:spPr>
        <p:txBody>
          <a:bodyPr>
            <a:normAutofit/>
          </a:bodyPr>
          <a:lstStyle/>
          <a:p>
            <a:r>
              <a:rPr lang="sr-Cyrl-RS" dirty="0" smtClean="0"/>
              <a:t>Оперативне радње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5025" y="914401"/>
            <a:ext cx="4041775" cy="380999"/>
          </a:xfrm>
        </p:spPr>
        <p:txBody>
          <a:bodyPr>
            <a:normAutofit/>
          </a:bodyPr>
          <a:lstStyle/>
          <a:p>
            <a:r>
              <a:rPr lang="sr-Cyrl-RS" dirty="0" smtClean="0"/>
              <a:t>Радње доказивања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52400" y="1295400"/>
            <a:ext cx="4572000" cy="5334000"/>
          </a:xfrm>
        </p:spPr>
        <p:txBody>
          <a:bodyPr>
            <a:normAutofit fontScale="92500" lnSpcReduction="20000"/>
          </a:bodyPr>
          <a:lstStyle/>
          <a:p>
            <a:r>
              <a:rPr lang="sr-Cyrl-RS" dirty="0" smtClean="0"/>
              <a:t>Криминалистичко информативно распитивање;</a:t>
            </a:r>
          </a:p>
          <a:p>
            <a:r>
              <a:rPr lang="sr-Cyrl-RS" dirty="0" smtClean="0"/>
              <a:t>Прикупљање додатних података; Ко је осумњичени?;</a:t>
            </a:r>
          </a:p>
          <a:p>
            <a:r>
              <a:rPr lang="sr-Cyrl-RS" dirty="0" smtClean="0"/>
              <a:t>Рад са подносиоцем пријаве;</a:t>
            </a:r>
          </a:p>
          <a:p>
            <a:r>
              <a:rPr lang="sr-Cyrl-RS" dirty="0" smtClean="0"/>
              <a:t>Ширење случаја (информације од пословних партнера- посебно оних са којима није закључен посао);</a:t>
            </a:r>
          </a:p>
          <a:p>
            <a:r>
              <a:rPr lang="sr-Cyrl-RS" dirty="0" smtClean="0"/>
              <a:t>Обележавање новчаница;</a:t>
            </a:r>
          </a:p>
          <a:p>
            <a:r>
              <a:rPr lang="sr-Cyrl-RS" dirty="0" smtClean="0"/>
              <a:t>Планирање примопредаје новца (техничка помагала);</a:t>
            </a:r>
          </a:p>
          <a:p>
            <a:r>
              <a:rPr lang="sr-Cyrl-RS" dirty="0" smtClean="0"/>
              <a:t>Плаћање мита (снимање радње);</a:t>
            </a:r>
          </a:p>
          <a:p>
            <a:r>
              <a:rPr lang="sr-Cyrl-RS" dirty="0" smtClean="0"/>
              <a:t>Након хапшења осумњиченог- позивање преко медија осталих оштећених.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1371600"/>
            <a:ext cx="4267200" cy="5257800"/>
          </a:xfrm>
        </p:spPr>
        <p:txBody>
          <a:bodyPr>
            <a:normAutofit fontScale="92500" lnSpcReduction="10000"/>
          </a:bodyPr>
          <a:lstStyle/>
          <a:p>
            <a:r>
              <a:rPr lang="sr-Cyrl-RS" dirty="0" smtClean="0"/>
              <a:t>Осумњичени на мерама и снимање више радњи примања мита;</a:t>
            </a:r>
          </a:p>
          <a:p>
            <a:r>
              <a:rPr lang="sr-Cyrl-RS" dirty="0" smtClean="0"/>
              <a:t>Симуловано нуђење мита;</a:t>
            </a:r>
          </a:p>
          <a:p>
            <a:r>
              <a:rPr lang="sr-Cyrl-RS" dirty="0" smtClean="0"/>
              <a:t>Прикривени иследник;</a:t>
            </a:r>
          </a:p>
          <a:p>
            <a:r>
              <a:rPr lang="sr-Cyrl-RS" dirty="0" smtClean="0"/>
              <a:t>Тајни надзор комуникација; Тајно снимање просторије и примопредаје;</a:t>
            </a:r>
          </a:p>
          <a:p>
            <a:r>
              <a:rPr lang="sr-Cyrl-RS" dirty="0" smtClean="0"/>
              <a:t>Саслушавање окривљеног;</a:t>
            </a:r>
          </a:p>
          <a:p>
            <a:r>
              <a:rPr lang="sr-Cyrl-RS" dirty="0" smtClean="0"/>
              <a:t>Испитивање сведока;</a:t>
            </a:r>
          </a:p>
          <a:p>
            <a:r>
              <a:rPr lang="sr-Cyrl-RS" dirty="0" smtClean="0"/>
              <a:t>Увиђај (фиксирање примопредаје увиђајем);</a:t>
            </a:r>
          </a:p>
          <a:p>
            <a:r>
              <a:rPr lang="sr-Cyrl-RS" dirty="0" smtClean="0"/>
              <a:t>Анализа и контрола целокупног пословања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439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458200" cy="1295400"/>
          </a:xfrm>
        </p:spPr>
        <p:txBody>
          <a:bodyPr>
            <a:noAutofit/>
          </a:bodyPr>
          <a:lstStyle/>
          <a:p>
            <a:r>
              <a:rPr lang="sr-Cyrl-RS" sz="2800" dirty="0" smtClean="0"/>
              <a:t>Моћне антикорупционе радње-</a:t>
            </a:r>
            <a:br>
              <a:rPr lang="sr-Cyrl-RS" sz="2800" dirty="0" smtClean="0"/>
            </a:br>
            <a:r>
              <a:rPr lang="sr-Cyrl-RS" sz="2800" dirty="0" smtClean="0"/>
              <a:t> требало би на све који су на државном буџету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4040188" cy="533400"/>
          </a:xfrm>
        </p:spPr>
        <p:txBody>
          <a:bodyPr>
            <a:normAutofit/>
          </a:bodyPr>
          <a:lstStyle/>
          <a:p>
            <a:r>
              <a:rPr lang="sr-Cyrl-RS" dirty="0" smtClean="0"/>
              <a:t>Полиграфско тестирање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5025" y="1447801"/>
            <a:ext cx="4041775" cy="533400"/>
          </a:xfrm>
        </p:spPr>
        <p:txBody>
          <a:bodyPr>
            <a:normAutofit/>
          </a:bodyPr>
          <a:lstStyle/>
          <a:p>
            <a:r>
              <a:rPr lang="sr-Cyrl-RS" dirty="0" smtClean="0"/>
              <a:t>Тестови интегритета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2209801"/>
            <a:ext cx="4040188" cy="3916362"/>
          </a:xfrm>
        </p:spPr>
        <p:txBody>
          <a:bodyPr/>
          <a:lstStyle/>
          <a:p>
            <a:r>
              <a:rPr lang="sr-Cyrl-RS" dirty="0" smtClean="0"/>
              <a:t>Тестирање осумњичених</a:t>
            </a:r>
          </a:p>
          <a:p>
            <a:r>
              <a:rPr lang="sr-Cyrl-RS" dirty="0" smtClean="0"/>
              <a:t>Тестирање на случајном узорку</a:t>
            </a:r>
          </a:p>
          <a:p>
            <a:r>
              <a:rPr lang="sr-Cyrl-RS" dirty="0" smtClean="0"/>
              <a:t>Примењује се у полицији</a:t>
            </a:r>
          </a:p>
          <a:p>
            <a:endParaRPr lang="sr-Cyrl-RS" dirty="0"/>
          </a:p>
          <a:p>
            <a:r>
              <a:rPr lang="sr-Cyrl-RS" dirty="0" smtClean="0"/>
              <a:t>Полиграфско тестирање у приватном сектору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599"/>
            <a:ext cx="4041775" cy="3611563"/>
          </a:xfrm>
        </p:spPr>
        <p:txBody>
          <a:bodyPr/>
          <a:lstStyle/>
          <a:p>
            <a:r>
              <a:rPr lang="sr-Cyrl-RS" dirty="0"/>
              <a:t>Тестирање осумњичених</a:t>
            </a:r>
          </a:p>
          <a:p>
            <a:r>
              <a:rPr lang="sr-Cyrl-RS" dirty="0"/>
              <a:t>Тестирање на случајном </a:t>
            </a:r>
            <a:r>
              <a:rPr lang="sr-Cyrl-RS" dirty="0" smtClean="0"/>
              <a:t>узорку</a:t>
            </a:r>
          </a:p>
          <a:p>
            <a:endParaRPr lang="sr-Cyrl-RS" dirty="0"/>
          </a:p>
          <a:p>
            <a:r>
              <a:rPr lang="sr-Cyrl-RS" dirty="0"/>
              <a:t>Примењује се у полицији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4496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28600"/>
            <a:ext cx="7239000" cy="1066800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Проблеми у раду на предметима корупције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sr-Cyrl-RS" dirty="0" smtClean="0"/>
              <a:t>Корупција- кривично „дело без жртве“ </a:t>
            </a:r>
          </a:p>
          <a:p>
            <a:r>
              <a:rPr lang="sr-Cyrl-RS" dirty="0" smtClean="0"/>
              <a:t>Нема кривичних пријава;</a:t>
            </a:r>
          </a:p>
          <a:p>
            <a:r>
              <a:rPr lang="sr-Cyrl-RS" dirty="0" smtClean="0"/>
              <a:t>Врши се без сведока;</a:t>
            </a:r>
          </a:p>
          <a:p>
            <a:r>
              <a:rPr lang="sr-Cyrl-RS" dirty="0" smtClean="0"/>
              <a:t>Пасивност (незаинтересованост) тужилаца;</a:t>
            </a:r>
          </a:p>
          <a:p>
            <a:r>
              <a:rPr lang="sr-Cyrl-RS" dirty="0" smtClean="0"/>
              <a:t>Тужилац не подржава оштећеног;</a:t>
            </a:r>
          </a:p>
          <a:p>
            <a:r>
              <a:rPr lang="sr-Cyrl-RS" dirty="0" smtClean="0"/>
              <a:t>Утицај окривљеног и адвоката на жртву;</a:t>
            </a:r>
          </a:p>
          <a:p>
            <a:r>
              <a:rPr lang="sr-Cyrl-RS" dirty="0" smtClean="0"/>
              <a:t>Грешке у примени посебних доказних радњи;</a:t>
            </a:r>
          </a:p>
          <a:p>
            <a:r>
              <a:rPr lang="sr-Cyrl-RS" dirty="0" smtClean="0"/>
              <a:t>Спорост (неефикасност) судова;</a:t>
            </a:r>
          </a:p>
          <a:p>
            <a:r>
              <a:rPr lang="sr-Cyrl-RS" dirty="0" smtClean="0"/>
              <a:t>Корупција у полицији и правосуђу!!!</a:t>
            </a:r>
          </a:p>
          <a:p>
            <a:r>
              <a:rPr lang="sr-Cyrl-RS" dirty="0" smtClean="0"/>
              <a:t>Фокусирање правосуђа на ситну и административну корупцију!</a:t>
            </a:r>
          </a:p>
          <a:p>
            <a:r>
              <a:rPr lang="sr-Cyrl-RS" i="1" dirty="0" smtClean="0"/>
              <a:t>Политичка корупција - недодирљива</a:t>
            </a:r>
            <a:r>
              <a:rPr lang="sr-Cyrl-R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3128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Изазови у доказивању корупције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Гоати- директор ТИ за Србију: један </a:t>
            </a:r>
            <a:r>
              <a:rPr lang="ru-RU" dirty="0"/>
              <a:t>од разлога за висок ниво перцепције корупције </a:t>
            </a:r>
            <a:r>
              <a:rPr lang="ru-RU" dirty="0" smtClean="0"/>
              <a:t>је лош </a:t>
            </a:r>
            <a:r>
              <a:rPr lang="ru-RU" dirty="0"/>
              <a:t>правосудни систем, односно споро достизање правде и све чешћа </a:t>
            </a:r>
            <a:r>
              <a:rPr lang="ru-RU" b="1" dirty="0"/>
              <a:t>застарелост случајева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Ако не можеш да докажеш корупцију- докажи оно што можеш- нпр. </a:t>
            </a:r>
            <a:r>
              <a:rPr lang="ru-RU" b="1" dirty="0"/>
              <a:t>з</a:t>
            </a:r>
            <a:r>
              <a:rPr lang="ru-RU" b="1" dirty="0" smtClean="0"/>
              <a:t>лоупотребу</a:t>
            </a:r>
            <a:r>
              <a:rPr lang="ru-RU" dirty="0" smtClean="0"/>
              <a:t>!</a:t>
            </a:r>
          </a:p>
          <a:p>
            <a:r>
              <a:rPr lang="ru-RU" b="1" dirty="0" smtClean="0"/>
              <a:t>Пракса Запада:</a:t>
            </a:r>
          </a:p>
          <a:p>
            <a:r>
              <a:rPr lang="ru-RU" dirty="0" smtClean="0"/>
              <a:t>О </a:t>
            </a:r>
            <a:r>
              <a:rPr lang="ru-RU" dirty="0"/>
              <a:t>корупцији је тешко прибавити </a:t>
            </a:r>
            <a:r>
              <a:rPr lang="ru-RU" dirty="0">
                <a:hlinkClick r:id="rId2" tooltip="Доказ"/>
              </a:rPr>
              <a:t>доказе</a:t>
            </a:r>
            <a:r>
              <a:rPr lang="ru-RU" dirty="0"/>
              <a:t>, јер се већина случајева обавља без сведока, евентуално са једним посредником, а обе стране су на неки начин на добитку</a:t>
            </a:r>
            <a:r>
              <a:rPr lang="ru-RU" dirty="0" smtClean="0"/>
              <a:t>.</a:t>
            </a:r>
            <a:r>
              <a:rPr lang="ru-RU" baseline="30000" dirty="0" smtClean="0"/>
              <a:t> </a:t>
            </a:r>
            <a:r>
              <a:rPr lang="ru-RU" dirty="0" smtClean="0"/>
              <a:t>Стога </a:t>
            </a:r>
            <a:r>
              <a:rPr lang="ru-RU" dirty="0"/>
              <a:t>су се многе корупционашке афере на западу разрешавале </a:t>
            </a:r>
            <a:r>
              <a:rPr lang="ru-RU" dirty="0">
                <a:hlinkClick r:id="rId3" tooltip="Суд јавности (страница не постоји)"/>
              </a:rPr>
              <a:t>судом јавности</a:t>
            </a:r>
            <a:r>
              <a:rPr lang="ru-RU" dirty="0"/>
              <a:t> чак и кад није било довољно чврстих доказа. </a:t>
            </a:r>
            <a:endParaRPr lang="ru-RU" dirty="0" smtClean="0"/>
          </a:p>
          <a:p>
            <a:r>
              <a:rPr lang="ru-RU" dirty="0" smtClean="0"/>
              <a:t>У </a:t>
            </a:r>
            <a:r>
              <a:rPr lang="ru-RU" dirty="0">
                <a:hlinkClick r:id="rId4" tooltip="Политика"/>
              </a:rPr>
              <a:t>политици</a:t>
            </a:r>
            <a:r>
              <a:rPr lang="ru-RU" dirty="0"/>
              <a:t> постоји морална одговорност и суд јавности чак и кад не постоји кривична одговорност.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6768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75360"/>
          </a:xfrm>
        </p:spPr>
        <p:txBody>
          <a:bodyPr/>
          <a:lstStyle/>
          <a:p>
            <a:r>
              <a:rPr lang="sr-Cyrl-RS" dirty="0" smtClean="0"/>
              <a:t>Србија и њена стварност!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366" y="1772444"/>
            <a:ext cx="6828234" cy="4552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5153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Autofit/>
          </a:bodyPr>
          <a:lstStyle/>
          <a:p>
            <a:r>
              <a:rPr lang="sr-Cyrl-RS" sz="3200" dirty="0" smtClean="0"/>
              <a:t>Корупција- изигравање (негација) принципа једнакости грађана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/>
          </a:bodyPr>
          <a:lstStyle/>
          <a:p>
            <a:r>
              <a:rPr lang="ru-RU" dirty="0" smtClean="0"/>
              <a:t>Корупција крши </a:t>
            </a:r>
            <a:r>
              <a:rPr lang="ru-RU" dirty="0"/>
              <a:t>универзални принцип једнакости свих грађана пред </a:t>
            </a:r>
            <a:r>
              <a:rPr lang="ru-RU" dirty="0" smtClean="0"/>
              <a:t>законом. Ствара систем неједнакости </a:t>
            </a:r>
            <a:r>
              <a:rPr lang="ru-RU" dirty="0"/>
              <a:t>у коме су привилеговани </a:t>
            </a:r>
            <a:r>
              <a:rPr lang="ru-RU" dirty="0" smtClean="0"/>
              <a:t>они који су материјално ситуиранији или </a:t>
            </a:r>
            <a:r>
              <a:rPr lang="ru-RU" dirty="0"/>
              <a:t>са добрим везама. </a:t>
            </a:r>
            <a:endParaRPr lang="ru-RU" dirty="0" smtClean="0"/>
          </a:p>
          <a:p>
            <a:r>
              <a:rPr lang="ru-RU" dirty="0" smtClean="0"/>
              <a:t>Непријатељ је демократије;</a:t>
            </a:r>
          </a:p>
          <a:p>
            <a:r>
              <a:rPr lang="ru-RU" dirty="0" smtClean="0"/>
              <a:t>Корупција у јавном сектору;</a:t>
            </a:r>
          </a:p>
          <a:p>
            <a:r>
              <a:rPr lang="ru-RU" dirty="0" smtClean="0"/>
              <a:t>Корупција у приватном сектору;</a:t>
            </a:r>
          </a:p>
          <a:p>
            <a:r>
              <a:rPr lang="ru-RU" dirty="0" smtClean="0"/>
              <a:t>Корупција на релацији јавни и приватни сектор;</a:t>
            </a:r>
          </a:p>
          <a:p>
            <a:r>
              <a:rPr lang="sr-Cyrl-RS" dirty="0"/>
              <a:t>Корупција = Монопол + Дискреција – Одговорност </a:t>
            </a:r>
            <a:r>
              <a:rPr lang="sr-Cyrl-RS" dirty="0" smtClean="0"/>
              <a:t> </a:t>
            </a:r>
            <a:r>
              <a:rPr lang="en-US" dirty="0"/>
              <a:t>(</a:t>
            </a:r>
            <a:r>
              <a:rPr lang="en-US" dirty="0" err="1" smtClean="0"/>
              <a:t>Klitgaard</a:t>
            </a:r>
            <a:r>
              <a:rPr lang="en-US" dirty="0" smtClean="0"/>
              <a:t>)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178249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sr-Cyrl-RS" dirty="0" smtClean="0"/>
              <a:t>Врсте корупције- </a:t>
            </a:r>
            <a:r>
              <a:rPr lang="sr-Cyrl-RS" sz="2400" dirty="0" smtClean="0"/>
              <a:t>Википедија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Бела </a:t>
            </a:r>
            <a:r>
              <a:rPr lang="ru-RU" dirty="0"/>
              <a:t>корупција или </a:t>
            </a:r>
            <a:r>
              <a:rPr lang="ru-RU" b="1" dirty="0">
                <a:hlinkClick r:id="rId2" tooltip="Nepotizam"/>
              </a:rPr>
              <a:t>непотизам</a:t>
            </a:r>
            <a:r>
              <a:rPr lang="ru-RU" b="1" dirty="0"/>
              <a:t> </a:t>
            </a:r>
            <a:r>
              <a:rPr lang="ru-RU" dirty="0"/>
              <a:t>је </a:t>
            </a:r>
            <a:r>
              <a:rPr lang="ru-RU" b="1" dirty="0"/>
              <a:t>давање привилегија на основу рођачких и пријатељских веза,</a:t>
            </a:r>
            <a:r>
              <a:rPr lang="ru-RU" dirty="0"/>
              <a:t> без очекивања противуслуге. </a:t>
            </a:r>
            <a:r>
              <a:rPr lang="ru-RU" dirty="0" smtClean="0"/>
              <a:t>Није прописана као кривично дело (евентуално дисциплинска одговорност); Подстиче неравноправност грађана. Умањује продуктивност друштва. На кључна места се не долази на основу способности и рада.</a:t>
            </a:r>
          </a:p>
          <a:p>
            <a:r>
              <a:rPr lang="ru-RU" dirty="0"/>
              <a:t>Сива корупција је давање привилегија по принципу „</a:t>
            </a:r>
            <a:r>
              <a:rPr lang="ru-RU" b="1" dirty="0"/>
              <a:t>услуга за услугу</a:t>
            </a:r>
            <a:r>
              <a:rPr lang="ru-RU" dirty="0"/>
              <a:t>“, независно од родбинских и пријатељских веза. </a:t>
            </a:r>
            <a:endParaRPr lang="sr-Cyrl-RS" dirty="0" smtClean="0"/>
          </a:p>
          <a:p>
            <a:r>
              <a:rPr lang="ru-RU" b="1" dirty="0"/>
              <a:t>Црна </a:t>
            </a:r>
            <a:r>
              <a:rPr lang="ru-RU" b="1" dirty="0" smtClean="0"/>
              <a:t>корупција, давање мита (</a:t>
            </a:r>
            <a:r>
              <a:rPr lang="ru-RU" dirty="0" smtClean="0"/>
              <a:t>најчешће </a:t>
            </a:r>
            <a:r>
              <a:rPr lang="ru-RU" dirty="0"/>
              <a:t>новчане </a:t>
            </a:r>
            <a:r>
              <a:rPr lang="ru-RU" dirty="0" smtClean="0"/>
              <a:t>накнаде).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218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05800" cy="1066800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Врсте корупције  и основни појмови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4876800" cy="5257800"/>
          </a:xfrm>
        </p:spPr>
        <p:txBody>
          <a:bodyPr>
            <a:normAutofit fontScale="77500" lnSpcReduction="20000"/>
          </a:bodyPr>
          <a:lstStyle/>
          <a:p>
            <a:r>
              <a:rPr lang="sr-Cyrl-RS" dirty="0" smtClean="0"/>
              <a:t>Политичка корупција</a:t>
            </a:r>
          </a:p>
          <a:p>
            <a:r>
              <a:rPr lang="sr-Cyrl-RS" dirty="0" smtClean="0"/>
              <a:t>Административна корупција</a:t>
            </a:r>
          </a:p>
          <a:p>
            <a:r>
              <a:rPr lang="sr-Cyrl-RS" dirty="0" smtClean="0"/>
              <a:t>Ситна корупција</a:t>
            </a:r>
          </a:p>
          <a:p>
            <a:endParaRPr lang="sr-Cyrl-RS" dirty="0"/>
          </a:p>
          <a:p>
            <a:r>
              <a:rPr lang="sr-Cyrl-RS" dirty="0" smtClean="0"/>
              <a:t>Индивидуална</a:t>
            </a:r>
          </a:p>
          <a:p>
            <a:r>
              <a:rPr lang="sr-Cyrl-RS" dirty="0" smtClean="0"/>
              <a:t>Групна</a:t>
            </a:r>
          </a:p>
          <a:p>
            <a:r>
              <a:rPr lang="sr-Cyrl-RS" dirty="0" smtClean="0"/>
              <a:t>Организована</a:t>
            </a:r>
          </a:p>
          <a:p>
            <a:endParaRPr lang="sr-Cyrl-RS" dirty="0" smtClean="0"/>
          </a:p>
          <a:p>
            <a:r>
              <a:rPr lang="sr-Cyrl-RS" dirty="0" smtClean="0"/>
              <a:t>Корупција у професијама:</a:t>
            </a:r>
          </a:p>
          <a:p>
            <a:r>
              <a:rPr lang="sr-Cyrl-RS" dirty="0" smtClean="0"/>
              <a:t>У администрацији</a:t>
            </a:r>
          </a:p>
          <a:p>
            <a:r>
              <a:rPr lang="sr-Cyrl-RS" dirty="0" smtClean="0"/>
              <a:t>У грађевинарству</a:t>
            </a:r>
          </a:p>
          <a:p>
            <a:r>
              <a:rPr lang="sr-Cyrl-RS" dirty="0" smtClean="0"/>
              <a:t>У здравству</a:t>
            </a:r>
          </a:p>
          <a:p>
            <a:r>
              <a:rPr lang="sr-Cyrl-RS" dirty="0" smtClean="0"/>
              <a:t>У образовању</a:t>
            </a:r>
          </a:p>
          <a:p>
            <a:r>
              <a:rPr lang="sr-Cyrl-RS" dirty="0" smtClean="0"/>
              <a:t>У полицији</a:t>
            </a:r>
          </a:p>
          <a:p>
            <a:r>
              <a:rPr lang="sr-Cyrl-RS" dirty="0" smtClean="0"/>
              <a:t>У правосуђу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828801"/>
            <a:ext cx="4343400" cy="2936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4722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sr-Cyrl-RS" sz="4000" dirty="0"/>
              <a:t>Политичка </a:t>
            </a:r>
            <a:r>
              <a:rPr lang="sr-Cyrl-RS" sz="4000" dirty="0" smtClean="0"/>
              <a:t>коруција </a:t>
            </a:r>
            <a:br>
              <a:rPr lang="sr-Cyrl-RS" sz="4000" dirty="0" smtClean="0"/>
            </a:br>
            <a:r>
              <a:rPr lang="sr-Cyrl-RS" sz="3100" dirty="0" smtClean="0"/>
              <a:t>„</a:t>
            </a:r>
            <a:r>
              <a:rPr lang="sr-Cyrl-RS" sz="3100" dirty="0"/>
              <a:t>риба смрди од главе</a:t>
            </a:r>
            <a:r>
              <a:rPr lang="sr-Cyrl-RS" sz="3100" dirty="0" smtClean="0"/>
              <a:t>“</a:t>
            </a:r>
            <a:endParaRPr lang="en-US" sz="31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1142999"/>
            <a:ext cx="4040188" cy="457201"/>
          </a:xfrm>
        </p:spPr>
        <p:txBody>
          <a:bodyPr/>
          <a:lstStyle/>
          <a:p>
            <a:r>
              <a:rPr lang="sr-Cyrl-RS" dirty="0" smtClean="0"/>
              <a:t>Основни појмови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>
          <a:xfrm>
            <a:off x="4645025" y="1143000"/>
            <a:ext cx="4041775" cy="380999"/>
          </a:xfrm>
        </p:spPr>
        <p:txBody>
          <a:bodyPr>
            <a:normAutofit/>
          </a:bodyPr>
          <a:lstStyle/>
          <a:p>
            <a:r>
              <a:rPr lang="sr-Cyrl-RS" dirty="0" smtClean="0"/>
              <a:t>Облици  испољавања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304800" y="1676400"/>
            <a:ext cx="4192588" cy="4953000"/>
          </a:xfrm>
        </p:spPr>
        <p:txBody>
          <a:bodyPr>
            <a:normAutofit lnSpcReduction="10000"/>
          </a:bodyPr>
          <a:lstStyle/>
          <a:p>
            <a:r>
              <a:rPr lang="sr-Cyrl-RS" dirty="0" smtClean="0"/>
              <a:t>Системска корупција</a:t>
            </a:r>
          </a:p>
          <a:p>
            <a:r>
              <a:rPr lang="ru-RU" dirty="0"/>
              <a:t>"Феномен заробљене државе " </a:t>
            </a:r>
            <a:endParaRPr lang="ru-RU" dirty="0" smtClean="0"/>
          </a:p>
          <a:p>
            <a:r>
              <a:rPr lang="ru-RU" dirty="0" smtClean="0"/>
              <a:t>Најкорумпиранији облик владавине: </a:t>
            </a:r>
          </a:p>
          <a:p>
            <a:pPr>
              <a:buFontTx/>
              <a:buChar char="-"/>
            </a:pPr>
            <a:r>
              <a:rPr lang="ru-RU" dirty="0" smtClean="0"/>
              <a:t>персонална аутократија</a:t>
            </a: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  <a:p>
            <a:r>
              <a:rPr lang="ru-RU" dirty="0" smtClean="0"/>
              <a:t>Партиократско облици владавине</a:t>
            </a:r>
          </a:p>
          <a:p>
            <a:r>
              <a:rPr lang="ru-RU" dirty="0" smtClean="0"/>
              <a:t>"</a:t>
            </a:r>
            <a:r>
              <a:rPr lang="ru-RU" dirty="0"/>
              <a:t>клептократија"(владавина лопова</a:t>
            </a:r>
            <a:r>
              <a:rPr lang="ru-RU" dirty="0" smtClean="0"/>
              <a:t>)</a:t>
            </a:r>
          </a:p>
          <a:p>
            <a:r>
              <a:rPr lang="ru-RU" dirty="0" smtClean="0"/>
              <a:t>"</a:t>
            </a:r>
            <a:r>
              <a:rPr lang="ru-RU" dirty="0"/>
              <a:t>какиократији"(</a:t>
            </a:r>
            <a:r>
              <a:rPr lang="ru-RU" dirty="0" smtClean="0"/>
              <a:t>владавина </a:t>
            </a:r>
            <a:r>
              <a:rPr lang="ru-RU" dirty="0"/>
              <a:t>олоша и најгорих</a:t>
            </a:r>
            <a:r>
              <a:rPr lang="ru-RU" dirty="0" smtClean="0"/>
              <a:t>).</a:t>
            </a:r>
            <a:endParaRPr lang="ru-RU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5025" y="1524000"/>
            <a:ext cx="4270375" cy="5029200"/>
          </a:xfrm>
        </p:spPr>
        <p:txBody>
          <a:bodyPr>
            <a:normAutofit fontScale="77500" lnSpcReduction="20000"/>
          </a:bodyPr>
          <a:lstStyle/>
          <a:p>
            <a:r>
              <a:rPr lang="sr-Cyrl-RS" dirty="0" smtClean="0"/>
              <a:t>Доносе се закони који одговарају мањини или појединцима</a:t>
            </a:r>
          </a:p>
          <a:p>
            <a:r>
              <a:rPr lang="sr-Cyrl-RS" dirty="0" smtClean="0"/>
              <a:t>Намерно непрецизна правна решења</a:t>
            </a:r>
          </a:p>
          <a:p>
            <a:r>
              <a:rPr lang="sr-Cyrl-RS" dirty="0" smtClean="0"/>
              <a:t>Области финансирања политичких партија</a:t>
            </a:r>
          </a:p>
          <a:p>
            <a:r>
              <a:rPr lang="sr-Cyrl-RS" dirty="0" smtClean="0"/>
              <a:t>Тајни државни фондови</a:t>
            </a:r>
          </a:p>
          <a:p>
            <a:r>
              <a:rPr lang="sr-Cyrl-RS" dirty="0" smtClean="0"/>
              <a:t>Међународни економски и политички уговори </a:t>
            </a:r>
          </a:p>
          <a:p>
            <a:r>
              <a:rPr lang="sr-Cyrl-RS" dirty="0" smtClean="0"/>
              <a:t>Процеси приватизације предузећа</a:t>
            </a:r>
          </a:p>
          <a:p>
            <a:r>
              <a:rPr lang="sr-Cyrl-RS" dirty="0" smtClean="0"/>
              <a:t>Избор кадрова за добро плаћене позиције (примери Казакхстана, Србија)</a:t>
            </a:r>
          </a:p>
          <a:p>
            <a:r>
              <a:rPr lang="sr-Cyrl-RS" dirty="0" smtClean="0"/>
              <a:t>Монополи, дозволе за увоз или извоз робе</a:t>
            </a:r>
          </a:p>
          <a:p>
            <a:r>
              <a:rPr lang="sr-Cyrl-RS" dirty="0" smtClean="0"/>
              <a:t>......итд.</a:t>
            </a:r>
          </a:p>
        </p:txBody>
      </p:sp>
    </p:spTree>
    <p:extLst>
      <p:ext uri="{BB962C8B-B14F-4D97-AF65-F5344CB8AC3E}">
        <p14:creationId xmlns:p14="http://schemas.microsoft.com/office/powerpoint/2010/main" val="1162826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/>
          </a:bodyPr>
          <a:lstStyle/>
          <a:p>
            <a:r>
              <a:rPr lang="sr-Cyrl-RS" dirty="0" smtClean="0"/>
              <a:t>Штетне последице корупције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76200" y="838200"/>
            <a:ext cx="6324600" cy="5791200"/>
          </a:xfrm>
        </p:spPr>
        <p:txBody>
          <a:bodyPr>
            <a:normAutofit fontScale="77500" lnSpcReduction="20000"/>
          </a:bodyPr>
          <a:lstStyle/>
          <a:p>
            <a:r>
              <a:rPr lang="sr-Cyrl-RS" dirty="0" smtClean="0"/>
              <a:t>Негација основних демократских принципа: </a:t>
            </a:r>
          </a:p>
          <a:p>
            <a:pPr>
              <a:buFontTx/>
              <a:buChar char="-"/>
            </a:pPr>
            <a:r>
              <a:rPr lang="sr-Cyrl-RS" dirty="0" smtClean="0"/>
              <a:t>једнакост грађана; </a:t>
            </a:r>
          </a:p>
          <a:p>
            <a:pPr>
              <a:buFontTx/>
              <a:buChar char="-"/>
            </a:pPr>
            <a:r>
              <a:rPr lang="sr-Cyrl-RS" dirty="0" smtClean="0"/>
              <a:t>сви имају једнаке шансе;</a:t>
            </a:r>
          </a:p>
          <a:p>
            <a:r>
              <a:rPr lang="sr-Cyrl-RS" dirty="0" smtClean="0"/>
              <a:t>Корупција повећава цену услуга;</a:t>
            </a:r>
          </a:p>
          <a:p>
            <a:r>
              <a:rPr lang="sr-Cyrl-RS" dirty="0"/>
              <a:t>Изазива велике губитке у економији- умањује </a:t>
            </a:r>
            <a:r>
              <a:rPr lang="sr-Cyrl-RS" dirty="0" smtClean="0"/>
              <a:t>ефикасност;</a:t>
            </a:r>
          </a:p>
          <a:p>
            <a:r>
              <a:rPr lang="sr-Cyrl-RS" dirty="0" smtClean="0"/>
              <a:t>Обрнута корелација: већа корупција у друштву – мањи БДП;</a:t>
            </a:r>
          </a:p>
          <a:p>
            <a:r>
              <a:rPr lang="sr-Cyrl-RS" dirty="0" smtClean="0"/>
              <a:t>Већа корупција- мање стране инвестиције;</a:t>
            </a:r>
          </a:p>
          <a:p>
            <a:r>
              <a:rPr lang="sr-Cyrl-RS" dirty="0" smtClean="0"/>
              <a:t>Корумпирани, лоши, непоштени су привилеговани;</a:t>
            </a:r>
          </a:p>
          <a:p>
            <a:r>
              <a:rPr lang="sr-Cyrl-RS" dirty="0" smtClean="0"/>
              <a:t>Ма моралном плану: Поштење се не исплати (уништава професионализам);</a:t>
            </a:r>
          </a:p>
          <a:p>
            <a:r>
              <a:rPr lang="sr-Cyrl-RS" dirty="0" smtClean="0"/>
              <a:t>Уништава здраву тржишну утакмицу;</a:t>
            </a:r>
          </a:p>
          <a:p>
            <a:r>
              <a:rPr lang="sr-Cyrl-RS" dirty="0" smtClean="0"/>
              <a:t>Подстиче сиромаштво;</a:t>
            </a:r>
          </a:p>
          <a:p>
            <a:r>
              <a:rPr lang="sr-Cyrl-RS" dirty="0" smtClean="0"/>
              <a:t>Корупција је канцер друштва.</a:t>
            </a:r>
          </a:p>
          <a:p>
            <a:r>
              <a:rPr lang="sr-Cyrl-RS" dirty="0" smtClean="0"/>
              <a:t>Итд......</a:t>
            </a:r>
            <a:endParaRPr lang="en-US" dirty="0"/>
          </a:p>
        </p:txBody>
      </p:sp>
      <p:pic>
        <p:nvPicPr>
          <p:cNvPr id="4098" name="Picture 2" descr="Related ima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6400" y="4724400"/>
            <a:ext cx="3521075" cy="153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154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Међународне организације против корупције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sr-Latn-RS" sz="2600" b="1" dirty="0"/>
              <a:t>TRANSPARENCY </a:t>
            </a:r>
            <a:r>
              <a:rPr lang="sr-Latn-RS" sz="2600" b="1" dirty="0" smtClean="0"/>
              <a:t>INTERNATIONAL-</a:t>
            </a:r>
            <a:r>
              <a:rPr lang="sr-Cyrl-RS" sz="2600" b="1" dirty="0" smtClean="0"/>
              <a:t> </a:t>
            </a:r>
            <a:r>
              <a:rPr lang="sr-Cyrl-RS" sz="2600" dirty="0" smtClean="0"/>
              <a:t>(</a:t>
            </a:r>
            <a:r>
              <a:rPr lang="sr-Cyrl-RS" sz="2800" dirty="0" smtClean="0"/>
              <a:t>Г</a:t>
            </a:r>
            <a:r>
              <a:rPr lang="en-US" sz="2800" dirty="0" err="1"/>
              <a:t>лобални</a:t>
            </a:r>
            <a:r>
              <a:rPr lang="sr-Cyrl-RS" sz="2800" dirty="0"/>
              <a:t> и</a:t>
            </a:r>
            <a:r>
              <a:rPr lang="en-US" sz="2800" dirty="0" err="1"/>
              <a:t>ндекс</a:t>
            </a:r>
            <a:r>
              <a:rPr lang="en-US" sz="2800" dirty="0"/>
              <a:t> </a:t>
            </a:r>
            <a:r>
              <a:rPr lang="en-US" sz="2800" dirty="0" err="1"/>
              <a:t>перцепције</a:t>
            </a:r>
            <a:r>
              <a:rPr lang="en-US" sz="2800" dirty="0"/>
              <a:t> </a:t>
            </a:r>
            <a:r>
              <a:rPr lang="en-US" sz="2800" dirty="0" err="1"/>
              <a:t>корупције</a:t>
            </a:r>
            <a:r>
              <a:rPr lang="en-US" sz="2800" dirty="0"/>
              <a:t> (CPI</a:t>
            </a:r>
            <a:r>
              <a:rPr lang="en-US" sz="2800" dirty="0" smtClean="0"/>
              <a:t>)</a:t>
            </a:r>
            <a:r>
              <a:rPr lang="sr-Cyrl-RS" sz="2800" dirty="0" smtClean="0"/>
              <a:t>;</a:t>
            </a:r>
            <a:endParaRPr lang="sr-Cyrl-RS" sz="2600" dirty="0" smtClean="0"/>
          </a:p>
          <a:p>
            <a:r>
              <a:rPr lang="en-US" sz="2600" b="1" dirty="0"/>
              <a:t>MULTIDISCIPLINARNU GRUPU PROTIV KORUPCIJE </a:t>
            </a:r>
            <a:r>
              <a:rPr lang="en-US" sz="2600" dirty="0"/>
              <a:t>(GMC – </a:t>
            </a:r>
            <a:r>
              <a:rPr lang="en-US" sz="2600" i="1" dirty="0"/>
              <a:t>GROUP ON CORRUPTION</a:t>
            </a:r>
            <a:r>
              <a:rPr lang="en-US" sz="2600" dirty="0"/>
              <a:t>). </a:t>
            </a:r>
            <a:r>
              <a:rPr lang="sr-Cyrl-RS" sz="2600" dirty="0" smtClean="0"/>
              <a:t>Оснивач Савет Европе:</a:t>
            </a:r>
            <a:r>
              <a:rPr lang="en-US" sz="2600" dirty="0" smtClean="0"/>
              <a:t> </a:t>
            </a:r>
            <a:r>
              <a:rPr lang="en-US" sz="2600" b="1" dirty="0" err="1"/>
              <a:t>Dvadeset</a:t>
            </a:r>
            <a:r>
              <a:rPr lang="en-US" sz="2600" b="1" dirty="0"/>
              <a:t> </a:t>
            </a:r>
            <a:r>
              <a:rPr lang="en-US" sz="2600" b="1" dirty="0" err="1"/>
              <a:t>rukovodećih</a:t>
            </a:r>
            <a:r>
              <a:rPr lang="en-US" sz="2600" b="1" dirty="0"/>
              <a:t> </a:t>
            </a:r>
            <a:r>
              <a:rPr lang="en-US" sz="2600" b="1" dirty="0" err="1"/>
              <a:t>principa</a:t>
            </a:r>
            <a:r>
              <a:rPr lang="en-US" sz="2600" b="1" dirty="0"/>
              <a:t> u </a:t>
            </a:r>
            <a:r>
              <a:rPr lang="en-US" sz="2600" b="1" dirty="0" err="1"/>
              <a:t>borbi</a:t>
            </a:r>
            <a:r>
              <a:rPr lang="en-US" sz="2600" b="1" dirty="0"/>
              <a:t> </a:t>
            </a:r>
            <a:r>
              <a:rPr lang="en-US" sz="2600" b="1" dirty="0" err="1"/>
              <a:t>protiv</a:t>
            </a:r>
            <a:r>
              <a:rPr lang="en-US" sz="2600" b="1" dirty="0"/>
              <a:t> </a:t>
            </a:r>
            <a:r>
              <a:rPr lang="en-US" sz="2600" b="1" dirty="0" err="1" smtClean="0"/>
              <a:t>korupcije</a:t>
            </a:r>
            <a:r>
              <a:rPr lang="sr-Cyrl-RS" sz="2600" b="1" dirty="0" smtClean="0"/>
              <a:t>;</a:t>
            </a:r>
          </a:p>
          <a:p>
            <a:r>
              <a:rPr lang="en-US" sz="2600" b="1" dirty="0"/>
              <a:t>GRECO – </a:t>
            </a:r>
            <a:r>
              <a:rPr lang="en-US" sz="2600" dirty="0"/>
              <a:t>(</a:t>
            </a:r>
            <a:r>
              <a:rPr lang="en-US" sz="2600" i="1" dirty="0"/>
              <a:t>GROUP OF STATES AGAINST CORRUPTION</a:t>
            </a:r>
            <a:r>
              <a:rPr lang="en-US" sz="2600" dirty="0"/>
              <a:t>) </a:t>
            </a:r>
            <a:r>
              <a:rPr lang="sr-Cyrl-RS" sz="2600" dirty="0"/>
              <a:t>Оснивач Савет </a:t>
            </a:r>
            <a:r>
              <a:rPr lang="sr-Cyrl-RS" sz="2600" dirty="0" smtClean="0"/>
              <a:t>Европе. (Праћење антикорупционих мера, евалуација и препоруке државама)</a:t>
            </a:r>
          </a:p>
          <a:p>
            <a:r>
              <a:rPr lang="en-US" sz="2800" b="1" dirty="0"/>
              <a:t>(OLAF)</a:t>
            </a:r>
            <a:r>
              <a:rPr lang="en-US" sz="2800" dirty="0"/>
              <a:t> </a:t>
            </a:r>
            <a:r>
              <a:rPr lang="ru-RU" sz="2800" b="1" dirty="0"/>
              <a:t>ЕВРОПСКА КАНЦЕЛАРИЈА ЗА БОРБУ ПРОТИВ ФИНАНСИЈСКИХ </a:t>
            </a:r>
            <a:r>
              <a:rPr lang="ru-RU" sz="2800" b="1" dirty="0" smtClean="0"/>
              <a:t>ПРЕСТУПА. </a:t>
            </a:r>
            <a:r>
              <a:rPr lang="sr-Cyrl-RS" sz="2800" dirty="0" smtClean="0"/>
              <a:t>Оснивач Европска комисија.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239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Autofit/>
          </a:bodyPr>
          <a:lstStyle/>
          <a:p>
            <a:r>
              <a:rPr lang="sr-Cyrl-RS" sz="3600" dirty="0" smtClean="0"/>
              <a:t>Међународни документи против корупције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143001"/>
            <a:ext cx="4040188" cy="685800"/>
          </a:xfrm>
        </p:spPr>
        <p:txBody>
          <a:bodyPr>
            <a:normAutofit/>
          </a:bodyPr>
          <a:lstStyle/>
          <a:p>
            <a:r>
              <a:rPr lang="sr-Cyrl-RS" dirty="0" smtClean="0"/>
              <a:t>Ратификоване конвенције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>
          <a:xfrm>
            <a:off x="4645025" y="1219201"/>
            <a:ext cx="4041775" cy="762000"/>
          </a:xfrm>
        </p:spPr>
        <p:txBody>
          <a:bodyPr>
            <a:normAutofit/>
          </a:bodyPr>
          <a:lstStyle/>
          <a:p>
            <a:r>
              <a:rPr lang="sr-Cyrl-RS" dirty="0" smtClean="0"/>
              <a:t>Извештаји међународних тела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304800" y="1981200"/>
            <a:ext cx="4419600" cy="4571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u="sng" dirty="0" err="1">
                <a:hlinkClick r:id="rId2"/>
              </a:rPr>
              <a:t>Конвенциј</a:t>
            </a:r>
            <a:r>
              <a:rPr lang="sr-Cyrl-RS" u="sng" dirty="0">
                <a:hlinkClick r:id="rId2"/>
              </a:rPr>
              <a:t>а</a:t>
            </a:r>
            <a:r>
              <a:rPr lang="en-GB" u="sng" dirty="0">
                <a:hlinkClick r:id="rId2"/>
              </a:rPr>
              <a:t> </a:t>
            </a:r>
            <a:r>
              <a:rPr lang="en-GB" u="sng" dirty="0" err="1">
                <a:hlinkClick r:id="rId2"/>
              </a:rPr>
              <a:t>Уједињених</a:t>
            </a:r>
            <a:r>
              <a:rPr lang="en-GB" u="sng" dirty="0">
                <a:hlinkClick r:id="rId2"/>
              </a:rPr>
              <a:t> </a:t>
            </a:r>
            <a:r>
              <a:rPr lang="en-GB" u="sng" dirty="0" err="1">
                <a:hlinkClick r:id="rId2"/>
              </a:rPr>
              <a:t>нација</a:t>
            </a:r>
            <a:r>
              <a:rPr lang="en-GB" u="sng" dirty="0">
                <a:hlinkClick r:id="rId2"/>
              </a:rPr>
              <a:t> </a:t>
            </a:r>
            <a:r>
              <a:rPr lang="en-GB" u="sng" dirty="0" err="1">
                <a:hlinkClick r:id="rId2"/>
              </a:rPr>
              <a:t>против</a:t>
            </a:r>
            <a:r>
              <a:rPr lang="en-GB" u="sng" dirty="0">
                <a:hlinkClick r:id="rId2"/>
              </a:rPr>
              <a:t> </a:t>
            </a:r>
            <a:r>
              <a:rPr lang="en-GB" u="sng" dirty="0" err="1">
                <a:hlinkClick r:id="rId2"/>
              </a:rPr>
              <a:t>корупције</a:t>
            </a:r>
            <a:r>
              <a:rPr lang="sr-Cyrl-RS" u="sng" dirty="0"/>
              <a:t>;</a:t>
            </a:r>
            <a:r>
              <a:rPr lang="en-GB" dirty="0"/>
              <a:t/>
            </a:r>
            <a:br>
              <a:rPr lang="en-GB" dirty="0"/>
            </a:br>
            <a:r>
              <a:rPr lang="en-GB" u="sng" dirty="0" err="1">
                <a:hlinkClick r:id="rId3"/>
              </a:rPr>
              <a:t>Кривичноправне</a:t>
            </a:r>
            <a:r>
              <a:rPr lang="en-GB" u="sng" dirty="0">
                <a:hlinkClick r:id="rId3"/>
              </a:rPr>
              <a:t> </a:t>
            </a:r>
            <a:r>
              <a:rPr lang="en-GB" u="sng" dirty="0" err="1">
                <a:hlinkClick r:id="rId3"/>
              </a:rPr>
              <a:t>конвенције</a:t>
            </a:r>
            <a:r>
              <a:rPr lang="en-GB" u="sng" dirty="0">
                <a:hlinkClick r:id="rId3"/>
              </a:rPr>
              <a:t> о </a:t>
            </a:r>
            <a:r>
              <a:rPr lang="en-GB" u="sng" dirty="0" err="1">
                <a:hlinkClick r:id="rId3"/>
              </a:rPr>
              <a:t>корупцији</a:t>
            </a:r>
            <a:r>
              <a:rPr lang="sr-Cyrl-RS" u="sng" dirty="0"/>
              <a:t>;</a:t>
            </a:r>
            <a:r>
              <a:rPr lang="en-GB" dirty="0"/>
              <a:t/>
            </a:r>
            <a:br>
              <a:rPr lang="en-GB" dirty="0"/>
            </a:br>
            <a:r>
              <a:rPr lang="sr-Cyrl-RS" dirty="0"/>
              <a:t>Д</a:t>
            </a:r>
            <a:r>
              <a:rPr lang="en-GB" u="sng" dirty="0" err="1">
                <a:hlinkClick r:id="rId4"/>
              </a:rPr>
              <a:t>одатн</a:t>
            </a:r>
            <a:r>
              <a:rPr lang="sr-Cyrl-RS" u="sng" dirty="0">
                <a:hlinkClick r:id="rId4"/>
              </a:rPr>
              <a:t>и</a:t>
            </a:r>
            <a:r>
              <a:rPr lang="en-GB" u="sng" dirty="0">
                <a:hlinkClick r:id="rId4"/>
              </a:rPr>
              <a:t> </a:t>
            </a:r>
            <a:r>
              <a:rPr lang="en-GB" u="sng" dirty="0" err="1">
                <a:hlinkClick r:id="rId4"/>
              </a:rPr>
              <a:t>протокол</a:t>
            </a:r>
            <a:r>
              <a:rPr lang="en-GB" u="sng" dirty="0">
                <a:hlinkClick r:id="rId4"/>
              </a:rPr>
              <a:t> </a:t>
            </a:r>
            <a:r>
              <a:rPr lang="en-GB" u="sng" dirty="0" err="1">
                <a:hlinkClick r:id="rId4"/>
              </a:rPr>
              <a:t>уз</a:t>
            </a:r>
            <a:r>
              <a:rPr lang="en-GB" u="sng" dirty="0">
                <a:hlinkClick r:id="rId4"/>
              </a:rPr>
              <a:t> </a:t>
            </a:r>
            <a:r>
              <a:rPr lang="en-GB" u="sng" dirty="0" err="1">
                <a:hlinkClick r:id="rId4"/>
              </a:rPr>
              <a:t>Кривичноправну</a:t>
            </a:r>
            <a:r>
              <a:rPr lang="en-GB" u="sng" dirty="0">
                <a:hlinkClick r:id="rId4"/>
              </a:rPr>
              <a:t> </a:t>
            </a:r>
            <a:r>
              <a:rPr lang="en-GB" u="sng" dirty="0" err="1">
                <a:hlinkClick r:id="rId4"/>
              </a:rPr>
              <a:t>конвенцију</a:t>
            </a:r>
            <a:r>
              <a:rPr lang="en-GB" u="sng" dirty="0">
                <a:hlinkClick r:id="rId4"/>
              </a:rPr>
              <a:t> о </a:t>
            </a:r>
            <a:r>
              <a:rPr lang="en-GB" u="sng" dirty="0" err="1">
                <a:hlinkClick r:id="rId4"/>
              </a:rPr>
              <a:t>корупцији</a:t>
            </a:r>
            <a:r>
              <a:rPr lang="sr-Cyrl-RS" u="sng" dirty="0"/>
              <a:t>;</a:t>
            </a:r>
            <a:r>
              <a:rPr lang="en-GB" dirty="0"/>
              <a:t/>
            </a:r>
            <a:br>
              <a:rPr lang="en-GB" dirty="0"/>
            </a:br>
            <a:r>
              <a:rPr lang="en-GB" u="sng" dirty="0" err="1">
                <a:hlinkClick r:id="rId5"/>
              </a:rPr>
              <a:t>Грађанскоправн</a:t>
            </a:r>
            <a:r>
              <a:rPr lang="sr-Cyrl-RS" u="sng" dirty="0">
                <a:hlinkClick r:id="rId5"/>
              </a:rPr>
              <a:t>а</a:t>
            </a:r>
            <a:r>
              <a:rPr lang="en-GB" u="sng" dirty="0">
                <a:hlinkClick r:id="rId5"/>
              </a:rPr>
              <a:t> </a:t>
            </a:r>
            <a:r>
              <a:rPr lang="en-GB" u="sng" dirty="0" err="1">
                <a:hlinkClick r:id="rId5"/>
              </a:rPr>
              <a:t>конвенције</a:t>
            </a:r>
            <a:r>
              <a:rPr lang="en-GB" u="sng" dirty="0">
                <a:hlinkClick r:id="rId5"/>
              </a:rPr>
              <a:t> о </a:t>
            </a:r>
            <a:r>
              <a:rPr lang="en-GB" u="sng" dirty="0" err="1">
                <a:hlinkClick r:id="rId5"/>
              </a:rPr>
              <a:t>корупцији</a:t>
            </a:r>
            <a:r>
              <a:rPr lang="en-GB" dirty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1981200"/>
            <a:ext cx="4346575" cy="4571999"/>
          </a:xfrm>
        </p:spPr>
        <p:txBody>
          <a:bodyPr/>
          <a:lstStyle/>
          <a:p>
            <a:r>
              <a:rPr lang="en-US" b="1" i="1" dirty="0">
                <a:hlinkClick r:id="rId6"/>
              </a:rPr>
              <a:t>Greco</a:t>
            </a:r>
            <a:r>
              <a:rPr lang="en-US" b="1" dirty="0">
                <a:hlinkClick r:id="rId6"/>
              </a:rPr>
              <a:t> </a:t>
            </a:r>
            <a:r>
              <a:rPr lang="en-US" b="1" dirty="0" err="1">
                <a:hlinkClick r:id="rId6"/>
              </a:rPr>
              <a:t>извештаји</a:t>
            </a:r>
            <a:endParaRPr lang="en-US" dirty="0"/>
          </a:p>
          <a:p>
            <a:r>
              <a:rPr lang="en-US" b="1" dirty="0"/>
              <a:t> </a:t>
            </a:r>
            <a:r>
              <a:rPr lang="sr-Cyrl-RS" b="1" dirty="0">
                <a:hlinkClick r:id="rId7"/>
              </a:rPr>
              <a:t>ЕУ</a:t>
            </a:r>
            <a:r>
              <a:rPr lang="en-US" b="1" dirty="0">
                <a:hlinkClick r:id="rId7"/>
              </a:rPr>
              <a:t> </a:t>
            </a:r>
            <a:r>
              <a:rPr lang="en-US" b="1" dirty="0" err="1">
                <a:hlinkClick r:id="rId7"/>
              </a:rPr>
              <a:t>извештаји</a:t>
            </a:r>
            <a:endParaRPr lang="en-US" dirty="0"/>
          </a:p>
          <a:p>
            <a:r>
              <a:rPr lang="sr-Cyrl-RS" b="1" dirty="0"/>
              <a:t>УН извештаји</a:t>
            </a:r>
            <a:endParaRPr lang="en-US" dirty="0"/>
          </a:p>
          <a:p>
            <a:r>
              <a:rPr lang="en-US" b="1" dirty="0"/>
              <a:t> </a:t>
            </a:r>
            <a:r>
              <a:rPr lang="sr-Cyrl-RS" b="1" dirty="0">
                <a:hlinkClick r:id="rId8"/>
              </a:rPr>
              <a:t>И</a:t>
            </a:r>
            <a:r>
              <a:rPr lang="en-US" b="1" dirty="0" err="1">
                <a:hlinkClick r:id="rId8"/>
              </a:rPr>
              <a:t>звештаји</a:t>
            </a:r>
            <a:r>
              <a:rPr lang="en-US" b="1" dirty="0">
                <a:hlinkClick r:id="rId8"/>
              </a:rPr>
              <a:t> </a:t>
            </a:r>
            <a:r>
              <a:rPr lang="en-US" b="1" dirty="0" err="1">
                <a:hlinkClick r:id="rId8"/>
              </a:rPr>
              <a:t>мреже</a:t>
            </a:r>
            <a:r>
              <a:rPr lang="en-US" b="1" dirty="0">
                <a:hlinkClick r:id="rId8"/>
              </a:rPr>
              <a:t> </a:t>
            </a:r>
            <a:r>
              <a:rPr lang="en-US" b="1" dirty="0" err="1">
                <a:hlinkClick r:id="rId8"/>
              </a:rPr>
              <a:t>за</a:t>
            </a:r>
            <a:r>
              <a:rPr lang="en-US" b="1" dirty="0">
                <a:hlinkClick r:id="rId8"/>
              </a:rPr>
              <a:t> </a:t>
            </a:r>
            <a:r>
              <a:rPr lang="en-US" b="1" dirty="0" err="1">
                <a:hlinkClick r:id="rId8"/>
              </a:rPr>
              <a:t>борбу</a:t>
            </a:r>
            <a:r>
              <a:rPr lang="en-US" b="1" dirty="0">
                <a:hlinkClick r:id="rId8"/>
              </a:rPr>
              <a:t> </a:t>
            </a:r>
            <a:r>
              <a:rPr lang="en-US" b="1" dirty="0" err="1">
                <a:hlinkClick r:id="rId8"/>
              </a:rPr>
              <a:t>против</a:t>
            </a:r>
            <a:r>
              <a:rPr lang="en-US" b="1" dirty="0">
                <a:hlinkClick r:id="rId8"/>
              </a:rPr>
              <a:t> </a:t>
            </a:r>
            <a:r>
              <a:rPr lang="en-US" b="1" dirty="0" err="1">
                <a:hlinkClick r:id="rId8"/>
              </a:rPr>
              <a:t>корупције</a:t>
            </a:r>
            <a:r>
              <a:rPr lang="en-US" b="1" dirty="0">
                <a:hlinkClick r:id="rId8"/>
              </a:rPr>
              <a:t> </a:t>
            </a:r>
            <a:r>
              <a:rPr lang="en-US" b="1" dirty="0" err="1">
                <a:hlinkClick r:id="rId8"/>
              </a:rPr>
              <a:t>организације</a:t>
            </a:r>
            <a:r>
              <a:rPr lang="en-US" b="1" dirty="0">
                <a:hlinkClick r:id="rId8"/>
              </a:rPr>
              <a:t> </a:t>
            </a:r>
            <a:r>
              <a:rPr lang="en-US" b="1" dirty="0" err="1">
                <a:hlinkClick r:id="rId8"/>
              </a:rPr>
              <a:t>за</a:t>
            </a:r>
            <a:r>
              <a:rPr lang="en-US" b="1" dirty="0">
                <a:hlinkClick r:id="rId8"/>
              </a:rPr>
              <a:t> </a:t>
            </a:r>
            <a:r>
              <a:rPr lang="en-US" b="1" dirty="0" err="1">
                <a:hlinkClick r:id="rId8"/>
              </a:rPr>
              <a:t>економску</a:t>
            </a:r>
            <a:r>
              <a:rPr lang="en-US" b="1" dirty="0">
                <a:hlinkClick r:id="rId8"/>
              </a:rPr>
              <a:t> </a:t>
            </a:r>
            <a:r>
              <a:rPr lang="en-US" b="1" dirty="0" err="1">
                <a:hlinkClick r:id="rId8"/>
              </a:rPr>
              <a:t>сарадњу</a:t>
            </a:r>
            <a:r>
              <a:rPr lang="en-US" b="1" dirty="0">
                <a:hlinkClick r:id="rId8"/>
              </a:rPr>
              <a:t> и </a:t>
            </a:r>
            <a:r>
              <a:rPr lang="en-US" b="1" dirty="0" err="1">
                <a:hlinkClick r:id="rId8"/>
              </a:rPr>
              <a:t>развој</a:t>
            </a:r>
            <a:r>
              <a:rPr lang="en-US" b="1" dirty="0">
                <a:hlinkClick r:id="rId8"/>
              </a:rPr>
              <a:t> (</a:t>
            </a:r>
            <a:r>
              <a:rPr lang="en-US" b="1" i="1" dirty="0" err="1">
                <a:hlinkClick r:id="rId8"/>
              </a:rPr>
              <a:t>acn</a:t>
            </a:r>
            <a:r>
              <a:rPr lang="en-US" b="1" i="1" dirty="0">
                <a:hlinkClick r:id="rId8"/>
              </a:rPr>
              <a:t>/</a:t>
            </a:r>
            <a:r>
              <a:rPr lang="en-US" b="1" i="1" dirty="0" err="1">
                <a:hlinkClick r:id="rId8"/>
              </a:rPr>
              <a:t>oecd</a:t>
            </a:r>
            <a:r>
              <a:rPr lang="en-US" b="1" dirty="0">
                <a:hlinkClick r:id="rId8"/>
              </a:rPr>
              <a:t>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909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700</TotalTime>
  <Words>1891</Words>
  <Application>Microsoft Office PowerPoint</Application>
  <PresentationFormat>On-screen Show (4:3)</PresentationFormat>
  <Paragraphs>289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Opulent</vt:lpstr>
      <vt:lpstr>Корупција</vt:lpstr>
      <vt:lpstr>Појам корупције</vt:lpstr>
      <vt:lpstr>Корупција- изигравање (негација) принципа једнакости грађана</vt:lpstr>
      <vt:lpstr>Врсте корупције- Википедија</vt:lpstr>
      <vt:lpstr>Врсте корупције  и основни појмови</vt:lpstr>
      <vt:lpstr>Политичка коруција  „риба смрди од главе“</vt:lpstr>
      <vt:lpstr>Штетне последице корупције</vt:lpstr>
      <vt:lpstr>Међународне организације против корупције</vt:lpstr>
      <vt:lpstr>Међународни документи против корупције</vt:lpstr>
      <vt:lpstr>Мерење корупције</vt:lpstr>
      <vt:lpstr>CORRUPTION PERCEPTIONS INDEX 2017</vt:lpstr>
      <vt:lpstr>Корупција у региону</vt:lpstr>
      <vt:lpstr>Корупција у Србији</vt:lpstr>
      <vt:lpstr>Класична антикорупциона стратегија: Теорија „покварене јабуке“</vt:lpstr>
      <vt:lpstr>Савремени приступ: Систем ствара корупцију</vt:lpstr>
      <vt:lpstr>Стратегија борбе против корупције</vt:lpstr>
      <vt:lpstr>Нормативни оквир за сузбијање корупције у Србији</vt:lpstr>
      <vt:lpstr>Законско регулисање стратешких мера за превенцију корупције </vt:lpstr>
      <vt:lpstr>План интегритета</vt:lpstr>
      <vt:lpstr>Техника сачињавања плана интегритета</vt:lpstr>
      <vt:lpstr>Репресивно сузбијање корупције</vt:lpstr>
      <vt:lpstr>Стратешки услови за репресивно сузбијање корупције</vt:lpstr>
      <vt:lpstr>Начини сазнања за корупцију</vt:lpstr>
      <vt:lpstr>Рад на случајевима корупције</vt:lpstr>
      <vt:lpstr>Моћне антикорупционе радње-  требало би на све који су на државном буџету</vt:lpstr>
      <vt:lpstr>Проблеми у раду на предметима корупције</vt:lpstr>
      <vt:lpstr>Изазови у доказивању корупције</vt:lpstr>
      <vt:lpstr>Србија и њена стварност!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Корупција</dc:title>
  <dc:creator>Simonovic</dc:creator>
  <cp:lastModifiedBy>Branislav</cp:lastModifiedBy>
  <cp:revision>54</cp:revision>
  <dcterms:created xsi:type="dcterms:W3CDTF">2006-08-16T00:00:00Z</dcterms:created>
  <dcterms:modified xsi:type="dcterms:W3CDTF">2020-05-09T20:29:00Z</dcterms:modified>
</cp:coreProperties>
</file>