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6"/>
  </p:notesMasterIdLst>
  <p:sldIdLst>
    <p:sldId id="256" r:id="rId2"/>
    <p:sldId id="272" r:id="rId3"/>
    <p:sldId id="277" r:id="rId4"/>
    <p:sldId id="273" r:id="rId5"/>
    <p:sldId id="257" r:id="rId6"/>
    <p:sldId id="258" r:id="rId7"/>
    <p:sldId id="262" r:id="rId8"/>
    <p:sldId id="266" r:id="rId9"/>
    <p:sldId id="264" r:id="rId10"/>
    <p:sldId id="268" r:id="rId11"/>
    <p:sldId id="263" r:id="rId12"/>
    <p:sldId id="267" r:id="rId13"/>
    <p:sldId id="284" r:id="rId14"/>
    <p:sldId id="275" r:id="rId15"/>
    <p:sldId id="261" r:id="rId16"/>
    <p:sldId id="265" r:id="rId17"/>
    <p:sldId id="260" r:id="rId18"/>
    <p:sldId id="285" r:id="rId19"/>
    <p:sldId id="286" r:id="rId20"/>
    <p:sldId id="287" r:id="rId21"/>
    <p:sldId id="288" r:id="rId22"/>
    <p:sldId id="289" r:id="rId23"/>
    <p:sldId id="290" r:id="rId24"/>
    <p:sldId id="271" r:id="rId25"/>
    <p:sldId id="269" r:id="rId26"/>
    <p:sldId id="291" r:id="rId27"/>
    <p:sldId id="292" r:id="rId28"/>
    <p:sldId id="276" r:id="rId29"/>
    <p:sldId id="294" r:id="rId30"/>
    <p:sldId id="282" r:id="rId31"/>
    <p:sldId id="298" r:id="rId32"/>
    <p:sldId id="299" r:id="rId33"/>
    <p:sldId id="283" r:id="rId34"/>
    <p:sldId id="295" r:id="rId35"/>
    <p:sldId id="280" r:id="rId36"/>
    <p:sldId id="278" r:id="rId37"/>
    <p:sldId id="296" r:id="rId38"/>
    <p:sldId id="300" r:id="rId39"/>
    <p:sldId id="301" r:id="rId40"/>
    <p:sldId id="279" r:id="rId41"/>
    <p:sldId id="303" r:id="rId42"/>
    <p:sldId id="304" r:id="rId43"/>
    <p:sldId id="293" r:id="rId44"/>
    <p:sldId id="302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4610F-E77B-4DAE-A23F-BB4BEA27BF3F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192B-4874-438C-9406-90B41543B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1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052D-40FD-4936-BC6E-0C73024B3C36}" type="datetime1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7EA1C-DBD8-45E8-994F-B825F7597209}" type="datetime1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A277E-A670-4D43-B13D-3007193B870E}" type="datetime1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9D700-C9D1-403D-A851-4E170F5CE1D7}" type="datetime1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FB9BC-9147-4AAF-83A9-1B2582940C30}" type="datetime1">
              <a:rPr lang="en-US" smtClean="0"/>
              <a:t>1/19/2019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BD4BC-DE93-4748-AAD6-D16E6D046219}" type="datetime1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C3E6B-3883-47CE-B428-07EBB9EF3A38}" type="datetime1">
              <a:rPr lang="en-US" smtClean="0"/>
              <a:t>1/19/2019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013E6-B9B5-4FBB-B938-CA9480A72969}" type="datetime1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79FC7-AB89-4531-9FFC-1A4D1C8A28B5}" type="datetime1">
              <a:rPr lang="en-US" smtClean="0"/>
              <a:t>1/19/2019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D9CA-59A7-441C-BAC7-426090E92B6F}" type="datetime1">
              <a:rPr lang="en-US" smtClean="0"/>
              <a:t>1/19/2019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57454-8CCB-48ED-B391-80D7113AC966}" type="datetime1">
              <a:rPr lang="en-US" smtClean="0"/>
              <a:t>1/19/2019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D8E5C88-2F8B-473D-8BFC-FB31B82535E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8FB637D-A515-4756-9BB7-94F0836E9302}" type="datetime1">
              <a:rPr lang="en-US" smtClean="0"/>
              <a:t>1/19/2019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interpol.int/INTERPOL-expertise/Forensics/Fingerprints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4191000"/>
            <a:ext cx="5029200" cy="2286000"/>
          </a:xfrm>
        </p:spPr>
        <p:txBody>
          <a:bodyPr>
            <a:normAutofit/>
          </a:bodyPr>
          <a:lstStyle/>
          <a:p>
            <a:r>
              <a:rPr lang="sr-Cyrl-RS" sz="5400" dirty="0" smtClean="0"/>
              <a:t>Дактилоскопија</a:t>
            </a:r>
            <a:endParaRPr lang="en-US" sz="5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984"/>
            <a:ext cx="5105400" cy="44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61140"/>
            <a:ext cx="2133600" cy="295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62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u="sng" dirty="0"/>
              <a:t>Кружни </a:t>
            </a:r>
            <a:r>
              <a:rPr lang="sr-Cyrl-RS" u="sng" dirty="0" smtClean="0"/>
              <a:t>узорак – две делте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0200" y="1257300"/>
            <a:ext cx="5410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22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u="sng" dirty="0" smtClean="0"/>
              <a:t>Петљани узорци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i="1" dirty="0" err="1"/>
              <a:t>Пе­тље</a:t>
            </a:r>
            <a:r>
              <a:rPr lang="en-US" i="1" dirty="0"/>
              <a:t>–</a:t>
            </a:r>
            <a:r>
              <a:rPr lang="en-US" i="1" dirty="0" err="1"/>
              <a:t>зам­ке</a:t>
            </a:r>
            <a:r>
              <a:rPr lang="en-US" dirty="0"/>
              <a:t> </a:t>
            </a:r>
            <a:r>
              <a:rPr lang="en-US" dirty="0" err="1"/>
              <a:t>са­чи­ња­ва­ју</a:t>
            </a:r>
            <a:r>
              <a:rPr lang="en-US" dirty="0"/>
              <a:t> </a:t>
            </a:r>
            <a:r>
              <a:rPr lang="en-US" dirty="0" err="1"/>
              <a:t>цр­те­жи</a:t>
            </a:r>
            <a:r>
              <a:rPr lang="en-US" dirty="0"/>
              <a:t> </a:t>
            </a:r>
            <a:r>
              <a:rPr lang="en-US" dirty="0" err="1"/>
              <a:t>па­пи­лар­них</a:t>
            </a:r>
            <a:r>
              <a:rPr lang="en-US" dirty="0"/>
              <a:t> </a:t>
            </a:r>
            <a:r>
              <a:rPr lang="en-US" dirty="0" err="1"/>
              <a:t>ли­ни­ја</a:t>
            </a:r>
            <a:r>
              <a:rPr lang="en-US" dirty="0"/>
              <a:t> </a:t>
            </a:r>
            <a:r>
              <a:rPr lang="en-US" dirty="0" err="1"/>
              <a:t>код</a:t>
            </a:r>
            <a:r>
              <a:rPr lang="en-US" dirty="0"/>
              <a:t> </a:t>
            </a:r>
            <a:r>
              <a:rPr lang="en-US" dirty="0" err="1"/>
              <a:t>ко­јих</a:t>
            </a:r>
            <a:r>
              <a:rPr lang="en-US" dirty="0"/>
              <a:t> </a:t>
            </a:r>
            <a:r>
              <a:rPr lang="en-US" dirty="0" err="1"/>
              <a:t>ли­ни­је</a:t>
            </a:r>
            <a:r>
              <a:rPr lang="en-US" dirty="0"/>
              <a:t> </a:t>
            </a:r>
            <a:r>
              <a:rPr lang="en-US" dirty="0" err="1"/>
              <a:t>по­ла­зе</a:t>
            </a:r>
            <a:r>
              <a:rPr lang="en-US" dirty="0"/>
              <a:t> с </a:t>
            </a:r>
            <a:r>
              <a:rPr lang="en-US" dirty="0" err="1"/>
              <a:t>јед­не</a:t>
            </a:r>
            <a:r>
              <a:rPr lang="en-US" dirty="0"/>
              <a:t> </a:t>
            </a:r>
            <a:r>
              <a:rPr lang="en-US" dirty="0" err="1"/>
              <a:t>стра­не</a:t>
            </a:r>
            <a:r>
              <a:rPr lang="en-US" dirty="0"/>
              <a:t> </a:t>
            </a:r>
            <a:r>
              <a:rPr lang="en-US" dirty="0" err="1"/>
              <a:t>пр­ста</a:t>
            </a:r>
            <a:r>
              <a:rPr lang="en-US" dirty="0"/>
              <a:t>, </a:t>
            </a:r>
            <a:r>
              <a:rPr lang="en-US" dirty="0" err="1"/>
              <a:t>раз­ви­ја­ју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ка</a:t>
            </a:r>
            <a:r>
              <a:rPr lang="en-US" dirty="0"/>
              <a:t> </a:t>
            </a:r>
            <a:r>
              <a:rPr lang="en-US" dirty="0" err="1"/>
              <a:t>цен­тру</a:t>
            </a:r>
            <a:r>
              <a:rPr lang="en-US" dirty="0"/>
              <a:t> </a:t>
            </a:r>
            <a:r>
              <a:rPr lang="en-US" dirty="0" err="1"/>
              <a:t>где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са­ви­ја­ју</a:t>
            </a:r>
            <a:r>
              <a:rPr lang="en-US" dirty="0"/>
              <a:t> и </a:t>
            </a:r>
            <a:r>
              <a:rPr lang="en-US" dirty="0" err="1"/>
              <a:t>вра­ћа­ју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исту</a:t>
            </a:r>
            <a:r>
              <a:rPr lang="en-US" dirty="0"/>
              <a:t> </a:t>
            </a:r>
            <a:r>
              <a:rPr lang="en-US" dirty="0" err="1"/>
              <a:t>стра­ну</a:t>
            </a:r>
            <a:r>
              <a:rPr lang="en-US" dirty="0"/>
              <a:t>.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су­прот­ној</a:t>
            </a:r>
            <a:r>
              <a:rPr lang="en-US" dirty="0"/>
              <a:t> </a:t>
            </a:r>
            <a:r>
              <a:rPr lang="en-US" dirty="0" err="1"/>
              <a:t>стра­ни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отво­ра</a:t>
            </a:r>
            <a:r>
              <a:rPr lang="en-US" dirty="0"/>
              <a:t> </a:t>
            </a:r>
            <a:r>
              <a:rPr lang="en-US" dirty="0" err="1"/>
              <a:t>пе­тље</a:t>
            </a:r>
            <a:r>
              <a:rPr lang="en-US" dirty="0"/>
              <a:t> </a:t>
            </a:r>
            <a:r>
              <a:rPr lang="en-US" dirty="0" err="1"/>
              <a:t>на­ла­зи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дел­та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 smtClean="0"/>
              <a:t>Дел­та</a:t>
            </a:r>
            <a:r>
              <a:rPr lang="en-US" dirty="0" smtClean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за­ми­шље­ни</a:t>
            </a:r>
            <a:r>
              <a:rPr lang="en-US" dirty="0"/>
              <a:t> </a:t>
            </a:r>
            <a:r>
              <a:rPr lang="en-US" dirty="0" err="1"/>
              <a:t>тро­у­гао</a:t>
            </a:r>
            <a:r>
              <a:rPr lang="en-US" dirty="0"/>
              <a:t> </a:t>
            </a:r>
            <a:r>
              <a:rPr lang="en-US" dirty="0" err="1"/>
              <a:t>из­ме­ђу</a:t>
            </a:r>
            <a:r>
              <a:rPr lang="en-US" dirty="0"/>
              <a:t> </a:t>
            </a:r>
            <a:r>
              <a:rPr lang="en-US" dirty="0" err="1"/>
              <a:t>две­ју</a:t>
            </a:r>
            <a:r>
              <a:rPr lang="en-US" dirty="0"/>
              <a:t> </a:t>
            </a:r>
            <a:r>
              <a:rPr lang="en-US" dirty="0" err="1"/>
              <a:t>па­пи­лар­них</a:t>
            </a:r>
            <a:r>
              <a:rPr lang="en-US" dirty="0"/>
              <a:t> </a:t>
            </a:r>
            <a:r>
              <a:rPr lang="en-US" dirty="0" err="1"/>
              <a:t>ли­ни­ја</a:t>
            </a:r>
            <a:r>
              <a:rPr lang="en-US" dirty="0"/>
              <a:t>, </a:t>
            </a:r>
            <a:r>
              <a:rPr lang="en-US" dirty="0" err="1"/>
              <a:t>ко­је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ишле</a:t>
            </a:r>
            <a:r>
              <a:rPr lang="en-US" dirty="0"/>
              <a:t> </a:t>
            </a:r>
            <a:r>
              <a:rPr lang="en-US" dirty="0" err="1"/>
              <a:t>па­ра­лел­но</a:t>
            </a:r>
            <a:r>
              <a:rPr lang="en-US" dirty="0"/>
              <a:t> </a:t>
            </a:r>
            <a:r>
              <a:rPr lang="en-US" dirty="0" err="1"/>
              <a:t>па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 smtClean="0"/>
              <a:t>раз­дво­ји­ле</a:t>
            </a:r>
            <a:r>
              <a:rPr lang="en-US" dirty="0" err="1"/>
              <a:t>раз­дво­ји­ле</a:t>
            </a:r>
            <a:r>
              <a:rPr lang="en-US" dirty="0"/>
              <a:t>, </a:t>
            </a:r>
            <a:r>
              <a:rPr lang="en-US" dirty="0" err="1"/>
              <a:t>од­но­сно</a:t>
            </a:r>
            <a:r>
              <a:rPr lang="en-US" dirty="0"/>
              <a:t> </a:t>
            </a:r>
            <a:r>
              <a:rPr lang="en-US" dirty="0" err="1"/>
              <a:t>за­ми­шље­ни</a:t>
            </a:r>
            <a:r>
              <a:rPr lang="en-US" dirty="0"/>
              <a:t> </a:t>
            </a:r>
            <a:r>
              <a:rPr lang="en-US" dirty="0" err="1"/>
              <a:t>тро­у­гао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на­стао</a:t>
            </a:r>
            <a:r>
              <a:rPr lang="en-US" dirty="0"/>
              <a:t> </a:t>
            </a:r>
            <a:r>
              <a:rPr lang="en-US" dirty="0" err="1"/>
              <a:t>ра­чва­њем</a:t>
            </a:r>
            <a:r>
              <a:rPr lang="en-US" dirty="0"/>
              <a:t> </a:t>
            </a:r>
            <a:r>
              <a:rPr lang="en-US" dirty="0" err="1"/>
              <a:t>две­ју</a:t>
            </a:r>
            <a:r>
              <a:rPr lang="en-US" dirty="0"/>
              <a:t> </a:t>
            </a:r>
            <a:r>
              <a:rPr lang="en-US" dirty="0" err="1"/>
              <a:t>ли­ни­ја</a:t>
            </a:r>
            <a:r>
              <a:rPr lang="en-US" dirty="0"/>
              <a:t>. </a:t>
            </a:r>
            <a:r>
              <a:rPr lang="en-US" dirty="0" err="1"/>
              <a:t>Има­ју­ћи</a:t>
            </a:r>
            <a:r>
              <a:rPr lang="en-US" dirty="0"/>
              <a:t> у </a:t>
            </a:r>
            <a:r>
              <a:rPr lang="en-US" dirty="0" err="1"/>
              <a:t>ви­ду</a:t>
            </a:r>
            <a:r>
              <a:rPr lang="en-US" dirty="0"/>
              <a:t> </a:t>
            </a:r>
            <a:r>
              <a:rPr lang="en-US" dirty="0" err="1"/>
              <a:t>смер</a:t>
            </a:r>
            <a:r>
              <a:rPr lang="en-US" dirty="0"/>
              <a:t> </a:t>
            </a:r>
            <a:r>
              <a:rPr lang="en-US" dirty="0" err="1"/>
              <a:t>ка</a:t>
            </a:r>
            <a:r>
              <a:rPr lang="en-US" dirty="0"/>
              <a:t> </a:t>
            </a:r>
            <a:r>
              <a:rPr lang="en-US" dirty="0" err="1"/>
              <a:t>ко­ме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на­ла­зи</a:t>
            </a:r>
            <a:r>
              <a:rPr lang="en-US" dirty="0"/>
              <a:t> </a:t>
            </a:r>
            <a:r>
              <a:rPr lang="en-US" dirty="0" err="1"/>
              <a:t>отвор</a:t>
            </a:r>
            <a:r>
              <a:rPr lang="en-US" dirty="0"/>
              <a:t>, </a:t>
            </a:r>
            <a:r>
              <a:rPr lang="en-US" dirty="0" err="1"/>
              <a:t>пе­тље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де­ле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b="1" dirty="0" err="1"/>
              <a:t>ле­ве</a:t>
            </a:r>
            <a:r>
              <a:rPr lang="en-US" dirty="0"/>
              <a:t> и </a:t>
            </a:r>
            <a:r>
              <a:rPr lang="en-US" b="1" dirty="0" err="1"/>
              <a:t>де­сне</a:t>
            </a:r>
            <a:r>
              <a:rPr lang="en-US" dirty="0"/>
              <a:t> </a:t>
            </a:r>
            <a:r>
              <a:rPr lang="en-US" dirty="0" err="1"/>
              <a:t>пе­тље</a:t>
            </a:r>
            <a:r>
              <a:rPr lang="en-US" dirty="0"/>
              <a:t>.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1751" y="1880783"/>
            <a:ext cx="4044049" cy="383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07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Леве и десне петље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42" y="1363058"/>
            <a:ext cx="8184247" cy="4351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91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Идентификационе карактеристике- минуције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Минуције: </a:t>
            </a:r>
            <a:r>
              <a:rPr lang="en-US" dirty="0" err="1" smtClean="0"/>
              <a:t>ана­том­ске</a:t>
            </a:r>
            <a:r>
              <a:rPr lang="en-US" dirty="0"/>
              <a:t>, </a:t>
            </a:r>
            <a:r>
              <a:rPr lang="en-US" dirty="0" err="1"/>
              <a:t>ин­ди­ви­ду­ал­не</a:t>
            </a:r>
            <a:r>
              <a:rPr lang="en-US" dirty="0"/>
              <a:t> </a:t>
            </a:r>
            <a:r>
              <a:rPr lang="en-US" dirty="0" err="1"/>
              <a:t>ка­рак­те­ри­сти­ке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осно­ву</a:t>
            </a:r>
            <a:r>
              <a:rPr lang="en-US" dirty="0"/>
              <a:t> </a:t>
            </a:r>
            <a:r>
              <a:rPr lang="en-US" dirty="0" err="1"/>
              <a:t>чијег</a:t>
            </a:r>
            <a:r>
              <a:rPr lang="en-US" dirty="0"/>
              <a:t> </a:t>
            </a:r>
            <a:r>
              <a:rPr lang="en-US" dirty="0" err="1"/>
              <a:t>индивидуалног</a:t>
            </a:r>
            <a:r>
              <a:rPr lang="en-US" dirty="0"/>
              <a:t> </a:t>
            </a:r>
            <a:r>
              <a:rPr lang="en-US" dirty="0" err="1" smtClean="0"/>
              <a:t>распореда</a:t>
            </a:r>
            <a:r>
              <a:rPr lang="en-US" dirty="0" smtClean="0"/>
              <a:t> </a:t>
            </a:r>
            <a:r>
              <a:rPr lang="en-US" dirty="0"/>
              <a:t>и </a:t>
            </a:r>
            <a:r>
              <a:rPr lang="en-US" dirty="0" err="1"/>
              <a:t>комбина­ција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оба­вља</a:t>
            </a:r>
            <a:r>
              <a:rPr lang="en-US" dirty="0"/>
              <a:t> </a:t>
            </a:r>
            <a:r>
              <a:rPr lang="en-US" dirty="0" err="1" smtClean="0"/>
              <a:t>иден­ти­фи­ка­ци­ја</a:t>
            </a:r>
            <a:r>
              <a:rPr lang="sr-Cyrl-RS" dirty="0" smtClean="0"/>
              <a:t>.</a:t>
            </a:r>
          </a:p>
          <a:p>
            <a:r>
              <a:rPr lang="sr-Cyrl-RS" dirty="0" smtClean="0"/>
              <a:t>Минуције: </a:t>
            </a:r>
            <a:r>
              <a:rPr lang="en-US" dirty="0" err="1" smtClean="0"/>
              <a:t>ана­том­ски</a:t>
            </a:r>
            <a:r>
              <a:rPr lang="en-US" dirty="0" smtClean="0"/>
              <a:t> </a:t>
            </a:r>
            <a:r>
              <a:rPr lang="en-US" dirty="0" err="1"/>
              <a:t>ве­о­ма</a:t>
            </a:r>
            <a:r>
              <a:rPr lang="en-US" dirty="0"/>
              <a:t> </a:t>
            </a:r>
            <a:r>
              <a:rPr lang="en-US" dirty="0" err="1" smtClean="0"/>
              <a:t>ра­зно­вр­сн</a:t>
            </a:r>
            <a:r>
              <a:rPr lang="sr-Cyrl-RS" dirty="0" smtClean="0"/>
              <a:t>и</a:t>
            </a:r>
            <a:r>
              <a:rPr lang="en-US" dirty="0" smtClean="0"/>
              <a:t> </a:t>
            </a:r>
            <a:r>
              <a:rPr lang="en-US" dirty="0" err="1" smtClean="0"/>
              <a:t>об­ли</a:t>
            </a:r>
            <a:r>
              <a:rPr lang="en-US" dirty="0" smtClean="0"/>
              <a:t>­</a:t>
            </a:r>
            <a:r>
              <a:rPr lang="sr-Cyrl-RS" dirty="0" smtClean="0"/>
              <a:t>ци</a:t>
            </a:r>
            <a:r>
              <a:rPr lang="en-US" dirty="0" smtClean="0"/>
              <a:t> </a:t>
            </a:r>
            <a:r>
              <a:rPr lang="en-US" dirty="0" err="1"/>
              <a:t>па­пи­лар­них</a:t>
            </a:r>
            <a:r>
              <a:rPr lang="en-US" dirty="0"/>
              <a:t> </a:t>
            </a:r>
            <a:r>
              <a:rPr lang="en-US" dirty="0" err="1"/>
              <a:t>ли­ни­ја</a:t>
            </a:r>
            <a:r>
              <a:rPr lang="en-US" dirty="0"/>
              <a:t>: </a:t>
            </a:r>
            <a:r>
              <a:rPr lang="en-US" dirty="0" err="1" smtClean="0"/>
              <a:t>кра­је­в</a:t>
            </a:r>
            <a:r>
              <a:rPr lang="sr-Cyrl-RS" dirty="0" smtClean="0"/>
              <a:t>и</a:t>
            </a:r>
            <a:r>
              <a:rPr lang="en-US" dirty="0" smtClean="0"/>
              <a:t> </a:t>
            </a:r>
            <a:r>
              <a:rPr lang="en-US" dirty="0" err="1"/>
              <a:t>па­пи­лар­них</a:t>
            </a:r>
            <a:r>
              <a:rPr lang="en-US" dirty="0"/>
              <a:t> </a:t>
            </a:r>
            <a:r>
              <a:rPr lang="en-US" dirty="0" err="1"/>
              <a:t>ли­ни­ја</a:t>
            </a:r>
            <a:r>
              <a:rPr lang="en-US" dirty="0"/>
              <a:t>, </a:t>
            </a:r>
            <a:r>
              <a:rPr lang="en-US" dirty="0" err="1"/>
              <a:t>ма­ка­зе</a:t>
            </a:r>
            <a:r>
              <a:rPr lang="en-US" dirty="0"/>
              <a:t> (</a:t>
            </a:r>
            <a:r>
              <a:rPr lang="en-US" dirty="0" err="1"/>
              <a:t>ра­шље</a:t>
            </a:r>
            <a:r>
              <a:rPr lang="en-US" dirty="0"/>
              <a:t>), </a:t>
            </a:r>
            <a:r>
              <a:rPr lang="en-US" dirty="0" err="1"/>
              <a:t>ку­ки­це</a:t>
            </a:r>
            <a:r>
              <a:rPr lang="en-US" dirty="0"/>
              <a:t>, </a:t>
            </a:r>
            <a:r>
              <a:rPr lang="en-US" dirty="0" err="1"/>
              <a:t>острв­ца</a:t>
            </a:r>
            <a:r>
              <a:rPr lang="en-US" dirty="0"/>
              <a:t>, </a:t>
            </a:r>
            <a:r>
              <a:rPr lang="en-US" dirty="0" err="1"/>
              <a:t>цр­ти­це</a:t>
            </a:r>
            <a:r>
              <a:rPr lang="en-US" dirty="0"/>
              <a:t>, </a:t>
            </a:r>
            <a:r>
              <a:rPr lang="en-US" dirty="0" err="1"/>
              <a:t>мо­сти­ће</a:t>
            </a:r>
            <a:r>
              <a:rPr lang="en-US" dirty="0"/>
              <a:t>, </a:t>
            </a:r>
            <a:r>
              <a:rPr lang="en-US" dirty="0" err="1" smtClean="0"/>
              <a:t>тач­ке</a:t>
            </a:r>
            <a:r>
              <a:rPr lang="sr-Cyrl-RS" dirty="0" smtClean="0"/>
              <a:t>, итд</a:t>
            </a:r>
            <a:r>
              <a:rPr lang="en-US" dirty="0" smtClean="0"/>
              <a:t>. </a:t>
            </a:r>
            <a:endParaRPr lang="sr-Cyrl-RS" dirty="0" smtClean="0"/>
          </a:p>
          <a:p>
            <a:r>
              <a:rPr lang="sr-Cyrl-CS" dirty="0"/>
              <a:t>Ми­ну­ци­је пра­ве не­по­но­вљи­ве ком­би­на­ци­је са бес­ко­нач­ним бро­јем ва­ри­ја­ци­ја (у јед­ном оти­ску их мо­же би­ти и пре­ко 130) и по­мо­ћу њих се иден­ти­фи­ку­је осо­ба. Сва­ки чо­век има раз­ли­чит, ин­ди­ви­ду­ал­ни и не­по­но­вљив рас­по­ред ми­ну­ци­ја.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88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sr-Cyrl-CS" dirty="0" smtClean="0"/>
              <a:t>Иден­ти­фи­ка­ци­о­не ка­рак­те­ри­сти­ке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8725" y="1719262"/>
            <a:ext cx="6076950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52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076" y="1351722"/>
            <a:ext cx="5955324" cy="504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7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050"/>
            <a:ext cx="6019800" cy="6615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0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3" y="685801"/>
            <a:ext cx="8127997" cy="609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274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Autofit/>
          </a:bodyPr>
          <a:lstStyle/>
          <a:p>
            <a:r>
              <a:rPr lang="en-US" sz="3200" dirty="0" err="1"/>
              <a:t>Вр­сте</a:t>
            </a:r>
            <a:r>
              <a:rPr lang="en-US" sz="3200" dirty="0"/>
              <a:t> </a:t>
            </a:r>
            <a:r>
              <a:rPr lang="en-US" sz="3200" dirty="0" err="1"/>
              <a:t>дак­ти­ло­скоп­ских</a:t>
            </a:r>
            <a:r>
              <a:rPr lang="en-US" sz="3200" dirty="0"/>
              <a:t> </a:t>
            </a:r>
            <a:r>
              <a:rPr lang="en-US" sz="3200" dirty="0" err="1" smtClean="0"/>
              <a:t>збир­ки</a:t>
            </a:r>
            <a:r>
              <a:rPr lang="sr-Cyrl-RS" sz="3200" dirty="0" smtClean="0"/>
              <a:t>- регистрациона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4040188" cy="38100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Ре­ги­стра­ци­о­на</a:t>
            </a:r>
            <a:r>
              <a:rPr lang="en-US" dirty="0"/>
              <a:t>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191000" cy="5029200"/>
          </a:xfrm>
        </p:spPr>
        <p:txBody>
          <a:bodyPr>
            <a:normAutofit fontScale="85000" lnSpcReduction="20000"/>
          </a:bodyPr>
          <a:lstStyle/>
          <a:p>
            <a:r>
              <a:rPr lang="sr-Cyrl-CS" dirty="0" smtClean="0"/>
              <a:t>оти­сци </a:t>
            </a:r>
            <a:r>
              <a:rPr lang="sr-Cyrl-CS" dirty="0"/>
              <a:t>са свих де­сет пр­сти­ју ко­ји су узе­ти од од­ре­ђе­них ка­те­го­ри­ја осо­ба чи­ме се омо­гу­ћа­ва њи­хо­ва успе­шна иден­ти­фи­ка­ци­ја. </a:t>
            </a:r>
            <a:endParaRPr lang="sr-Cyrl-CS" dirty="0" smtClean="0"/>
          </a:p>
          <a:p>
            <a:r>
              <a:rPr lang="sr-Cyrl-CS" dirty="0" smtClean="0"/>
              <a:t>У </a:t>
            </a:r>
            <a:r>
              <a:rPr lang="sr-Cyrl-CS" dirty="0"/>
              <a:t>збир­ку се уно­се оти­сци пр­сти­ју особа за ко­је по­сто­ји осно­ва­на сум­ња да су из­вр­ши­ле не­ко од кри­вич­них де­ла за ко­ја се го­ни по слу­жбе­ној ду­жно­сти, ре­ги­стру­ју се све осо­бе ко­је се на­ла­зе у при­тво­ри­ма, за­тво­ри­ма, ка­зне­но-по­прав­ним уста­но­ва­ма, осо­бе ко­је су при­ве­де­не због то­га што им иден­ти­тет ни­је по­знат или је сум­њив, осо­бе ко­је због сво­јих фи­зич­ких или пси­хич­ких не­до­ста­та­ка ни­су у ста­њу да да­ју по­дат­ке о свом иден­ти­те­ту, као и оне за ко­је по­сто­ји оправ­дан слу­жбе­ни ин­те­рес да бу­ду ре­ги­стро­ва­не</a:t>
            </a:r>
            <a:r>
              <a:rPr lang="sr-Cyrl-CS" dirty="0" smtClean="0"/>
              <a:t>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дак­ти­ло­скоп­ски</a:t>
            </a:r>
            <a:r>
              <a:rPr lang="en-US" i="1" dirty="0"/>
              <a:t> </a:t>
            </a:r>
            <a:r>
              <a:rPr lang="en-US" i="1" dirty="0" err="1"/>
              <a:t>фиш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sr-Cyrl-RS" dirty="0" smtClean="0"/>
              <a:t>- </a:t>
            </a:r>
            <a:r>
              <a:rPr lang="en-US" dirty="0" err="1"/>
              <a:t>про­стор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фик­си­ра­ње</a:t>
            </a:r>
            <a:r>
              <a:rPr lang="en-US" dirty="0"/>
              <a:t> </a:t>
            </a:r>
            <a:r>
              <a:rPr lang="en-US" dirty="0" err="1"/>
              <a:t>оти­са­ка</a:t>
            </a:r>
            <a:r>
              <a:rPr lang="en-US" dirty="0"/>
              <a:t> </a:t>
            </a:r>
            <a:r>
              <a:rPr lang="en-US" dirty="0" err="1"/>
              <a:t>свих</a:t>
            </a:r>
            <a:r>
              <a:rPr lang="en-US" dirty="0"/>
              <a:t> </a:t>
            </a:r>
            <a:r>
              <a:rPr lang="en-US" dirty="0" err="1"/>
              <a:t>де­сет</a:t>
            </a:r>
            <a:r>
              <a:rPr lang="en-US" dirty="0"/>
              <a:t> </a:t>
            </a:r>
            <a:r>
              <a:rPr lang="en-US" dirty="0" err="1"/>
              <a:t>пр­сти­ју</a:t>
            </a:r>
            <a:r>
              <a:rPr lang="en-US" dirty="0"/>
              <a:t>. </a:t>
            </a:r>
            <a:r>
              <a:rPr lang="en-US" dirty="0" err="1"/>
              <a:t>По­ред</a:t>
            </a:r>
            <a:r>
              <a:rPr lang="en-US" dirty="0"/>
              <a:t> </a:t>
            </a:r>
            <a:r>
              <a:rPr lang="en-US" dirty="0" err="1"/>
              <a:t>оти­са­ка</a:t>
            </a:r>
            <a:r>
              <a:rPr lang="en-US" dirty="0"/>
              <a:t> </a:t>
            </a:r>
            <a:r>
              <a:rPr lang="en-US" dirty="0" err="1"/>
              <a:t>пр­сти­ју</a:t>
            </a:r>
            <a:r>
              <a:rPr lang="en-US" dirty="0"/>
              <a:t>, у </a:t>
            </a:r>
            <a:r>
              <a:rPr lang="en-US" dirty="0" err="1"/>
              <a:t>дак­ти­ло­скоп­ски</a:t>
            </a:r>
            <a:r>
              <a:rPr lang="en-US" dirty="0"/>
              <a:t> </a:t>
            </a:r>
            <a:r>
              <a:rPr lang="en-US" dirty="0" err="1"/>
              <a:t>фиш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уно­си</a:t>
            </a:r>
            <a:r>
              <a:rPr lang="en-US" dirty="0"/>
              <a:t> </a:t>
            </a:r>
            <a:r>
              <a:rPr lang="en-US" dirty="0" err="1"/>
              <a:t>дак­ти­ло­скоп­ска</a:t>
            </a:r>
            <a:r>
              <a:rPr lang="en-US" dirty="0"/>
              <a:t> </a:t>
            </a:r>
            <a:r>
              <a:rPr lang="en-US" dirty="0" err="1"/>
              <a:t>фор­му­ла</a:t>
            </a:r>
            <a:r>
              <a:rPr lang="en-US" dirty="0"/>
              <a:t>, </a:t>
            </a:r>
            <a:r>
              <a:rPr lang="en-US" dirty="0" err="1"/>
              <a:t>лич­ни</a:t>
            </a:r>
            <a:r>
              <a:rPr lang="en-US" dirty="0"/>
              <a:t> </a:t>
            </a:r>
            <a:r>
              <a:rPr lang="en-US" dirty="0" err="1"/>
              <a:t>по­да­ци</a:t>
            </a:r>
            <a:r>
              <a:rPr lang="en-US" dirty="0"/>
              <a:t> </a:t>
            </a:r>
            <a:r>
              <a:rPr lang="en-US" dirty="0" err="1"/>
              <a:t>дак­ти­ло­ско­пи­ра­ног</a:t>
            </a:r>
            <a:r>
              <a:rPr lang="en-US" dirty="0"/>
              <a:t>, </a:t>
            </a:r>
            <a:r>
              <a:rPr lang="en-US" dirty="0" err="1"/>
              <a:t>раз­лог</a:t>
            </a:r>
            <a:r>
              <a:rPr lang="en-US" dirty="0"/>
              <a:t> </a:t>
            </a:r>
            <a:r>
              <a:rPr lang="en-US" dirty="0" err="1"/>
              <a:t>дак­ти­ло­ско­пи­ра­ња</a:t>
            </a:r>
            <a:r>
              <a:rPr lang="en-US" dirty="0"/>
              <a:t>, </a:t>
            </a:r>
            <a:r>
              <a:rPr lang="en-US" dirty="0" err="1"/>
              <a:t>да­тум</a:t>
            </a:r>
            <a:r>
              <a:rPr lang="en-US" dirty="0"/>
              <a:t> и </a:t>
            </a:r>
            <a:r>
              <a:rPr lang="en-US" dirty="0" err="1"/>
              <a:t>ор­ган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из­вр­шио</a:t>
            </a:r>
            <a:r>
              <a:rPr lang="en-US" dirty="0"/>
              <a:t> </a:t>
            </a:r>
            <a:r>
              <a:rPr lang="en-US" dirty="0" err="1"/>
              <a:t>слу­жбе­ну</a:t>
            </a:r>
            <a:r>
              <a:rPr lang="en-US" dirty="0"/>
              <a:t> </a:t>
            </a:r>
            <a:r>
              <a:rPr lang="en-US" dirty="0" err="1"/>
              <a:t>рад­њу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30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Дактилоскопски фиш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6362" y="1600200"/>
            <a:ext cx="486167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7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По­јам</a:t>
            </a:r>
            <a:r>
              <a:rPr lang="en-US" dirty="0"/>
              <a:t> и </a:t>
            </a:r>
            <a:r>
              <a:rPr lang="en-US" dirty="0" err="1"/>
              <a:t>за­да­так</a:t>
            </a:r>
            <a:r>
              <a:rPr lang="en-US" dirty="0"/>
              <a:t> </a:t>
            </a:r>
            <a:r>
              <a:rPr lang="en-US" dirty="0" err="1"/>
              <a:t>дак­ти­ло­ско­пи­је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4040188" cy="457200"/>
          </a:xfrm>
        </p:spPr>
        <p:txBody>
          <a:bodyPr/>
          <a:lstStyle/>
          <a:p>
            <a:r>
              <a:rPr lang="sr-Cyrl-RS" dirty="0" smtClean="0"/>
              <a:t>Појам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302125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Дак­ти­ло­ско­пи­ја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кри­ми­на­ли­стич­ка</a:t>
            </a:r>
            <a:r>
              <a:rPr lang="en-US" dirty="0"/>
              <a:t> </a:t>
            </a:r>
            <a:r>
              <a:rPr lang="en-US" dirty="0" err="1"/>
              <a:t>ме­то­да</a:t>
            </a:r>
            <a:r>
              <a:rPr lang="en-US" dirty="0"/>
              <a:t> </a:t>
            </a:r>
            <a:r>
              <a:rPr lang="en-US" dirty="0" err="1"/>
              <a:t>ко­ја</a:t>
            </a:r>
            <a:r>
              <a:rPr lang="en-US" dirty="0"/>
              <a:t> </a:t>
            </a:r>
            <a:r>
              <a:rPr lang="en-US" dirty="0" err="1"/>
              <a:t>про­у­ча­ва</a:t>
            </a:r>
            <a:r>
              <a:rPr lang="en-US" dirty="0"/>
              <a:t>, </a:t>
            </a:r>
            <a:r>
              <a:rPr lang="en-US" dirty="0" err="1"/>
              <a:t>упо­ре­ђу­је</a:t>
            </a:r>
            <a:r>
              <a:rPr lang="en-US" dirty="0"/>
              <a:t>, </a:t>
            </a:r>
            <a:r>
              <a:rPr lang="en-US" dirty="0" err="1"/>
              <a:t>кла­си­фи­ку­је</a:t>
            </a:r>
            <a:r>
              <a:rPr lang="en-US" dirty="0"/>
              <a:t> и </a:t>
            </a:r>
            <a:r>
              <a:rPr lang="en-US" dirty="0" err="1"/>
              <a:t>ре­ги­стру­је</a:t>
            </a:r>
            <a:r>
              <a:rPr lang="en-US" dirty="0"/>
              <a:t> </a:t>
            </a:r>
            <a:r>
              <a:rPr lang="en-US" dirty="0" err="1"/>
              <a:t>па­пи­лар­не</a:t>
            </a:r>
            <a:r>
              <a:rPr lang="en-US" dirty="0"/>
              <a:t> </a:t>
            </a:r>
            <a:r>
              <a:rPr lang="en-US" dirty="0" err="1"/>
              <a:t>ли­ни­је</a:t>
            </a:r>
            <a:r>
              <a:rPr lang="en-US" dirty="0"/>
              <a:t> (</a:t>
            </a:r>
            <a:r>
              <a:rPr lang="en-US" dirty="0" err="1"/>
              <a:t>тј</a:t>
            </a:r>
            <a:r>
              <a:rPr lang="en-US" dirty="0"/>
              <a:t>. </a:t>
            </a:r>
            <a:r>
              <a:rPr lang="en-US" dirty="0" err="1"/>
              <a:t>ис­пуп­че­ња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ко­жи</a:t>
            </a:r>
            <a:r>
              <a:rPr lang="en-US" dirty="0"/>
              <a:t> </a:t>
            </a:r>
            <a:r>
              <a:rPr lang="en-US" dirty="0" err="1"/>
              <a:t>пр­сти­ју</a:t>
            </a:r>
            <a:r>
              <a:rPr lang="en-US" dirty="0"/>
              <a:t>) с </a:t>
            </a:r>
            <a:r>
              <a:rPr lang="en-US" dirty="0" err="1"/>
              <a:t>ци­љем</a:t>
            </a:r>
            <a:r>
              <a:rPr lang="en-US" dirty="0"/>
              <a:t> </a:t>
            </a:r>
            <a:r>
              <a:rPr lang="en-US" dirty="0" err="1"/>
              <a:t>иден­ти­фи­ка­ци­је</a:t>
            </a:r>
            <a:r>
              <a:rPr lang="en-US" dirty="0"/>
              <a:t> </a:t>
            </a:r>
            <a:r>
              <a:rPr lang="en-US" dirty="0" err="1"/>
              <a:t>особа</a:t>
            </a:r>
            <a:r>
              <a:rPr lang="en-US" dirty="0"/>
              <a:t>, и </a:t>
            </a:r>
            <a:r>
              <a:rPr lang="en-US" dirty="0" err="1"/>
              <a:t>то</a:t>
            </a:r>
            <a:r>
              <a:rPr lang="en-US" dirty="0"/>
              <a:t> </a:t>
            </a:r>
            <a:r>
              <a:rPr lang="en-US" dirty="0" err="1"/>
              <a:t>пре</a:t>
            </a:r>
            <a:r>
              <a:rPr lang="en-US" dirty="0"/>
              <a:t> </a:t>
            </a:r>
            <a:r>
              <a:rPr lang="en-US" dirty="0" err="1"/>
              <a:t>све­га</a:t>
            </a:r>
            <a:r>
              <a:rPr lang="en-US" dirty="0"/>
              <a:t> </a:t>
            </a:r>
            <a:r>
              <a:rPr lang="en-US" dirty="0" err="1"/>
              <a:t>учи­ни­ла­ца</a:t>
            </a:r>
            <a:r>
              <a:rPr lang="en-US" dirty="0"/>
              <a:t> </a:t>
            </a:r>
            <a:r>
              <a:rPr lang="en-US" dirty="0" err="1"/>
              <a:t>кри­вич­них</a:t>
            </a:r>
            <a:r>
              <a:rPr lang="en-US" dirty="0"/>
              <a:t> </a:t>
            </a:r>
            <a:r>
              <a:rPr lang="en-US" dirty="0" err="1"/>
              <a:t>де­ла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/>
              <a:t>Ети­мо­ло­шко</a:t>
            </a:r>
            <a:r>
              <a:rPr lang="en-US" dirty="0"/>
              <a:t> </a:t>
            </a:r>
            <a:r>
              <a:rPr lang="en-US" dirty="0" err="1"/>
              <a:t>зна­че­ње</a:t>
            </a:r>
            <a:r>
              <a:rPr lang="en-US" dirty="0"/>
              <a:t> </a:t>
            </a:r>
            <a:r>
              <a:rPr lang="en-US" dirty="0" err="1" smtClean="0"/>
              <a:t>ре­чи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i="1" dirty="0" err="1" smtClean="0"/>
              <a:t>дак­ти­лос</a:t>
            </a:r>
            <a:r>
              <a:rPr lang="en-US" i="1" dirty="0" smtClean="0"/>
              <a:t> </a:t>
            </a:r>
            <a:r>
              <a:rPr lang="en-US" dirty="0"/>
              <a:t>– </a:t>
            </a:r>
            <a:r>
              <a:rPr lang="en-US" dirty="0" err="1"/>
              <a:t>прст</a:t>
            </a:r>
            <a:r>
              <a:rPr lang="en-US" dirty="0"/>
              <a:t> и </a:t>
            </a:r>
            <a:r>
              <a:rPr lang="en-US" i="1" dirty="0" err="1"/>
              <a:t>ско­пе­ин</a:t>
            </a:r>
            <a:r>
              <a:rPr lang="en-US" dirty="0"/>
              <a:t> – </a:t>
            </a:r>
            <a:r>
              <a:rPr lang="en-US" dirty="0" err="1"/>
              <a:t>по­сма­тра­ти</a:t>
            </a:r>
            <a:r>
              <a:rPr lang="en-US" dirty="0"/>
              <a:t>. </a:t>
            </a:r>
            <a:endParaRPr lang="en-US" dirty="0" smtClean="0"/>
          </a:p>
          <a:p>
            <a:r>
              <a:rPr lang="sr-Cyrl-RS" dirty="0" smtClean="0"/>
              <a:t>И</a:t>
            </a:r>
            <a:r>
              <a:rPr lang="en-US" dirty="0" err="1" smtClean="0"/>
              <a:t>з­раз</a:t>
            </a:r>
            <a:r>
              <a:rPr lang="en-US" dirty="0" smtClean="0"/>
              <a:t> </a:t>
            </a:r>
            <a:r>
              <a:rPr lang="en-US" dirty="0"/>
              <a:t>"</a:t>
            </a:r>
            <a:r>
              <a:rPr lang="en-US" i="1" dirty="0" err="1"/>
              <a:t>ло­фо­ско­пи­ја</a:t>
            </a:r>
            <a:r>
              <a:rPr lang="en-US" dirty="0"/>
              <a:t>" </a:t>
            </a:r>
            <a:r>
              <a:rPr lang="en-US" dirty="0" err="1"/>
              <a:t>као</a:t>
            </a:r>
            <a:r>
              <a:rPr lang="en-US" dirty="0"/>
              <a:t> </a:t>
            </a:r>
            <a:r>
              <a:rPr lang="en-US" dirty="0" err="1"/>
              <a:t>збир­ни</a:t>
            </a:r>
            <a:r>
              <a:rPr lang="en-US" dirty="0"/>
              <a:t> </a:t>
            </a:r>
            <a:r>
              <a:rPr lang="en-US" dirty="0" err="1"/>
              <a:t>по­јам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 smtClean="0"/>
              <a:t>дак­ти­ло­ско­пи­ју</a:t>
            </a:r>
            <a:r>
              <a:rPr lang="sr-Cyrl-RS" dirty="0" smtClean="0"/>
              <a:t>, </a:t>
            </a:r>
            <a:r>
              <a:rPr lang="sr-Cyrl-CS" i="1" dirty="0" smtClean="0"/>
              <a:t>хеј­ро­ско­пи­ју</a:t>
            </a:r>
            <a:r>
              <a:rPr lang="sr-Cyrl-CS" dirty="0" smtClean="0"/>
              <a:t> </a:t>
            </a:r>
            <a:r>
              <a:rPr lang="sr-Cyrl-CS" dirty="0"/>
              <a:t>(из­у­ча­ва­ње и кла­си­фи­ка­ци­ја оти­са­ка дла­но­ва) и </a:t>
            </a:r>
            <a:r>
              <a:rPr lang="sr-Cyrl-CS" i="1" dirty="0"/>
              <a:t>пе­до­ско­пи­ју</a:t>
            </a:r>
            <a:r>
              <a:rPr lang="sr-Cyrl-CS" dirty="0"/>
              <a:t> (из­у­ча­ва­ње и кла­си­фи­ка­ци­ја оти­са­ка па­пи­лар­них ли­ни­ја на та­ба­ни­ма).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r-Cyrl-RS" dirty="0" smtClean="0"/>
              <a:t>Задатак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194175" cy="3951288"/>
          </a:xfrm>
        </p:spPr>
        <p:txBody>
          <a:bodyPr>
            <a:normAutofit fontScale="92500" lnSpcReduction="20000"/>
          </a:bodyPr>
          <a:lstStyle/>
          <a:p>
            <a:r>
              <a:rPr lang="sr-Cyrl-CS" dirty="0"/>
              <a:t>Основ­ни за­да­так дак­ти­ло­ско­пи­је је­сте да омо­гу­ћи пре­ци­зну ре­ги­стра­ци­ју учи­ни­ла­ца кри­вич­них де­ла и да обез­бе­ди њи­хо­во што бр­же от­кри­ва­ње и иден­ти­фи­ко­ва­ње. </a:t>
            </a:r>
          </a:p>
          <a:p>
            <a:r>
              <a:rPr lang="sr-Cyrl-CS" dirty="0"/>
              <a:t>Дак­ти­ло­ско­пи­ја се при­ме­њу­је при­ли­ком иден­ти­фи­ко­ва­ња особа ко­је ни­су у ста­њу, или не же­ле да пру­же по­дат­ке о свом иден­ти­те­ту, или ле­ше­ва на­кон не­сре­ћа са ве­ћим бро­јем на­стра­да­лих</a:t>
            </a:r>
            <a:r>
              <a:rPr lang="sr-Cyrl-CS" dirty="0" smtClean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99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Истражна- моно дактилоскопска збирка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86400" cy="4876800"/>
          </a:xfrm>
        </p:spPr>
        <p:txBody>
          <a:bodyPr>
            <a:normAutofit/>
          </a:bodyPr>
          <a:lstStyle/>
          <a:p>
            <a:r>
              <a:rPr lang="sr-Cyrl-CS" dirty="0"/>
              <a:t>За от­кри­ва­ње не­по­зна­тих из­вр­ши­ла­ца кри­вич­них де­ла у прак­си се ко­ри­сти ис­тра­жна или мо­но­дак­ти­ло­скоп­ска збир­ка ко­ја се за­сни­ва на ре­ги­стро­ва­њу, кла­си­фи­ко­ва­њу и иден­ти­фи­ка­ци­ји по осно­ву по­је­ди­нач­них оти­са­ка пр­сти­ју. </a:t>
            </a:r>
            <a:endParaRPr lang="sr-Cyrl-CS" dirty="0" smtClean="0"/>
          </a:p>
          <a:p>
            <a:r>
              <a:rPr lang="sr-Cyrl-CS" dirty="0" smtClean="0"/>
              <a:t>Мо­но­дак­ти­ло­ско­пи­ја </a:t>
            </a:r>
            <a:r>
              <a:rPr lang="sr-Cyrl-CS" dirty="0"/>
              <a:t>по­ти­че од ре­чи </a:t>
            </a:r>
            <a:r>
              <a:rPr lang="sr-Cyrl-CS" i="1" dirty="0"/>
              <a:t>мо­нос </a:t>
            </a:r>
            <a:r>
              <a:rPr lang="sr-Cyrl-CS" dirty="0"/>
              <a:t>– је­дан: </a:t>
            </a:r>
            <a:r>
              <a:rPr lang="sr-Cyrl-CS" i="1" dirty="0"/>
              <a:t>дак­ти­лос </a:t>
            </a:r>
            <a:r>
              <a:rPr lang="sr-Cyrl-CS" dirty="0"/>
              <a:t>– прст.</a:t>
            </a:r>
            <a:endParaRPr lang="en-US" dirty="0"/>
          </a:p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7924" y="2626669"/>
            <a:ext cx="1380952" cy="24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22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Два дела моно-дактилоскоске збирке</a:t>
            </a:r>
            <a:endParaRPr lang="en-US" sz="36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990601"/>
            <a:ext cx="4040188" cy="457200"/>
          </a:xfrm>
        </p:spPr>
        <p:txBody>
          <a:bodyPr>
            <a:normAutofit/>
          </a:bodyPr>
          <a:lstStyle/>
          <a:p>
            <a:r>
              <a:rPr lang="sr-Cyrl-RS" dirty="0"/>
              <a:t>З</a:t>
            </a:r>
            <a:r>
              <a:rPr lang="sr-Cyrl-RS" dirty="0" smtClean="0"/>
              <a:t>бирка познатих учинилаца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228600" y="1447800"/>
            <a:ext cx="4419600" cy="5029200"/>
          </a:xfrm>
        </p:spPr>
        <p:txBody>
          <a:bodyPr>
            <a:normAutofit fontScale="62500" lnSpcReduction="20000"/>
          </a:bodyPr>
          <a:lstStyle/>
          <a:p>
            <a:r>
              <a:rPr lang="sr-Cyrl-CS" dirty="0"/>
              <a:t>Мо­но­дак­ти­ло­скоп­ском ре­ги­стра­ци­јом су об­у­хва­ће­не пу­но­лет­не и ма­ло­лет­не особе за ко­је по­сто­ји осно­ва­на сум­ња да су из­вр­ши­ле не­ко од сле­де­ћих кри­вич­них де­ла: кра­ђа, те­шка кра­ђа, раз­бој­нич­ка кра­ђа и раз­бој­ни­штво, си­ло­ва­ње и блуд­не рад­ње, из­ну­да и уце­на, пре­ва­ра, не­до­зво­ље­на тр­го­ви­на оруж­јем, му­ни­ци­јом, екс­пло­зи­вом и опој­ним дро­га­ма, фал­си­фи­кат, укљу­чу­ју­ћи и фал­си­фи­ко­ва­ње нов­ца и рас­ту­ра­ње ла­жног нов­ца, уби­ства, те­ро­ри­зам и са­бо­та­же. </a:t>
            </a:r>
            <a:endParaRPr lang="sr-Cyrl-CS" dirty="0" smtClean="0"/>
          </a:p>
          <a:p>
            <a:r>
              <a:rPr lang="sr-Cyrl-CS" dirty="0" smtClean="0"/>
              <a:t>Дак­ти­ло­ско­пи­ра­ње </a:t>
            </a:r>
            <a:r>
              <a:rPr lang="sr-Cyrl-CS" dirty="0"/>
              <a:t>на­ве­де­них ка­те­го­ри­ја особа вр­ши се на </a:t>
            </a:r>
            <a:r>
              <a:rPr lang="sr-Cyrl-CS" i="1" dirty="0"/>
              <a:t>мо­но­ком­пле­ти­ма</a:t>
            </a:r>
            <a:r>
              <a:rPr lang="sr-Cyrl-CS" dirty="0"/>
              <a:t> ко­ји се са­сто­је од де­сет кар­то­на. За сва­ки прст по­сто­ји по­се­бан кар­тон, на ко­ме је тач­но озна­чен прст и ру­ка са ко­је се узи­ма оти­сак. У сва­ки кар­тон се упи­су­је мо­но­дак­ти­ло­скоп­ска фор­му­ла фик­си­ра­ног пр­ста, лич­ни по­да­ци дак­ти­ло­ско­пи­ра­ног, као и слу­жбе­ни по­да­ци и раз­лог дак­ти­ло­ско­пи­ра­ња. </a:t>
            </a:r>
            <a:endParaRPr lang="sr-Cyrl-CS" dirty="0" smtClean="0"/>
          </a:p>
          <a:p>
            <a:r>
              <a:rPr lang="sr-Cyrl-CS" dirty="0" smtClean="0"/>
              <a:t>Оти­сци </a:t>
            </a:r>
            <a:r>
              <a:rPr lang="sr-Cyrl-CS" dirty="0"/>
              <a:t>пр­сти­ју се узи­ма­ју на два на­чи­на: ва­ља­њем пр­ста и при­ти­ска­њем. Мо­но­дак­ти­ло­скоп­ски фи­ше­ви се у збир­ци кла­си­фи­ку­ју од де­сног пал­ца ко­ји је озна­чен бро­јем 1, до ма­лог пр­ста ле­ве ру­ке ко­ји је озна­чен бро­јем 10.</a:t>
            </a:r>
            <a:endParaRPr lang="en-US" dirty="0"/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1066800"/>
            <a:ext cx="4041775" cy="685799"/>
          </a:xfrm>
        </p:spPr>
        <p:txBody>
          <a:bodyPr>
            <a:normAutofit fontScale="92500"/>
          </a:bodyPr>
          <a:lstStyle/>
          <a:p>
            <a:r>
              <a:rPr lang="sr-Cyrl-RS" dirty="0" smtClean="0"/>
              <a:t>Збирка неидентификованих трагова папиларних линија са лица места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1828800"/>
            <a:ext cx="4041775" cy="4297363"/>
          </a:xfrm>
        </p:spPr>
        <p:txBody>
          <a:bodyPr>
            <a:normAutofit fontScale="70000" lnSpcReduction="20000"/>
          </a:bodyPr>
          <a:lstStyle/>
          <a:p>
            <a:r>
              <a:rPr lang="sr-Cyrl-CS" i="1" dirty="0"/>
              <a:t>збир­ку не­и­ден­ти­фи­ко­ва­них тра­го­ва оти­са­ка пр­сти­ју</a:t>
            </a:r>
            <a:r>
              <a:rPr lang="sr-Cyrl-CS" dirty="0"/>
              <a:t> на­ђе­них на ме­сту из­вр­ше­ња кри­вич­них де­ла, за ко­је је ме­то­дом ели­ми­ни­са­ња уста­но­вље­но да нај­ве­ро­ват­ни­је по­ти­чу од не­по­зна­тих из­вр­ши­ла­ца кри­вич­них де­ла</a:t>
            </a:r>
            <a:r>
              <a:rPr lang="sr-Cyrl-CS" dirty="0" smtClean="0"/>
              <a:t>.</a:t>
            </a:r>
          </a:p>
          <a:p>
            <a:r>
              <a:rPr lang="sr-Cyrl-CS" dirty="0"/>
              <a:t>Уко­ли­ко се при­ли­ком уви­ђа­ја кри­вич­них де­ла на ли­цу ме­ста на­ђу оти­сци пр­сти­ју за ко­је се прет­по­ста­вља да при­па­да­ју учи­ни­о­цу кри­вич­ног де­ла они се упо­ре­ђу­ју са оти­сци­ма по­зна­тих учи­ни­ла­ца ко­ји су већ ре­ги­стро­ва­ни у мо­но­дак­ти­ло­скоп­ској збир­ци. Уко­ли­ко је из­вр­ши­лац ра­ни­је ре­ги­стро­ван у збир­ци, би­ће иден­ти­фи­ко­ван на овај на­чин. </a:t>
            </a:r>
            <a:endParaRPr lang="sr-Cyrl-CS" dirty="0" smtClean="0"/>
          </a:p>
          <a:p>
            <a:r>
              <a:rPr lang="sr-Cyrl-CS" dirty="0" smtClean="0"/>
              <a:t>Када се дође до осумљичених лица, њихови се отисци упоређују са отисцима пронађеним на лицу места.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342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Хе­и­ро­скоп­ска</a:t>
            </a:r>
            <a:r>
              <a:rPr lang="en-US" dirty="0"/>
              <a:t> </a:t>
            </a:r>
            <a:r>
              <a:rPr lang="en-US" dirty="0" err="1"/>
              <a:t>збир­ка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181600"/>
          </a:xfrm>
        </p:spPr>
        <p:txBody>
          <a:bodyPr>
            <a:normAutofit fontScale="70000" lnSpcReduction="20000"/>
          </a:bodyPr>
          <a:lstStyle/>
          <a:p>
            <a:r>
              <a:rPr lang="sr-Cyrl-CS" dirty="0"/>
              <a:t>Хе­и­ро­скоп­ска збир­ка (збир­ка оти­са­ка дла­но­ва) по­де­ље­на је на два де­ла: </a:t>
            </a:r>
            <a:endParaRPr lang="sr-Cyrl-CS" dirty="0" smtClean="0"/>
          </a:p>
          <a:p>
            <a:pPr>
              <a:buFontTx/>
              <a:buChar char="-"/>
            </a:pPr>
            <a:r>
              <a:rPr lang="sr-Cyrl-CS" b="1" dirty="0" smtClean="0"/>
              <a:t>збир­ка </a:t>
            </a:r>
            <a:r>
              <a:rPr lang="sr-Cyrl-CS" b="1" dirty="0"/>
              <a:t>оти­са­ка дла­но­ва по­зна­тих из­вр­ши­ла­ца кри­вич­них </a:t>
            </a:r>
            <a:r>
              <a:rPr lang="sr-Cyrl-CS" b="1" dirty="0" smtClean="0"/>
              <a:t>де­ла;</a:t>
            </a:r>
          </a:p>
          <a:p>
            <a:pPr>
              <a:buFontTx/>
              <a:buChar char="-"/>
            </a:pPr>
            <a:r>
              <a:rPr lang="sr-Cyrl-CS" dirty="0" smtClean="0"/>
              <a:t> </a:t>
            </a:r>
            <a:r>
              <a:rPr lang="sr-Cyrl-CS" dirty="0"/>
              <a:t>и </a:t>
            </a:r>
            <a:r>
              <a:rPr lang="sr-Cyrl-CS" b="1" dirty="0" smtClean="0"/>
              <a:t>збир­ка </a:t>
            </a:r>
            <a:r>
              <a:rPr lang="sr-Cyrl-CS" b="1" dirty="0"/>
              <a:t>не­и­ден­ти­фи­ко­ва­них оти­са­ка про­на­ђе­них на ли­цу ме­ста</a:t>
            </a:r>
            <a:r>
              <a:rPr lang="sr-Cyrl-CS" dirty="0"/>
              <a:t>. </a:t>
            </a:r>
            <a:endParaRPr lang="sr-Cyrl-CS" dirty="0" smtClean="0"/>
          </a:p>
          <a:p>
            <a:r>
              <a:rPr lang="sr-Cyrl-CS" dirty="0" smtClean="0"/>
              <a:t>Основ­ни </a:t>
            </a:r>
            <a:r>
              <a:rPr lang="sr-Cyrl-CS" dirty="0"/>
              <a:t>за­да­так ове збир­ке је­сте да омо­гу­ћи от­кри­ва­ње не­по­зна­тих учи­ни­ла­ца кри­вич­них де­ла на осно­ву оти­ска дла­но­ва на­ђе­них на ли­цу </a:t>
            </a:r>
            <a:r>
              <a:rPr lang="sr-Cyrl-CS" dirty="0" smtClean="0"/>
              <a:t>ме­ста. </a:t>
            </a:r>
          </a:p>
          <a:p>
            <a:r>
              <a:rPr lang="sr-Cyrl-CS" dirty="0" smtClean="0"/>
              <a:t>Оти­сци </a:t>
            </a:r>
            <a:r>
              <a:rPr lang="sr-Cyrl-CS" dirty="0"/>
              <a:t>дла­но­ва има­ју сва иден­ти­фи­ка­ци­о­на обе­леж­ја и осо­би­не као и оти­сци пр­сти­ју та­ко да су по­доб­ни за иден­ти­фи­ка­ци­о­на ве­шта­че­ња.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0360" y="2090096"/>
            <a:ext cx="3406840" cy="324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10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/>
              <a:t>Дак­ти­ло­ско­пи­ра­ње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i="1" dirty="0" err="1"/>
              <a:t>Дак­ти­ло­ско­пи­ра­ње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по­сту­пак</a:t>
            </a:r>
            <a:r>
              <a:rPr lang="en-US" dirty="0"/>
              <a:t> </a:t>
            </a:r>
            <a:r>
              <a:rPr lang="en-US" dirty="0" err="1"/>
              <a:t>узи­ма­ња</a:t>
            </a:r>
            <a:r>
              <a:rPr lang="en-US" dirty="0"/>
              <a:t> </a:t>
            </a:r>
            <a:r>
              <a:rPr lang="en-US" dirty="0" err="1"/>
              <a:t>оти­са­ка</a:t>
            </a:r>
            <a:r>
              <a:rPr lang="en-US" dirty="0"/>
              <a:t> </a:t>
            </a:r>
            <a:r>
              <a:rPr lang="en-US" dirty="0" err="1"/>
              <a:t>пр­сти­ју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не­ке</a:t>
            </a:r>
            <a:r>
              <a:rPr lang="en-US" dirty="0"/>
              <a:t> </a:t>
            </a:r>
            <a:r>
              <a:rPr lang="en-US" dirty="0" err="1"/>
              <a:t>особе</a:t>
            </a:r>
            <a:r>
              <a:rPr lang="en-US" dirty="0"/>
              <a:t> </a:t>
            </a:r>
            <a:r>
              <a:rPr lang="en-US" dirty="0" err="1"/>
              <a:t>ра­ди</a:t>
            </a:r>
            <a:r>
              <a:rPr lang="en-US" dirty="0"/>
              <a:t> </a:t>
            </a:r>
            <a:r>
              <a:rPr lang="en-US" dirty="0" err="1"/>
              <a:t>ре­ги­стра­ци­је</a:t>
            </a:r>
            <a:r>
              <a:rPr lang="en-US" dirty="0"/>
              <a:t> у </a:t>
            </a:r>
            <a:r>
              <a:rPr lang="en-US" dirty="0" err="1"/>
              <a:t>дак­ти­ло­скоп­ској</a:t>
            </a:r>
            <a:r>
              <a:rPr lang="en-US" dirty="0"/>
              <a:t> </a:t>
            </a:r>
            <a:r>
              <a:rPr lang="en-US" dirty="0" err="1"/>
              <a:t>збир­ци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упо­ре­ђи­ва­ња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спор­ним</a:t>
            </a:r>
            <a:r>
              <a:rPr lang="en-US" dirty="0"/>
              <a:t> </a:t>
            </a:r>
            <a:r>
              <a:rPr lang="en-US" dirty="0" err="1"/>
              <a:t>оти­сци­ма</a:t>
            </a:r>
            <a:r>
              <a:rPr lang="en-US" dirty="0"/>
              <a:t> </a:t>
            </a:r>
            <a:r>
              <a:rPr lang="en-US" dirty="0" err="1"/>
              <a:t>ра­ди</a:t>
            </a:r>
            <a:r>
              <a:rPr lang="en-US" dirty="0"/>
              <a:t> </a:t>
            </a:r>
            <a:r>
              <a:rPr lang="en-US" dirty="0" err="1"/>
              <a:t>иден­ти­фи­ка­ци­је</a:t>
            </a:r>
            <a:r>
              <a:rPr lang="en-US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85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Дактилоскопирање осумњиченог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1371600"/>
            <a:ext cx="3200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07" y="1371600"/>
            <a:ext cx="4287715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9063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Прибор за дактилоскопирање лешева</a:t>
            </a:r>
            <a:endParaRPr lang="en-US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47724"/>
            <a:ext cx="3657600" cy="276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/>
              <a:t>дак­ти­ло­ско­пи­ра­ње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ко­ри­сти</a:t>
            </a:r>
            <a:r>
              <a:rPr lang="en-US" dirty="0"/>
              <a:t> </a:t>
            </a:r>
            <a:r>
              <a:rPr lang="en-US" dirty="0" err="1"/>
              <a:t>по­себ­на</a:t>
            </a:r>
            <a:r>
              <a:rPr lang="en-US" dirty="0"/>
              <a:t> </a:t>
            </a:r>
            <a:r>
              <a:rPr lang="en-US" dirty="0" err="1"/>
              <a:t>ка­ши­ка</a:t>
            </a:r>
            <a:r>
              <a:rPr lang="en-US" dirty="0"/>
              <a:t> у </a:t>
            </a:r>
            <a:r>
              <a:rPr lang="en-US" dirty="0" err="1"/>
              <a:t>ко­ју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ста­вља</a:t>
            </a:r>
            <a:r>
              <a:rPr lang="en-US" dirty="0"/>
              <a:t> </a:t>
            </a:r>
            <a:r>
              <a:rPr lang="en-US" dirty="0" err="1"/>
              <a:t>ко­мад</a:t>
            </a:r>
            <a:r>
              <a:rPr lang="en-US" dirty="0"/>
              <a:t> </a:t>
            </a:r>
            <a:r>
              <a:rPr lang="en-US" dirty="0" err="1"/>
              <a:t>та­њег</a:t>
            </a:r>
            <a:r>
              <a:rPr lang="en-US" dirty="0"/>
              <a:t> </a:t>
            </a:r>
            <a:r>
              <a:rPr lang="en-US" dirty="0" err="1"/>
              <a:t>кар­то­на</a:t>
            </a:r>
            <a:r>
              <a:rPr lang="en-US" dirty="0"/>
              <a:t>,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за­тим</a:t>
            </a:r>
            <a:r>
              <a:rPr lang="en-US" dirty="0"/>
              <a:t> </a:t>
            </a:r>
            <a:r>
              <a:rPr lang="en-US" dirty="0" err="1"/>
              <a:t>ле­пи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дак­ти­ло­скоп­ски</a:t>
            </a:r>
            <a:r>
              <a:rPr lang="en-US" dirty="0"/>
              <a:t> </a:t>
            </a:r>
            <a:r>
              <a:rPr lang="en-US" dirty="0" err="1"/>
              <a:t>фиш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 smtClean="0"/>
              <a:t>Код</a:t>
            </a:r>
            <a:r>
              <a:rPr lang="en-US" dirty="0" smtClean="0"/>
              <a:t> </a:t>
            </a:r>
            <a:r>
              <a:rPr lang="en-US" dirty="0" err="1"/>
              <a:t>ле­ше­ва</a:t>
            </a:r>
            <a:r>
              <a:rPr lang="en-US" dirty="0"/>
              <a:t> </a:t>
            </a:r>
            <a:r>
              <a:rPr lang="en-US" dirty="0" err="1"/>
              <a:t>на­ђе­них</a:t>
            </a:r>
            <a:r>
              <a:rPr lang="en-US" dirty="0"/>
              <a:t> у </a:t>
            </a:r>
            <a:r>
              <a:rPr lang="en-US" dirty="0" err="1"/>
              <a:t>во­ди</a:t>
            </a:r>
            <a:r>
              <a:rPr lang="en-US" dirty="0"/>
              <a:t> </a:t>
            </a:r>
            <a:r>
              <a:rPr lang="en-US" dirty="0" err="1"/>
              <a:t>ко­жа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че­сто</a:t>
            </a:r>
            <a:r>
              <a:rPr lang="en-US" dirty="0"/>
              <a:t> </a:t>
            </a:r>
            <a:r>
              <a:rPr lang="en-US" dirty="0" err="1"/>
              <a:t>на­бра­на</a:t>
            </a:r>
            <a:r>
              <a:rPr lang="en-US" dirty="0"/>
              <a:t>, </a:t>
            </a:r>
            <a:r>
              <a:rPr lang="en-US" dirty="0" err="1"/>
              <a:t>па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не­мо­гу­ће</a:t>
            </a:r>
            <a:r>
              <a:rPr lang="en-US" dirty="0"/>
              <a:t> </a:t>
            </a:r>
            <a:r>
              <a:rPr lang="en-US" dirty="0" err="1"/>
              <a:t>узе­ти</a:t>
            </a:r>
            <a:r>
              <a:rPr lang="en-US" dirty="0"/>
              <a:t> </a:t>
            </a:r>
            <a:r>
              <a:rPr lang="en-US" dirty="0" err="1"/>
              <a:t>це­ле</a:t>
            </a:r>
            <a:r>
              <a:rPr lang="en-US" dirty="0"/>
              <a:t> </a:t>
            </a:r>
            <a:r>
              <a:rPr lang="en-US" dirty="0" err="1"/>
              <a:t>оти­ске</a:t>
            </a:r>
            <a:r>
              <a:rPr lang="en-US" dirty="0"/>
              <a:t> </a:t>
            </a:r>
            <a:r>
              <a:rPr lang="en-US" dirty="0" err="1"/>
              <a:t>пр­сти­ју</a:t>
            </a:r>
            <a:r>
              <a:rPr lang="en-US" dirty="0"/>
              <a:t>. У </a:t>
            </a:r>
            <a:r>
              <a:rPr lang="en-US" dirty="0" err="1"/>
              <a:t>та­квим</a:t>
            </a:r>
            <a:r>
              <a:rPr lang="en-US" dirty="0"/>
              <a:t> </a:t>
            </a:r>
            <a:r>
              <a:rPr lang="en-US" dirty="0" err="1"/>
              <a:t>слу­ча­је­ви­ма</a:t>
            </a:r>
            <a:r>
              <a:rPr lang="en-US" dirty="0"/>
              <a:t>, </a:t>
            </a:r>
            <a:r>
              <a:rPr lang="en-US" dirty="0" err="1"/>
              <a:t>пре</a:t>
            </a:r>
            <a:r>
              <a:rPr lang="en-US" dirty="0"/>
              <a:t> </a:t>
            </a:r>
            <a:r>
              <a:rPr lang="en-US" dirty="0" err="1"/>
              <a:t>дак­ти­ло­ско­пи­ра­ња</a:t>
            </a:r>
            <a:r>
              <a:rPr lang="en-US" dirty="0"/>
              <a:t>, </a:t>
            </a:r>
            <a:r>
              <a:rPr lang="en-US" dirty="0" err="1"/>
              <a:t>тре­ба</a:t>
            </a:r>
            <a:r>
              <a:rPr lang="en-US" dirty="0"/>
              <a:t> </a:t>
            </a:r>
            <a:r>
              <a:rPr lang="en-US" dirty="0" err="1"/>
              <a:t>по­мо­ћу</a:t>
            </a:r>
            <a:r>
              <a:rPr lang="en-US" dirty="0"/>
              <a:t> </a:t>
            </a:r>
            <a:r>
              <a:rPr lang="en-US" dirty="0" err="1"/>
              <a:t>шпри­ца</a:t>
            </a:r>
            <a:r>
              <a:rPr lang="en-US" dirty="0"/>
              <a:t> </a:t>
            </a:r>
            <a:r>
              <a:rPr lang="en-US" dirty="0" err="1"/>
              <a:t>убри­зга­ти</a:t>
            </a:r>
            <a:r>
              <a:rPr lang="en-US" dirty="0"/>
              <a:t> </a:t>
            </a:r>
            <a:r>
              <a:rPr lang="en-US" dirty="0" err="1"/>
              <a:t>рас­твор</a:t>
            </a:r>
            <a:r>
              <a:rPr lang="en-US" dirty="0"/>
              <a:t> </a:t>
            </a:r>
            <a:r>
              <a:rPr lang="en-US" dirty="0" err="1"/>
              <a:t>гли­це­ри­на</a:t>
            </a:r>
            <a:r>
              <a:rPr lang="en-US" dirty="0"/>
              <a:t>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рас­то­пље­ног</a:t>
            </a:r>
            <a:r>
              <a:rPr lang="en-US" dirty="0"/>
              <a:t> </a:t>
            </a:r>
            <a:r>
              <a:rPr lang="en-US" dirty="0" err="1"/>
              <a:t>па­ра­фи­на</a:t>
            </a:r>
            <a:r>
              <a:rPr lang="en-US" dirty="0"/>
              <a:t> у </a:t>
            </a:r>
            <a:r>
              <a:rPr lang="en-US" dirty="0" err="1"/>
              <a:t>ја­го­ди­це</a:t>
            </a:r>
            <a:r>
              <a:rPr lang="en-US" dirty="0"/>
              <a:t> </a:t>
            </a:r>
            <a:r>
              <a:rPr lang="en-US" dirty="0" err="1"/>
              <a:t>пр­сти­ју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 smtClean="0"/>
              <a:t>Ко­жа</a:t>
            </a:r>
            <a:r>
              <a:rPr lang="en-US" dirty="0" smtClean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мо­же</a:t>
            </a:r>
            <a:r>
              <a:rPr lang="en-US" dirty="0"/>
              <a:t>, </a:t>
            </a:r>
            <a:r>
              <a:rPr lang="en-US" dirty="0" err="1"/>
              <a:t>ка­да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нео­п­ход­но</a:t>
            </a:r>
            <a:r>
              <a:rPr lang="en-US" dirty="0"/>
              <a:t>, </a:t>
            </a:r>
            <a:r>
              <a:rPr lang="en-US" dirty="0" err="1"/>
              <a:t>ски­ну­ти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пр­ста</a:t>
            </a:r>
            <a:r>
              <a:rPr lang="en-US" dirty="0"/>
              <a:t> </a:t>
            </a:r>
            <a:r>
              <a:rPr lang="en-US" dirty="0" err="1"/>
              <a:t>ле­ша</a:t>
            </a:r>
            <a:r>
              <a:rPr lang="en-US" dirty="0"/>
              <a:t>, </a:t>
            </a:r>
            <a:r>
              <a:rPr lang="en-US" dirty="0" err="1"/>
              <a:t>по­то­пи­ти</a:t>
            </a:r>
            <a:r>
              <a:rPr lang="en-US" dirty="0"/>
              <a:t> у </a:t>
            </a:r>
            <a:r>
              <a:rPr lang="en-US" dirty="0" err="1"/>
              <a:t>фор­ма­лин</a:t>
            </a:r>
            <a:r>
              <a:rPr lang="en-US" dirty="0"/>
              <a:t>, </a:t>
            </a:r>
            <a:r>
              <a:rPr lang="en-US" dirty="0" err="1"/>
              <a:t>или</a:t>
            </a:r>
            <a:r>
              <a:rPr lang="en-US" dirty="0"/>
              <a:t> </a:t>
            </a:r>
            <a:r>
              <a:rPr lang="en-US" dirty="0" err="1"/>
              <a:t>дру­ге</a:t>
            </a:r>
            <a:r>
              <a:rPr lang="en-US" dirty="0"/>
              <a:t> </a:t>
            </a:r>
            <a:r>
              <a:rPr lang="en-US" dirty="0" err="1"/>
              <a:t>хе­миј­ске</a:t>
            </a:r>
            <a:r>
              <a:rPr lang="en-US" dirty="0"/>
              <a:t> </a:t>
            </a:r>
            <a:r>
              <a:rPr lang="en-US" dirty="0" err="1"/>
              <a:t>ре­а­ген­се</a:t>
            </a:r>
            <a:r>
              <a:rPr lang="en-US" dirty="0"/>
              <a:t> и </a:t>
            </a:r>
            <a:r>
              <a:rPr lang="en-US" dirty="0" err="1"/>
              <a:t>на­кон</a:t>
            </a:r>
            <a:r>
              <a:rPr lang="en-US" dirty="0"/>
              <a:t> </a:t>
            </a:r>
            <a:r>
              <a:rPr lang="en-US" dirty="0" err="1"/>
              <a:t>то­га</a:t>
            </a:r>
            <a:r>
              <a:rPr lang="en-US" dirty="0"/>
              <a:t> </a:t>
            </a:r>
            <a:r>
              <a:rPr lang="en-US" dirty="0" err="1"/>
              <a:t>узе­ти</a:t>
            </a:r>
            <a:r>
              <a:rPr lang="en-US" dirty="0"/>
              <a:t> </a:t>
            </a:r>
            <a:r>
              <a:rPr lang="en-US" dirty="0" err="1"/>
              <a:t>оти­сак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 smtClean="0"/>
              <a:t>До­бри</a:t>
            </a:r>
            <a:r>
              <a:rPr lang="en-US" dirty="0" smtClean="0"/>
              <a:t> </a:t>
            </a:r>
            <a:r>
              <a:rPr lang="en-US" dirty="0" err="1"/>
              <a:t>ре­зул­та­ти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по­сти­жу</a:t>
            </a:r>
            <a:r>
              <a:rPr lang="en-US" dirty="0"/>
              <a:t> и </a:t>
            </a:r>
            <a:r>
              <a:rPr lang="en-US" dirty="0" err="1"/>
              <a:t>при­ти­ска­њем</a:t>
            </a:r>
            <a:r>
              <a:rPr lang="en-US" dirty="0"/>
              <a:t> </a:t>
            </a:r>
            <a:r>
              <a:rPr lang="en-US" dirty="0" err="1"/>
              <a:t>ко­ма­да</a:t>
            </a:r>
            <a:r>
              <a:rPr lang="en-US" dirty="0"/>
              <a:t> </a:t>
            </a:r>
            <a:r>
              <a:rPr lang="en-US" dirty="0" err="1"/>
              <a:t>там­ног</a:t>
            </a:r>
            <a:r>
              <a:rPr lang="en-US" dirty="0"/>
              <a:t> </a:t>
            </a:r>
            <a:r>
              <a:rPr lang="en-US" dirty="0" err="1"/>
              <a:t>де­бљег</a:t>
            </a:r>
            <a:r>
              <a:rPr lang="en-US" dirty="0"/>
              <a:t> </a:t>
            </a:r>
            <a:r>
              <a:rPr lang="en-US" dirty="0" err="1"/>
              <a:t>фо­то­граф­ског</a:t>
            </a:r>
            <a:r>
              <a:rPr lang="en-US" dirty="0"/>
              <a:t> </a:t>
            </a:r>
            <a:r>
              <a:rPr lang="en-US" dirty="0" err="1"/>
              <a:t>па­пи­ра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ко­жу</a:t>
            </a:r>
            <a:r>
              <a:rPr lang="en-US" dirty="0"/>
              <a:t>. </a:t>
            </a:r>
            <a:r>
              <a:rPr lang="en-US" dirty="0" err="1"/>
              <a:t>На­кон</a:t>
            </a:r>
            <a:r>
              <a:rPr lang="en-US" dirty="0"/>
              <a:t> </a:t>
            </a:r>
            <a:r>
              <a:rPr lang="en-US" dirty="0" err="1"/>
              <a:t>то­га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оти­сак</a:t>
            </a:r>
            <a:r>
              <a:rPr lang="en-US" dirty="0"/>
              <a:t> </a:t>
            </a:r>
            <a:r>
              <a:rPr lang="en-US" dirty="0" err="1"/>
              <a:t>иза­зи­ва</a:t>
            </a:r>
            <a:r>
              <a:rPr lang="en-US" dirty="0"/>
              <a:t> </a:t>
            </a:r>
            <a:r>
              <a:rPr lang="en-US" dirty="0" err="1"/>
              <a:t>упо­тре­бом</a:t>
            </a:r>
            <a:r>
              <a:rPr lang="en-US" dirty="0"/>
              <a:t> </a:t>
            </a:r>
            <a:r>
              <a:rPr lang="en-US" dirty="0" err="1"/>
              <a:t>ци­а­но­а­крил­них</a:t>
            </a:r>
            <a:r>
              <a:rPr lang="en-US" dirty="0"/>
              <a:t> </a:t>
            </a:r>
            <a:r>
              <a:rPr lang="en-US" dirty="0" err="1"/>
              <a:t>па­ра</a:t>
            </a:r>
            <a:r>
              <a:rPr lang="en-US" dirty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92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/>
              <a:t>Из­два­ја­ње</a:t>
            </a:r>
            <a:r>
              <a:rPr lang="en-US" i="1" dirty="0"/>
              <a:t> </a:t>
            </a:r>
            <a:r>
              <a:rPr lang="en-US" i="1" dirty="0" err="1"/>
              <a:t>ком­па­ра­тив­ног</a:t>
            </a:r>
            <a:r>
              <a:rPr lang="en-US" i="1" dirty="0"/>
              <a:t> </a:t>
            </a:r>
            <a:r>
              <a:rPr lang="en-US" i="1" dirty="0" err="1"/>
              <a:t>ма­те­ри­ја­ла</a:t>
            </a:r>
            <a:r>
              <a:rPr lang="en-US" i="1" dirty="0"/>
              <a:t> </a:t>
            </a:r>
            <a:r>
              <a:rPr lang="en-US" i="1" dirty="0" err="1"/>
              <a:t>за</a:t>
            </a:r>
            <a:r>
              <a:rPr lang="en-US" i="1" dirty="0"/>
              <a:t> </a:t>
            </a:r>
            <a:r>
              <a:rPr lang="en-US" i="1" dirty="0" err="1"/>
              <a:t>дак­ти­ло­скоп­ско</a:t>
            </a:r>
            <a:r>
              <a:rPr lang="en-US" i="1" dirty="0"/>
              <a:t> </a:t>
            </a:r>
            <a:r>
              <a:rPr lang="en-US" i="1" dirty="0" err="1"/>
              <a:t>ве­шта­че­ње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Кла­сич­но</a:t>
            </a:r>
            <a:r>
              <a:rPr lang="en-US" dirty="0"/>
              <a:t> </a:t>
            </a:r>
            <a:r>
              <a:rPr lang="en-US" dirty="0" err="1"/>
              <a:t>ве­шта­че­ње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од­ви­ја</a:t>
            </a:r>
            <a:r>
              <a:rPr lang="en-US" dirty="0"/>
              <a:t> </a:t>
            </a:r>
            <a:r>
              <a:rPr lang="en-US" dirty="0" err="1"/>
              <a:t>кроз</a:t>
            </a:r>
            <a:r>
              <a:rPr lang="en-US" dirty="0"/>
              <a:t> </a:t>
            </a:r>
            <a:r>
              <a:rPr lang="en-US" dirty="0" err="1"/>
              <a:t>не­ко­ли­ко</a:t>
            </a:r>
            <a:r>
              <a:rPr lang="en-US" dirty="0"/>
              <a:t> </a:t>
            </a:r>
            <a:r>
              <a:rPr lang="en-US" dirty="0" err="1"/>
              <a:t>ета­па</a:t>
            </a:r>
            <a:r>
              <a:rPr lang="en-US" dirty="0" smtClean="0"/>
              <a:t>.</a:t>
            </a:r>
            <a:endParaRPr lang="sr-Cyrl-RS" dirty="0" smtClean="0"/>
          </a:p>
          <a:p>
            <a:r>
              <a:rPr lang="en-US" dirty="0" smtClean="0"/>
              <a:t> </a:t>
            </a:r>
            <a:r>
              <a:rPr lang="en-US" dirty="0" err="1"/>
              <a:t>Пр­во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об­ра­ди</a:t>
            </a:r>
            <a:r>
              <a:rPr lang="en-US" dirty="0"/>
              <a:t> </a:t>
            </a:r>
            <a:r>
              <a:rPr lang="en-US" dirty="0" err="1"/>
              <a:t>не­и­ден­ти­фи­ко­ва­ни</a:t>
            </a:r>
            <a:r>
              <a:rPr lang="en-US" dirty="0"/>
              <a:t> </a:t>
            </a:r>
            <a:r>
              <a:rPr lang="en-US" dirty="0" err="1"/>
              <a:t>оти­сак</a:t>
            </a:r>
            <a:r>
              <a:rPr lang="en-US" dirty="0"/>
              <a:t> </a:t>
            </a:r>
            <a:r>
              <a:rPr lang="en-US" dirty="0" err="1"/>
              <a:t>та­ко</a:t>
            </a:r>
            <a:r>
              <a:rPr lang="en-US" dirty="0"/>
              <a:t> </a:t>
            </a:r>
            <a:r>
              <a:rPr lang="en-US" dirty="0" err="1"/>
              <a:t>што</a:t>
            </a:r>
            <a:r>
              <a:rPr lang="en-US" dirty="0"/>
              <a:t> </a:t>
            </a:r>
            <a:r>
              <a:rPr lang="en-US" dirty="0" err="1"/>
              <a:t>му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од­ре­ди</a:t>
            </a:r>
            <a:r>
              <a:rPr lang="en-US" dirty="0"/>
              <a:t> </a:t>
            </a:r>
            <a:r>
              <a:rPr lang="en-US" dirty="0" err="1"/>
              <a:t>глав­на</a:t>
            </a:r>
            <a:r>
              <a:rPr lang="en-US" dirty="0"/>
              <a:t> </a:t>
            </a:r>
            <a:r>
              <a:rPr lang="en-US" dirty="0" err="1"/>
              <a:t>гру­па</a:t>
            </a:r>
            <a:r>
              <a:rPr lang="en-US" dirty="0"/>
              <a:t> и </a:t>
            </a:r>
            <a:r>
              <a:rPr lang="en-US" dirty="0" err="1"/>
              <a:t>под­гру­па</a:t>
            </a:r>
            <a:r>
              <a:rPr lang="en-US" dirty="0"/>
              <a:t>. </a:t>
            </a:r>
            <a:r>
              <a:rPr lang="en-US" dirty="0" err="1"/>
              <a:t>За­тим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ње­му</a:t>
            </a:r>
            <a:r>
              <a:rPr lang="en-US" dirty="0"/>
              <a:t> </a:t>
            </a:r>
            <a:r>
              <a:rPr lang="en-US" dirty="0" err="1"/>
              <a:t>озна­чи</a:t>
            </a:r>
            <a:r>
              <a:rPr lang="en-US" dirty="0"/>
              <a:t> </a:t>
            </a:r>
            <a:r>
              <a:rPr lang="en-US" dirty="0" err="1"/>
              <a:t>не­ко­ли­ко</a:t>
            </a:r>
            <a:r>
              <a:rPr lang="en-US" dirty="0"/>
              <a:t> </a:t>
            </a:r>
            <a:r>
              <a:rPr lang="en-US" dirty="0" err="1"/>
              <a:t>мар­кант­них</a:t>
            </a:r>
            <a:r>
              <a:rPr lang="en-US" dirty="0"/>
              <a:t> </a:t>
            </a:r>
            <a:r>
              <a:rPr lang="en-US" dirty="0" err="1"/>
              <a:t>ка­рак­те­ри­сти­ка</a:t>
            </a:r>
            <a:r>
              <a:rPr lang="en-US" dirty="0"/>
              <a:t>, </a:t>
            </a:r>
            <a:r>
              <a:rPr lang="en-US" dirty="0" err="1"/>
              <a:t>ко­је</a:t>
            </a:r>
            <a:r>
              <a:rPr lang="en-US" dirty="0"/>
              <a:t> </a:t>
            </a:r>
            <a:r>
              <a:rPr lang="en-US" dirty="0" err="1"/>
              <a:t>ће</a:t>
            </a:r>
            <a:r>
              <a:rPr lang="en-US" dirty="0"/>
              <a:t> </a:t>
            </a:r>
            <a:r>
              <a:rPr lang="en-US" dirty="0" err="1"/>
              <a:t>по­слу­жи­ти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ори­јен­та­ци­ју</a:t>
            </a:r>
            <a:r>
              <a:rPr lang="en-US" dirty="0"/>
              <a:t> у </a:t>
            </a:r>
            <a:r>
              <a:rPr lang="en-US" dirty="0" err="1"/>
              <a:t>да­љем</a:t>
            </a:r>
            <a:r>
              <a:rPr lang="en-US" dirty="0"/>
              <a:t> </a:t>
            </a:r>
            <a:r>
              <a:rPr lang="en-US" dirty="0" err="1"/>
              <a:t>ра­ду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 smtClean="0"/>
              <a:t>Да­љи</a:t>
            </a:r>
            <a:r>
              <a:rPr lang="en-US" dirty="0" smtClean="0"/>
              <a:t> </a:t>
            </a:r>
            <a:r>
              <a:rPr lang="en-US" dirty="0" err="1"/>
              <a:t>по­сту­пак</a:t>
            </a:r>
            <a:r>
              <a:rPr lang="en-US" dirty="0"/>
              <a:t> </a:t>
            </a:r>
            <a:r>
              <a:rPr lang="en-US" dirty="0" err="1"/>
              <a:t>за­ви­си</a:t>
            </a:r>
            <a:r>
              <a:rPr lang="en-US" dirty="0"/>
              <a:t> </a:t>
            </a:r>
            <a:r>
              <a:rPr lang="en-US" dirty="0" err="1"/>
              <a:t>од</a:t>
            </a:r>
            <a:r>
              <a:rPr lang="en-US" dirty="0"/>
              <a:t> </a:t>
            </a:r>
            <a:r>
              <a:rPr lang="en-US" dirty="0" err="1"/>
              <a:t>на­чи­на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до­ла­зи</a:t>
            </a:r>
            <a:r>
              <a:rPr lang="en-US" dirty="0"/>
              <a:t> </a:t>
            </a:r>
            <a:r>
              <a:rPr lang="en-US" dirty="0" err="1"/>
              <a:t>до</a:t>
            </a:r>
            <a:r>
              <a:rPr lang="en-US" dirty="0"/>
              <a:t> </a:t>
            </a:r>
            <a:r>
              <a:rPr lang="en-US" dirty="0" err="1"/>
              <a:t>оти­ска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упо­ре­ђи­ва­ње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 smtClean="0"/>
              <a:t>Ако</a:t>
            </a:r>
            <a:r>
              <a:rPr lang="en-US" dirty="0" smtClean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sr-Cyrl-RS" dirty="0" smtClean="0"/>
              <a:t>упоредни отисак</a:t>
            </a:r>
            <a:r>
              <a:rPr lang="en-US" dirty="0" smtClean="0"/>
              <a:t> </a:t>
            </a:r>
            <a:r>
              <a:rPr lang="en-US" dirty="0" err="1"/>
              <a:t>до­би­ја</a:t>
            </a:r>
            <a:r>
              <a:rPr lang="en-US" dirty="0"/>
              <a:t> </a:t>
            </a:r>
            <a:r>
              <a:rPr lang="en-US" dirty="0" err="1"/>
              <a:t>пре­тра­жи­ва­њем</a:t>
            </a:r>
            <a:r>
              <a:rPr lang="en-US" dirty="0"/>
              <a:t> </a:t>
            </a:r>
            <a:r>
              <a:rPr lang="en-US" dirty="0" err="1"/>
              <a:t>кроз</a:t>
            </a:r>
            <a:r>
              <a:rPr lang="en-US" dirty="0"/>
              <a:t> </a:t>
            </a:r>
            <a:r>
              <a:rPr lang="en-US" dirty="0" err="1"/>
              <a:t>класичну</a:t>
            </a:r>
            <a:r>
              <a:rPr lang="en-US" dirty="0"/>
              <a:t> (</a:t>
            </a:r>
            <a:r>
              <a:rPr lang="en-US" dirty="0" err="1"/>
              <a:t>мо­но­дак­ти­ло­скоп­ску</a:t>
            </a:r>
            <a:r>
              <a:rPr lang="en-US" dirty="0"/>
              <a:t>) </a:t>
            </a:r>
            <a:r>
              <a:rPr lang="en-US" dirty="0" err="1"/>
              <a:t>збир­ку</a:t>
            </a:r>
            <a:r>
              <a:rPr lang="en-US" dirty="0"/>
              <a:t>, </a:t>
            </a:r>
            <a:r>
              <a:rPr lang="en-US" dirty="0" err="1"/>
              <a:t>из</a:t>
            </a:r>
            <a:r>
              <a:rPr lang="en-US" dirty="0"/>
              <a:t> </a:t>
            </a:r>
            <a:r>
              <a:rPr lang="en-US" dirty="0" err="1"/>
              <a:t>де­ла</a:t>
            </a:r>
            <a:r>
              <a:rPr lang="en-US" dirty="0"/>
              <a:t> </a:t>
            </a:r>
            <a:r>
              <a:rPr lang="en-US" dirty="0" err="1"/>
              <a:t>збир­ке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са­др­жи</a:t>
            </a:r>
            <a:r>
              <a:rPr lang="en-US" dirty="0"/>
              <a:t> </a:t>
            </a:r>
            <a:r>
              <a:rPr lang="en-US" dirty="0" err="1"/>
              <a:t>оти­ске</a:t>
            </a:r>
            <a:r>
              <a:rPr lang="en-US" dirty="0"/>
              <a:t> </a:t>
            </a:r>
            <a:r>
              <a:rPr lang="en-US" dirty="0" err="1"/>
              <a:t>дак­ти­ло­ско­пи­ра­них</a:t>
            </a:r>
            <a:r>
              <a:rPr lang="en-US" dirty="0"/>
              <a:t> </a:t>
            </a:r>
            <a:r>
              <a:rPr lang="en-US" dirty="0" err="1"/>
              <a:t>осо­ба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из­два­ја</a:t>
            </a:r>
            <a:r>
              <a:rPr lang="en-US" dirty="0"/>
              <a:t> </a:t>
            </a:r>
            <a:r>
              <a:rPr lang="en-US" dirty="0" err="1"/>
              <a:t>гру­па</a:t>
            </a:r>
            <a:r>
              <a:rPr lang="en-US" dirty="0"/>
              <a:t> </a:t>
            </a:r>
            <a:r>
              <a:rPr lang="en-US" dirty="0" err="1"/>
              <a:t>фи­ше­ва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са­др­же</a:t>
            </a:r>
            <a:r>
              <a:rPr lang="en-US" dirty="0"/>
              <a:t> </a:t>
            </a:r>
            <a:r>
              <a:rPr lang="en-US" dirty="0" err="1"/>
              <a:t>оти­ске</a:t>
            </a:r>
            <a:r>
              <a:rPr lang="en-US" dirty="0"/>
              <a:t> </a:t>
            </a:r>
            <a:r>
              <a:rPr lang="en-US" dirty="0" err="1"/>
              <a:t>исте</a:t>
            </a:r>
            <a:r>
              <a:rPr lang="en-US" dirty="0"/>
              <a:t> </a:t>
            </a:r>
            <a:r>
              <a:rPr lang="en-US" dirty="0" err="1"/>
              <a:t>гру­пе</a:t>
            </a:r>
            <a:r>
              <a:rPr lang="en-US" dirty="0"/>
              <a:t>, </a:t>
            </a:r>
            <a:r>
              <a:rPr lang="en-US" dirty="0" err="1"/>
              <a:t>под­гру­пе</a:t>
            </a:r>
            <a:r>
              <a:rPr lang="en-US" dirty="0"/>
              <a:t> и </a:t>
            </a:r>
            <a:r>
              <a:rPr lang="en-US" dirty="0" err="1"/>
              <a:t>бро­ја</a:t>
            </a:r>
            <a:r>
              <a:rPr lang="en-US" dirty="0"/>
              <a:t> </a:t>
            </a:r>
            <a:r>
              <a:rPr lang="en-US" dirty="0" err="1"/>
              <a:t>па­пи­лар­них</a:t>
            </a:r>
            <a:r>
              <a:rPr lang="en-US" dirty="0"/>
              <a:t> </a:t>
            </a:r>
            <a:r>
              <a:rPr lang="en-US" dirty="0" err="1"/>
              <a:t>ли­ни­ја</a:t>
            </a:r>
            <a:r>
              <a:rPr lang="en-US" dirty="0"/>
              <a:t>, </a:t>
            </a:r>
            <a:r>
              <a:rPr lang="en-US" dirty="0" err="1"/>
              <a:t>као</a:t>
            </a:r>
            <a:r>
              <a:rPr lang="en-US" dirty="0"/>
              <a:t> и </a:t>
            </a:r>
            <a:r>
              <a:rPr lang="en-US" dirty="0" err="1"/>
              <a:t>не­и­ден­ти­фи­ко­ва­ни</a:t>
            </a:r>
            <a:r>
              <a:rPr lang="en-US" dirty="0"/>
              <a:t> </a:t>
            </a:r>
            <a:r>
              <a:rPr lang="en-US" dirty="0" err="1"/>
              <a:t>оти­сак</a:t>
            </a:r>
            <a:r>
              <a:rPr lang="en-US" dirty="0"/>
              <a:t>. </a:t>
            </a:r>
            <a:r>
              <a:rPr lang="en-US" dirty="0" err="1"/>
              <a:t>Уну­тар</a:t>
            </a:r>
            <a:r>
              <a:rPr lang="en-US" dirty="0"/>
              <a:t> </a:t>
            </a:r>
            <a:r>
              <a:rPr lang="en-US" dirty="0" err="1"/>
              <a:t>та­ко</a:t>
            </a:r>
            <a:r>
              <a:rPr lang="en-US" dirty="0"/>
              <a:t> </a:t>
            </a:r>
            <a:r>
              <a:rPr lang="en-US" dirty="0" err="1"/>
              <a:t>од­ре­ђе­не</a:t>
            </a:r>
            <a:r>
              <a:rPr lang="en-US" dirty="0"/>
              <a:t> </a:t>
            </a:r>
            <a:r>
              <a:rPr lang="en-US" dirty="0" err="1"/>
              <a:t>гру­пе</a:t>
            </a:r>
            <a:r>
              <a:rPr lang="en-US" dirty="0"/>
              <a:t> </a:t>
            </a:r>
            <a:r>
              <a:rPr lang="en-US" dirty="0" err="1"/>
              <a:t>тра­га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за</a:t>
            </a:r>
            <a:r>
              <a:rPr lang="en-US" dirty="0"/>
              <a:t> </a:t>
            </a:r>
            <a:r>
              <a:rPr lang="en-US" dirty="0" err="1"/>
              <a:t>оти­ском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је</a:t>
            </a:r>
            <a:r>
              <a:rPr lang="en-US" dirty="0"/>
              <a:t> </a:t>
            </a:r>
            <a:r>
              <a:rPr lang="en-US" dirty="0" err="1"/>
              <a:t>исто­ве­тан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не­и­ден­ти­фи­ко­ва­ним</a:t>
            </a:r>
            <a:r>
              <a:rPr lang="en-US" dirty="0"/>
              <a:t>. </a:t>
            </a:r>
            <a:endParaRPr lang="sr-Cyrl-RS" dirty="0" smtClean="0"/>
          </a:p>
          <a:p>
            <a:r>
              <a:rPr lang="en-US" dirty="0" err="1"/>
              <a:t>Ако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sr-Cyrl-RS" dirty="0" smtClean="0"/>
              <a:t>упоредни (</a:t>
            </a:r>
            <a:r>
              <a:rPr lang="en-US" dirty="0" err="1" smtClean="0"/>
              <a:t>ком­па­ра­тив­ни</a:t>
            </a:r>
            <a:r>
              <a:rPr lang="sr-Cyrl-RS" dirty="0" smtClean="0"/>
              <a:t>)</a:t>
            </a:r>
            <a:r>
              <a:rPr lang="en-US" dirty="0" smtClean="0"/>
              <a:t> </a:t>
            </a:r>
            <a:r>
              <a:rPr lang="en-US" dirty="0" err="1"/>
              <a:t>узор­ци</a:t>
            </a:r>
            <a:r>
              <a:rPr lang="en-US" dirty="0"/>
              <a:t> </a:t>
            </a:r>
            <a:r>
              <a:rPr lang="en-US" dirty="0" err="1"/>
              <a:t>тра­же</a:t>
            </a:r>
            <a:r>
              <a:rPr lang="en-US" dirty="0"/>
              <a:t> </a:t>
            </a:r>
            <a:r>
              <a:rPr lang="en-US" dirty="0" err="1"/>
              <a:t>ме­ђу</a:t>
            </a:r>
            <a:r>
              <a:rPr lang="en-US" dirty="0"/>
              <a:t> </a:t>
            </a:r>
            <a:r>
              <a:rPr lang="en-US" dirty="0" err="1"/>
              <a:t>оти­сци­ма</a:t>
            </a:r>
            <a:r>
              <a:rPr lang="en-US" dirty="0"/>
              <a:t> </a:t>
            </a:r>
            <a:r>
              <a:rPr lang="en-US" dirty="0" err="1"/>
              <a:t>осум­њи­че­них</a:t>
            </a:r>
            <a:r>
              <a:rPr lang="en-US" dirty="0"/>
              <a:t> </a:t>
            </a:r>
            <a:r>
              <a:rPr lang="en-US" dirty="0" err="1"/>
              <a:t>осо­ба</a:t>
            </a:r>
            <a:r>
              <a:rPr lang="en-US" dirty="0"/>
              <a:t>, </a:t>
            </a:r>
            <a:r>
              <a:rPr lang="en-US" dirty="0" err="1"/>
              <a:t>нај­пре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из­два­ја­ју</a:t>
            </a:r>
            <a:r>
              <a:rPr lang="en-US" dirty="0"/>
              <a:t> </a:t>
            </a:r>
            <a:r>
              <a:rPr lang="en-US" dirty="0" err="1"/>
              <a:t>они</a:t>
            </a:r>
            <a:r>
              <a:rPr lang="en-US" dirty="0"/>
              <a:t> </a:t>
            </a:r>
            <a:r>
              <a:rPr lang="en-US" dirty="0" err="1"/>
              <a:t>ко­ји</a:t>
            </a:r>
            <a:r>
              <a:rPr lang="en-US" dirty="0"/>
              <a:t> </a:t>
            </a:r>
            <a:r>
              <a:rPr lang="en-US" dirty="0" err="1"/>
              <a:t>при­па­да­ју</a:t>
            </a:r>
            <a:r>
              <a:rPr lang="en-US" dirty="0"/>
              <a:t> </a:t>
            </a:r>
            <a:r>
              <a:rPr lang="en-US" dirty="0" err="1"/>
              <a:t>ис­тој</a:t>
            </a:r>
            <a:r>
              <a:rPr lang="en-US" dirty="0"/>
              <a:t> </a:t>
            </a:r>
            <a:r>
              <a:rPr lang="en-US" dirty="0" err="1"/>
              <a:t>глав­ној</a:t>
            </a:r>
            <a:r>
              <a:rPr lang="en-US" dirty="0"/>
              <a:t> </a:t>
            </a:r>
            <a:r>
              <a:rPr lang="en-US" dirty="0" err="1"/>
              <a:t>гру­пи</a:t>
            </a:r>
            <a:r>
              <a:rPr lang="en-US" dirty="0"/>
              <a:t> </a:t>
            </a:r>
            <a:r>
              <a:rPr lang="en-US" dirty="0" err="1"/>
              <a:t>као</a:t>
            </a:r>
            <a:r>
              <a:rPr lang="en-US" dirty="0"/>
              <a:t> и </a:t>
            </a:r>
            <a:r>
              <a:rPr lang="en-US" dirty="0" err="1"/>
              <a:t>не­и­ден­ти­фи­ко­ва­ни</a:t>
            </a:r>
            <a:r>
              <a:rPr lang="en-US" dirty="0"/>
              <a:t> </a:t>
            </a:r>
            <a:r>
              <a:rPr lang="en-US" dirty="0" err="1"/>
              <a:t>оти­сак</a:t>
            </a:r>
            <a:r>
              <a:rPr lang="en-US" dirty="0"/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98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i="1" dirty="0" err="1"/>
              <a:t>Дак­ти­ло­скоп­ско</a:t>
            </a:r>
            <a:r>
              <a:rPr lang="en-US" sz="3200" i="1" dirty="0"/>
              <a:t> </a:t>
            </a:r>
            <a:r>
              <a:rPr lang="en-US" sz="3200" i="1" dirty="0" err="1" smtClean="0"/>
              <a:t>ве­шта­че­ње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4724400" cy="5638800"/>
          </a:xfrm>
        </p:spPr>
        <p:txBody>
          <a:bodyPr>
            <a:normAutofit fontScale="70000" lnSpcReduction="20000"/>
          </a:bodyPr>
          <a:lstStyle/>
          <a:p>
            <a:r>
              <a:rPr lang="sr-Cyrl-CS" dirty="0"/>
              <a:t>Дак­ти­ло­скоп­ско ве­шта­че­ње је по­сту­пак ко­јим се утвр­ђу­је да ли два оти­ска по­ти­чу од исте осо­бе. Оно се за­сни­ва на упо­ре­ђи­ва­њу ми­ну­ци­ја на спор­ном и не­спор­ном оти­ску. Нај­пре се на јед­ном оти­ску (на при­мер, спор­ном) уочи и фик­си­ра не­ка ка­рак­те­ри­стич­на ми­ну­ци­ја. Нај­че­шће се тра­жи у пре­де­лу цен­тра или дел­те оти­ска. За­тим се на дру­гом оти­ску тра­жи иста та­ква ми­ну­ци­ја (ка­рак­те­ри­сти­ка) ко­ја од­го­ва­ра по вр­сти, об­ли­ку, по­ло­жа­ју и ме­сту фик­си­ра­ња. Ако се та­ква ка­рак­те­ри­сти­ка про­на­ђе, он­да се фик­си­ра сле­де­ћа, све док се не до­ђе до за­кључ­ка да је иден­ти­тет оста­ви­о­ца тра­га утвр­ђен.</a:t>
            </a:r>
            <a:endParaRPr lang="en-US" dirty="0"/>
          </a:p>
          <a:p>
            <a:r>
              <a:rPr lang="sr-Cyrl-RS" dirty="0" smtClean="0"/>
              <a:t>Вештачење уз помоћ: </a:t>
            </a:r>
          </a:p>
          <a:p>
            <a:pPr marL="0" indent="0">
              <a:buNone/>
            </a:pPr>
            <a:r>
              <a:rPr lang="sr-Cyrl-RS" dirty="0" smtClean="0"/>
              <a:t>- дактилоскопске лупе</a:t>
            </a:r>
          </a:p>
          <a:p>
            <a:pPr marL="0" indent="0">
              <a:buNone/>
            </a:pPr>
            <a:r>
              <a:rPr lang="sr-Cyrl-RS" dirty="0" smtClean="0"/>
              <a:t>- Дактило- компаратора</a:t>
            </a:r>
          </a:p>
          <a:p>
            <a:pPr marL="0" indent="0">
              <a:buNone/>
            </a:pPr>
            <a:r>
              <a:rPr lang="sr-Cyrl-RS" dirty="0" smtClean="0"/>
              <a:t>- На екрану компјутера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2855" y="1788408"/>
            <a:ext cx="3505345" cy="3240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7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sr-Cyrl-RS" dirty="0" smtClean="0"/>
              <a:t>Компјутерски системи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94" y="1091708"/>
            <a:ext cx="7046106" cy="529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1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3600" i="1" dirty="0"/>
              <a:t>Хар­двер­ски де­ло­ви </a:t>
            </a:r>
            <a:r>
              <a:rPr lang="ru-RU" sz="3600" i="1" dirty="0" smtClean="0"/>
              <a:t>си­сте­ма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r>
              <a:rPr lang="ru-RU" dirty="0" smtClean="0"/>
              <a:t>Си­стем </a:t>
            </a:r>
            <a:r>
              <a:rPr lang="ru-RU" dirty="0"/>
              <a:t>се са­сто­ји од сле­де­ћих хар­двер­ских </a:t>
            </a:r>
            <a:r>
              <a:rPr lang="ru-RU" dirty="0" smtClean="0"/>
              <a:t>де­ло­ва:</a:t>
            </a:r>
          </a:p>
          <a:p>
            <a:r>
              <a:rPr lang="ru-RU" dirty="0" smtClean="0"/>
              <a:t>Опре­ма </a:t>
            </a:r>
            <a:r>
              <a:rPr lang="ru-RU" dirty="0"/>
              <a:t>за учи­та­ва­ње дак­ти­ло­скоп­ских кар­то­на или фик­си­ра­них тра­го­ва оти­са­ка (ка­ме­ра или ске­нер); </a:t>
            </a:r>
            <a:endParaRPr lang="ru-RU" dirty="0" smtClean="0"/>
          </a:p>
          <a:p>
            <a:r>
              <a:rPr lang="ru-RU" dirty="0" smtClean="0"/>
              <a:t>рад­на </a:t>
            </a:r>
            <a:r>
              <a:rPr lang="ru-RU" dirty="0"/>
              <a:t>ста­ни­ца са спе­ци­јал­ним хар­две­ром и мо­ни­то­ром за унос по­да­та­ка и рад на си­сте­му; </a:t>
            </a:r>
            <a:endParaRPr lang="ru-RU" dirty="0" smtClean="0"/>
          </a:p>
          <a:p>
            <a:r>
              <a:rPr lang="ru-RU" dirty="0" smtClean="0"/>
              <a:t>спе­ци­јал­на </a:t>
            </a:r>
            <a:r>
              <a:rPr lang="ru-RU" dirty="0"/>
              <a:t>опре­ма за пре­тра­жи­ва­ње и об­ра­ду ин­фор­ма­ци­ја из бан­ке по­да­та­ка; </a:t>
            </a:r>
            <a:endParaRPr lang="ru-RU" dirty="0" smtClean="0"/>
          </a:p>
          <a:p>
            <a:r>
              <a:rPr lang="ru-RU" dirty="0" smtClean="0"/>
              <a:t>по­себ­ни </a:t>
            </a:r>
            <a:r>
              <a:rPr lang="ru-RU" dirty="0"/>
              <a:t>упра­вљач­ки си­стем и про­це­сор за упо­ре­ђи­ва­ње; </a:t>
            </a:r>
            <a:endParaRPr lang="ru-RU" dirty="0" smtClean="0"/>
          </a:p>
          <a:p>
            <a:r>
              <a:rPr lang="ru-RU" dirty="0" smtClean="0"/>
              <a:t>нео­п­ход­ни </a:t>
            </a:r>
            <a:r>
              <a:rPr lang="ru-RU" dirty="0"/>
              <a:t>си­стем за скла­ди­ште­ње (ме­мо­ри­са­ње) сли­ка оти­са­ка пр­сти­ју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1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2288" y="4724400"/>
            <a:ext cx="5486400" cy="642938"/>
          </a:xfrm>
        </p:spPr>
        <p:txBody>
          <a:bodyPr>
            <a:normAutofit fontScale="90000"/>
          </a:bodyPr>
          <a:lstStyle/>
          <a:p>
            <a:r>
              <a:rPr lang="sr-Cyrl-RS" dirty="0" smtClean="0"/>
              <a:t>Један од сснивача дактилоскопије</a:t>
            </a:r>
            <a:br>
              <a:rPr lang="sr-Cyrl-RS" dirty="0" smtClean="0"/>
            </a:br>
            <a:r>
              <a:rPr lang="sr-Cyrl-RS" dirty="0" smtClean="0"/>
              <a:t>Иван Вучетић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" b="41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208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Систем папилон</a:t>
            </a:r>
            <a:endParaRPr lang="en-US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72" y="653914"/>
            <a:ext cx="7988428" cy="61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73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Основ­ни де­ло­ви ба­зе </a:t>
            </a:r>
            <a:r>
              <a:rPr lang="ru-RU" i="1" dirty="0" smtClean="0"/>
              <a:t>по­да­та­ка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/>
              <a:t>Си­стем се са­сто­ји од две основ­не ба­зе. </a:t>
            </a:r>
            <a:endParaRPr lang="ru-RU" dirty="0" smtClean="0"/>
          </a:p>
          <a:p>
            <a:r>
              <a:rPr lang="ru-RU" dirty="0" smtClean="0"/>
              <a:t>Ба­зе </a:t>
            </a:r>
            <a:r>
              <a:rPr lang="ru-RU" dirty="0"/>
              <a:t>по­да­та­ка иден­ти­фи­ко­ва­них особа (при­тво­ре­ни­ци, осу­ђе­ни­ци, ре­ги­стро­ва­ни кри­ми­нал­ци) од ко­јих се по­је­ди­нач­но узи­ма­ју оти­сци свих де­сет пр­сти­ју, </a:t>
            </a:r>
            <a:endParaRPr lang="ru-RU" dirty="0" smtClean="0"/>
          </a:p>
          <a:p>
            <a:r>
              <a:rPr lang="ru-RU" dirty="0" smtClean="0"/>
              <a:t>Ком­пју­тер­ске </a:t>
            </a:r>
            <a:r>
              <a:rPr lang="ru-RU" dirty="0"/>
              <a:t>ба­зе по­је­ди­нач­них оти­са­ка фик­си­ра­них на ли­цу ме­ста чи­ји оста­ви­о­ци још ни­су иден­ти­фи­ко­ва­ни и ре­ги­стро­ва­ни у си­сте­му (</a:t>
            </a:r>
            <a:r>
              <a:rPr lang="en-US" dirty="0"/>
              <a:t>the un</a:t>
            </a:r>
            <a:r>
              <a:rPr lang="ru-RU" dirty="0"/>
              <a:t>­</a:t>
            </a:r>
            <a:r>
              <a:rPr lang="en-US" dirty="0"/>
              <a:t>re</a:t>
            </a:r>
            <a:r>
              <a:rPr lang="ru-RU" dirty="0"/>
              <a:t>­</a:t>
            </a:r>
            <a:r>
              <a:rPr lang="en-US" dirty="0"/>
              <a:t>sol</a:t>
            </a:r>
            <a:r>
              <a:rPr lang="ru-RU" dirty="0"/>
              <a:t>­</a:t>
            </a:r>
            <a:r>
              <a:rPr lang="en-US" dirty="0" err="1"/>
              <a:t>ved</a:t>
            </a:r>
            <a:r>
              <a:rPr lang="en-US" dirty="0"/>
              <a:t> la</a:t>
            </a:r>
            <a:r>
              <a:rPr lang="ru-RU" dirty="0"/>
              <a:t>­</a:t>
            </a:r>
            <a:r>
              <a:rPr lang="en-US" dirty="0"/>
              <a:t>tent da</a:t>
            </a:r>
            <a:r>
              <a:rPr lang="ru-RU" dirty="0"/>
              <a:t>­</a:t>
            </a:r>
            <a:r>
              <a:rPr lang="en-US" dirty="0"/>
              <a:t>ta</a:t>
            </a:r>
            <a:r>
              <a:rPr lang="ru-RU" dirty="0"/>
              <a:t>­</a:t>
            </a:r>
            <a:r>
              <a:rPr lang="en-US" dirty="0" err="1"/>
              <a:t>ba</a:t>
            </a:r>
            <a:r>
              <a:rPr lang="ru-RU" dirty="0"/>
              <a:t>­</a:t>
            </a:r>
            <a:r>
              <a:rPr lang="en-US" dirty="0"/>
              <a:t>se</a:t>
            </a:r>
            <a:r>
              <a:rPr lang="ru-RU" dirty="0"/>
              <a:t>). </a:t>
            </a:r>
            <a:endParaRPr lang="ru-RU" dirty="0" smtClean="0"/>
          </a:p>
          <a:p>
            <a:r>
              <a:rPr lang="ru-RU" dirty="0" smtClean="0"/>
              <a:t>Пре­тра­жи­ва­ње </a:t>
            </a:r>
            <a:r>
              <a:rPr lang="ru-RU" dirty="0"/>
              <a:t>по ба­зи по­да­та­ка мо­гу­ће је по осно­ву сли­ка оти­са­ка пр­сти­ју у обе ба­зе, дак­ти­ло­скоп­ских ши­фри оти­са­ка, или на осно­ву исто­ри­је кри­ми­нал­ног слу­ча­ја у ве­зи са ко­јим је фик­си­ран оти­сак пр­ста.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5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ru-RU" sz="3600" i="1" dirty="0"/>
              <a:t>Уно­ше­ње по­да­та­ка у си­стем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334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Сли­ке </a:t>
            </a:r>
            <a:r>
              <a:rPr lang="ru-RU" dirty="0"/>
              <a:t>(фај­ло­ви) се сор­ти­ра­ју по осно­ву да­ту­ма уно­ше­ња. Дак­ти­ло­скоп­ска об­ра­да се са­сто­ји од сле­де­ћих </a:t>
            </a:r>
            <a:r>
              <a:rPr lang="ru-RU" dirty="0" smtClean="0"/>
              <a:t>ко­ра­ка: </a:t>
            </a:r>
          </a:p>
          <a:p>
            <a:pPr marL="0" indent="0">
              <a:buNone/>
            </a:pPr>
            <a:r>
              <a:rPr lang="ru-RU" dirty="0" smtClean="0"/>
              <a:t>- Од­ре­ђи­ва­ње </a:t>
            </a:r>
            <a:r>
              <a:rPr lang="ru-RU" dirty="0"/>
              <a:t>основ­не фор­ме сва­ког по­је­ди­ног оти­ска пр­ста и уно­ше­ње по­да­та­ка пре­ко та­ста­ту­ре у си­стем,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уно­ше­ње </a:t>
            </a:r>
            <a:r>
              <a:rPr lang="ru-RU" dirty="0"/>
              <a:t>дак­ти­ло­скоп­ске фор­му­ле и по­да­та­ка ко­ји се од­но­се на особу чи­ји се по­да­ци уно­се (лич­ни по­да­ци и пол), ор­ган ко­ји уно­си по­да­так и ре­ги­ју, као и де­ликт у ве­зи са ко­јим се унос вр­ши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- Оти­сак </a:t>
            </a:r>
            <a:r>
              <a:rPr lang="ru-RU" dirty="0"/>
              <a:t>пр­ста се по­ста­вља ис­под ка­ме­ре и стар­ту­је ди­ги­тал­но сни­ма­ње и унос у си­стем; уз по­моћ ми­ша се по­зи­ци­о­ни­ра оти­сак на екра­ну ком­пју­те­ра, од­ре­ђу­је се и мар­ки­ра цен­тар оти­ска пр­ста. Си­стем по­се­ду­је и про­грам за кон­тро­лу уне­тих по­да­та­ка и кон­тро­лу ква­ли­те­та сли­ке оти­ска. У слу­ча­ју по­тре­бе си­стем зах­те­ва нео­п­ход­на по­бољ­ша­ња при­ли­ком уно­ше­ња сли­ке оти­ска пр­ста.</a:t>
            </a:r>
            <a:endParaRPr lang="en-US" dirty="0"/>
          </a:p>
          <a:p>
            <a:r>
              <a:rPr lang="ru-RU" dirty="0" smtClean="0"/>
              <a:t>Ин­тер­пол</a:t>
            </a:r>
            <a:r>
              <a:rPr lang="ru-RU" dirty="0"/>
              <a:t> </a:t>
            </a:r>
            <a:r>
              <a:rPr lang="ru-RU" dirty="0" smtClean="0"/>
              <a:t>пре­по­ру­чу­је да се, </a:t>
            </a:r>
            <a:r>
              <a:rPr lang="ru-RU" dirty="0"/>
              <a:t>при­ли­ком уно­ше­ња оти­са­ка пр­сти­ју, исто­вре­ме­но се ре­ги­стру­је ве­ли­ки број по­да­та­ка о ли­цу (лич­ни по­да­ци, нпр., по­ред име­на и пре­зи­ме­на, по­ре­кло, адре­са, др­жа­вљан­ство, обра­зо­ва­ње, и мно­ги дру­ги; по­да­ци о лич­ном иден­ти­те­ту, осо­бе­ни зна­ци, ди­ги­та­ли­зо­ва­не си­ње­лек­тич­ке фо­то­гра­фи­је, де­та­љан </a:t>
            </a:r>
            <a:r>
              <a:rPr lang="en-US" i="1" dirty="0" err="1"/>
              <a:t>mo</a:t>
            </a:r>
            <a:r>
              <a:rPr lang="ru-RU" i="1" dirty="0"/>
              <a:t>­</a:t>
            </a:r>
            <a:r>
              <a:rPr lang="en-US" i="1" dirty="0" err="1"/>
              <a:t>dus</a:t>
            </a:r>
            <a:r>
              <a:rPr lang="en-US" i="1" dirty="0"/>
              <a:t> </a:t>
            </a:r>
            <a:r>
              <a:rPr lang="en-US" i="1" dirty="0" err="1"/>
              <a:t>ope</a:t>
            </a:r>
            <a:r>
              <a:rPr lang="ru-RU" i="1" dirty="0"/>
              <a:t>­</a:t>
            </a:r>
            <a:r>
              <a:rPr lang="en-US" i="1" dirty="0"/>
              <a:t>ran</a:t>
            </a:r>
            <a:r>
              <a:rPr lang="ru-RU" i="1" dirty="0"/>
              <a:t>­</a:t>
            </a:r>
            <a:r>
              <a:rPr lang="en-US" i="1" dirty="0"/>
              <a:t>di</a:t>
            </a:r>
            <a:r>
              <a:rPr lang="ru-RU" dirty="0"/>
              <a:t> и по­да­ци ве­за­ни за ре­ги­је у ко­ји­ма је ли­це вр­ши­ло кри­вич­на де­ла, као и де­таљ­ни по­да­ци о из­вр­ше­њу итд.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8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sr-Cyrl-RS" sz="3200" dirty="0" smtClean="0"/>
              <a:t>Дактилоскопирање на систему папилон</a:t>
            </a:r>
            <a:endParaRPr lang="en-US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905000"/>
            <a:ext cx="4006133" cy="360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33</a:t>
            </a:fld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2133600"/>
            <a:ext cx="4562217" cy="352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110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ru-RU" sz="3600" i="1" dirty="0"/>
              <a:t>Ме­мо­ри­са­ње сли­ке оти­ска </a:t>
            </a:r>
            <a:r>
              <a:rPr lang="ru-RU" sz="3600" i="1" dirty="0" smtClean="0"/>
              <a:t>пр­ста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ru-RU" u="sng" dirty="0" smtClean="0"/>
              <a:t>При­ли­ком </a:t>
            </a:r>
            <a:r>
              <a:rPr lang="ru-RU" u="sng" dirty="0"/>
              <a:t>ре­ги­стра­ци­је </a:t>
            </a:r>
            <a:r>
              <a:rPr lang="ru-RU" dirty="0"/>
              <a:t>особа у си­стем се уно­се </a:t>
            </a:r>
            <a:r>
              <a:rPr lang="ru-RU" b="1" dirty="0"/>
              <a:t>по­је­ди­нач­но оти­сци свих де­сет пр­сти­ју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 smtClean="0"/>
              <a:t>као </a:t>
            </a:r>
            <a:r>
              <a:rPr lang="ru-RU" dirty="0"/>
              <a:t>и </a:t>
            </a:r>
            <a:r>
              <a:rPr lang="ru-RU" b="1" dirty="0"/>
              <a:t>оти­сци пр­сти­ју (прет­по­ста­вље­них из­вр­ши­ла­ца) ко­ји су фик­си­ра­ни на ли­цу ме­ста </a:t>
            </a:r>
            <a:r>
              <a:rPr lang="ru-RU" dirty="0"/>
              <a:t>при­ли­ком вр­ше­ња уви­ђа­ја. </a:t>
            </a:r>
            <a:endParaRPr lang="ru-RU" dirty="0" smtClean="0"/>
          </a:p>
          <a:p>
            <a:r>
              <a:rPr lang="ru-RU" b="1" dirty="0" smtClean="0"/>
              <a:t>Сли­ка </a:t>
            </a:r>
            <a:r>
              <a:rPr lang="ru-RU" b="1" dirty="0"/>
              <a:t>оти­ска пр­ста се ди­ги­та­ли­зу­је </a:t>
            </a:r>
            <a:r>
              <a:rPr lang="ru-RU" dirty="0"/>
              <a:t>та­ко што се дак­ти­ло­скоп­ска обе­леж­ја ауто­мат­ски пре­по­зна­ју и мар­ки­ра­ју. Си­сте­му је при­дру­жен </a:t>
            </a:r>
            <a:r>
              <a:rPr lang="ru-RU" b="1" dirty="0"/>
              <a:t>спе­ци­јал­ни ко­дер по­мо­ћу ко­јег се са ди­ги­та­ли­зо­ва­не сли­ке при­хва­та­ју по­да­ци по од­ре­ђе­ном ал­го­рит­му. </a:t>
            </a:r>
            <a:r>
              <a:rPr lang="ru-RU" dirty="0"/>
              <a:t>На тај на­чин </a:t>
            </a:r>
            <a:r>
              <a:rPr lang="ru-RU" b="1" dirty="0"/>
              <a:t>оти­сак пр­ста ко­ји је унет у си­стем </a:t>
            </a:r>
            <a:r>
              <a:rPr lang="ru-RU" dirty="0"/>
              <a:t>(са кар­то­на или фик­си­ра­ни траг са ли­ца ме­ста) </a:t>
            </a:r>
            <a:r>
              <a:rPr lang="ru-RU" b="1" dirty="0"/>
              <a:t>ауто­мат­ски се упо­ре­ђу­је са пот­хра­ње­ним сли­ка­ма оти­са­ка ко­је су већ уме­мо­ри­са­не у ба­зи</a:t>
            </a:r>
            <a:r>
              <a:rPr lang="ru-RU" dirty="0"/>
              <a:t>. Уко­ли­ко се на­кон пре­тра­жи­ва­ња у ком­пју­тер­ским ба­за­ма по­да­та­ка уста­но­ви да уне­ти оти­сак пр­ста ни­је ра­ни­је ре­ги­стро­ван у си­сте­му, кон­крет­ни унос се ме­мо­ри­ше као ре­ги­стра­ци­ја особе по­зна­тог иден­ти­те­та или но­ва ре­ги­стра­ци­ја не­по­зна­тог оста­ви­о­ца (ка­да су у пи­та­њу оти­сци фик­си­ра­ни на ли­цу ме­ста).</a:t>
            </a:r>
            <a:endParaRPr lang="en-US" dirty="0"/>
          </a:p>
          <a:p>
            <a:r>
              <a:rPr lang="ru-RU" dirty="0"/>
              <a:t>У по­је­ди­ним си­сте­ми­ма сва­ки траг пр­ста фик­си­ра се и ком­пју­тер­ски ме­мо­ри­ше у ви­ду оти­ска на­чи­ње­ног ва­ља­њем и оти­ска до­би­је­ног при­ти­ска­њем.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Дактилоскопирање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7800" y="1149020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35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" y="1905000"/>
            <a:ext cx="4941947" cy="32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840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118" y="1600200"/>
            <a:ext cx="6576164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59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ru-RU" sz="3600" i="1" dirty="0"/>
              <a:t>Мо­гућ­но­сти и пред­но­сти </a:t>
            </a:r>
            <a:r>
              <a:rPr lang="ru-RU" sz="3600" i="1" dirty="0" smtClean="0"/>
              <a:t>си­сте­ма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382000" cy="57150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Ве­ли­ка </a:t>
            </a:r>
            <a:r>
              <a:rPr lang="ru-RU" dirty="0"/>
              <a:t>опе­ра­тив­ност, и код нај­ве­ћег бро­ја мо­де­ла за пре­тра­жи­ва­ње по­треб­но је од 2 до 3 ми­ну­та (код ве­ли­ких си­сте­ма пре­тра­жи­ва­ње тра­је и ви­ше од сат). </a:t>
            </a:r>
            <a:endParaRPr lang="ru-RU" dirty="0" smtClean="0"/>
          </a:p>
          <a:p>
            <a:r>
              <a:rPr lang="ru-RU" dirty="0" smtClean="0"/>
              <a:t>Ефи­ка­сност </a:t>
            </a:r>
            <a:r>
              <a:rPr lang="ru-RU" dirty="0"/>
              <a:t>си­сте­ма у по­гле­ду иден­ти­фи­ка­ци­је особа по оти­ску узе­том при ре­ги­стра­ци­ји је пре­ко 99%, а на осно­ву тра­го­ва не­по­зна­тих осо­ба (прет­по­ста­вље­них из­вр­ши­ла­ца) ко­ји су фик­си­ра­ни на ли­цу ме­ста је пре­ко 60%. </a:t>
            </a:r>
            <a:endParaRPr lang="ru-RU" dirty="0" smtClean="0"/>
          </a:p>
          <a:p>
            <a:r>
              <a:rPr lang="ru-RU" dirty="0" smtClean="0"/>
              <a:t>Про­цес </a:t>
            </a:r>
            <a:r>
              <a:rPr lang="ru-RU" dirty="0"/>
              <a:t>пре­тра­жи­ва­ња у ком­пју­тер­ској дак­ти­ло­скоп­ској збир­ци се скра­ћу­је по пра­ви­лу на не­ко­ли­ко ми­ну­та. </a:t>
            </a:r>
            <a:endParaRPr lang="ru-RU" dirty="0" smtClean="0"/>
          </a:p>
          <a:p>
            <a:r>
              <a:rPr lang="ru-RU" dirty="0" smtClean="0"/>
              <a:t>Сви </a:t>
            </a:r>
            <a:r>
              <a:rPr lang="ru-RU" dirty="0"/>
              <a:t>уне­ти оти­сци пр­сти­ју су од­мах на рас­по­ла­га­њу за ауто­мат­ско пре­тра­жи­ва­ње. </a:t>
            </a:r>
            <a:endParaRPr lang="ru-RU" dirty="0" smtClean="0"/>
          </a:p>
          <a:p>
            <a:r>
              <a:rPr lang="ru-RU" dirty="0" smtClean="0"/>
              <a:t>Ве­ро­ват­но­ћа </a:t>
            </a:r>
            <a:r>
              <a:rPr lang="ru-RU" dirty="0"/>
              <a:t>иден­ти­фи­ка­ци­је се знат­но по­ве­ћа­ва што се по­зи­тив­но од­ра­жа­ва на ефи­ка­сност от­кри­вач­ке де­лат­но­сти. </a:t>
            </a:r>
            <a:endParaRPr lang="ru-RU" dirty="0" smtClean="0"/>
          </a:p>
          <a:p>
            <a:r>
              <a:rPr lang="ru-RU" dirty="0" smtClean="0"/>
              <a:t>По­ве­ћа­њем </a:t>
            </a:r>
            <a:r>
              <a:rPr lang="ru-RU" dirty="0"/>
              <a:t>бро­ја иден­ти­фи­ко­ва­них из­вр­ши­ла­ца на те­ме­љу тра­го­ва па­пи­лар­них ли­ни­ја, </a:t>
            </a:r>
            <a:endParaRPr lang="ru-RU" dirty="0" smtClean="0"/>
          </a:p>
          <a:p>
            <a:r>
              <a:rPr lang="ru-RU" dirty="0" smtClean="0"/>
              <a:t>по­ве­ћа­на </a:t>
            </a:r>
            <a:r>
              <a:rPr lang="ru-RU" dirty="0"/>
              <a:t>је и ва­жност ква­ли­тет­ног оба­вља­ња уви­ђа­ја на ме­сту из­вр­ше­ња кри­вич­ног де­ла. То је зах­те­ва­ло до­дат­ну обу­ку по­ли­циј­ског осо­бља ко­је об­ра­ђу­је ли­це ме­ста</a:t>
            </a:r>
            <a:r>
              <a:rPr lang="ru-RU" dirty="0" smtClean="0"/>
              <a:t>.</a:t>
            </a:r>
          </a:p>
          <a:p>
            <a:r>
              <a:rPr lang="ru-RU" dirty="0"/>
              <a:t>Си­стем по­у­зда­но ели­ми­ни­ше „дво­стру­ке“ кар­то­те­ке (ука­зу­је на ду­пли­ка­те на­ста­ле при­ли­ком прет­ход­ног фор­ми­ра­ња ба­зе по­да­та­ка, као и на слу­ча­је­ве у ко­ји­ма је при­ве­де­на осо­ба да­ла о се­би ла­жне по­дат­ке).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50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Autofit/>
          </a:bodyPr>
          <a:lstStyle/>
          <a:p>
            <a:r>
              <a:rPr lang="ru-RU" sz="3200" i="1" dirty="0"/>
              <a:t>Ком­пју­тер­ско ве­шта­че­ње оти­са­ка </a:t>
            </a:r>
            <a:r>
              <a:rPr lang="ru-RU" sz="3200" i="1" dirty="0" smtClean="0"/>
              <a:t>пр­сти­ју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По­мо­ћу </a:t>
            </a:r>
            <a:r>
              <a:rPr lang="ru-RU" dirty="0"/>
              <a:t>ком­пју­те­ра ауто­мат­ски се упо­ре­ђу­је сли­ка оти­ска пр­ста ко­ји је спо­ран са сли­ка­ма оти­са­ка ко­ји се на­ла­зе у ба­зи сли­ка ре­ги­стро­ва­них учи­ни­ла­ца и у ба­зи оти­са­ка фик­си­ра­них на ли­цу ме­ста чи­ји оста­ви­лац још ни­је иден­ти­фи­ко­ван.</a:t>
            </a:r>
            <a:endParaRPr lang="en-US" dirty="0"/>
          </a:p>
          <a:p>
            <a:r>
              <a:rPr lang="ru-RU" dirty="0"/>
              <a:t>Ауто­мат­ски иден­ти­фи­ка­ци­о­ни си­стем пра­ви не­ко­ли­ко ти­по­ва ком­па­ра­ци­ја ко­ри­сте­ћи сли­ку ми­ну­ци­ја, из­ве­де­ну ком­пју­тер­ском ана­ли­зом оти­ска пр­ста ко­ји је ске­ни­ран елек­трон­ски и кон­вер­то­ван у ди­ги­тал­ну фор­му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Слика (за­пис</a:t>
            </a:r>
            <a:r>
              <a:rPr lang="ru-RU" dirty="0"/>
              <a:t>) ми­ну­ци­ја је у осно­ви елек­трон­ска ма­па (ком­пју­тер­ска то­по­гра­фи­ја), ко­ја по­ка­зу­је ло­ка­ци­ју и ори­јен­та­ци­ју ми­ну­ци­ја ори­ги­нал­ног оти­ска. Не­ки си­сте­ми за об­ра­ду ко­ри­сте са­мо ми­ну­ци­је, а дру­ги укљу­чу­ју у ана­ли­зу до­дат­не ин­фор­ма­ци­је, на при­мер, цен­тар, вер­ти­кал­ну осу оти­ска, или број ли­ни­ја (бра­зди) из­ме­ђу по­гра­нич­них ми­ну­ци­ја</a:t>
            </a:r>
            <a:r>
              <a:rPr lang="ru-RU" dirty="0" smtClean="0"/>
              <a:t>.</a:t>
            </a:r>
          </a:p>
          <a:p>
            <a:r>
              <a:rPr lang="ru-RU" dirty="0"/>
              <a:t>Као ре­зул­тат ауто­мат­ског пре­тра­жи­ва­ња, си­стем из­ба­цу­је на екран тзв</a:t>
            </a:r>
            <a:r>
              <a:rPr lang="ru-RU" b="1" dirty="0"/>
              <a:t>. хит ли­сту оти­са­ка ко­ји по ра­чу­ну ве­ро­ват­но­ће нај­ви­ше од­го­ва­ра­ју по­ста­вље­ном за­дат­ку </a:t>
            </a:r>
            <a:r>
              <a:rPr lang="ru-RU" dirty="0"/>
              <a:t>(тј. нај­слич­ни­ји су уне­том, од­но­сно тра­же­ном оти­ску).</a:t>
            </a:r>
            <a:endParaRPr lang="en-US" dirty="0"/>
          </a:p>
          <a:p>
            <a:r>
              <a:rPr lang="sr-Cyrl-RS" dirty="0" smtClean="0"/>
              <a:t>Коначан суд о идентитету доноси човек- вештак.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03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>Могућност побољшања слике отиска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Си­сте­ми </a:t>
            </a:r>
            <a:r>
              <a:rPr lang="ru-RU" dirty="0"/>
              <a:t>иден­ти­фи­ка­ци­је ко­ри­сте исте ка­рак­те­ри­сти­ке оти­ска као и </a:t>
            </a:r>
            <a:r>
              <a:rPr lang="ru-RU" dirty="0" smtClean="0"/>
              <a:t>екс­пер­ти</a:t>
            </a:r>
            <a:r>
              <a:rPr lang="ru-RU" dirty="0"/>
              <a:t>.</a:t>
            </a:r>
            <a:endParaRPr lang="ru-RU" dirty="0" smtClean="0"/>
          </a:p>
          <a:p>
            <a:r>
              <a:rPr lang="ru-RU" dirty="0" smtClean="0"/>
              <a:t> Зспе­шност </a:t>
            </a:r>
            <a:r>
              <a:rPr lang="ru-RU" dirty="0"/>
              <a:t>иден­ти­фи­ка­ци­је за­ви­си од ја­сно­ће сли­ке и де­та­ља нео­п­ход­них за по­сти­за­ње мак­си­мал­не ефек­тив­но­сти. </a:t>
            </a:r>
            <a:endParaRPr lang="ru-RU" dirty="0" smtClean="0"/>
          </a:p>
          <a:p>
            <a:r>
              <a:rPr lang="ru-RU" dirty="0" smtClean="0"/>
              <a:t>Да </a:t>
            </a:r>
            <a:r>
              <a:rPr lang="ru-RU" dirty="0"/>
              <a:t>би се оп­ти­ми­зо­ва­ло ве­шта­че­ње си­стем по­се­ду­је из­ве­сне мо­гућ­но­сти за по­пра­вља­ње сли­ке оти­ска ко­ја се упо­ре­ђу­је (мо­гућ­ност уве­ћа­ња оти­са­ка у це­ли­ни или по­је­ди­них фраг­ме­на­та</a:t>
            </a:r>
            <a:r>
              <a:rPr lang="sr-Cyrl-CS" dirty="0"/>
              <a:t>)</a:t>
            </a:r>
            <a:r>
              <a:rPr lang="ru-RU" dirty="0"/>
              <a:t>; иден­ти­фи­ка­ци­ју (упо­ре­ђи­ва­ње) ми­ну­ци­ја, ро­ти­ра­ње сли­ка по оси; про­ме­на бо­је; нео­гра­ни­че­на про­ме­на осве­тље­ња и кон­тра­ста ис­пи­ти­ва­них сли­ка; ис­пи­ти­ва­ње ре­ље­фа на ком­па­ри­ра­ним сли­ка­ма.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13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Основ­не</a:t>
            </a:r>
            <a:r>
              <a:rPr lang="en-US" sz="3600" dirty="0"/>
              <a:t> </a:t>
            </a:r>
            <a:r>
              <a:rPr lang="en-US" sz="3600" dirty="0" err="1"/>
              <a:t>осо­би­не</a:t>
            </a:r>
            <a:r>
              <a:rPr lang="en-US" sz="3600" dirty="0"/>
              <a:t> </a:t>
            </a:r>
            <a:r>
              <a:rPr lang="en-US" sz="3600" dirty="0" err="1"/>
              <a:t>па­пи­лар­них</a:t>
            </a:r>
            <a:r>
              <a:rPr lang="en-US" sz="3600" dirty="0"/>
              <a:t> </a:t>
            </a:r>
            <a:r>
              <a:rPr lang="en-US" sz="3600" dirty="0" err="1" smtClean="0"/>
              <a:t>ли­ни­ја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Cyrl-RS" dirty="0" smtClean="0"/>
              <a:t>О</a:t>
            </a:r>
            <a:r>
              <a:rPr lang="en-US" dirty="0" err="1" smtClean="0"/>
              <a:t>со­би­не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733800" cy="3951288"/>
          </a:xfrm>
        </p:spPr>
        <p:txBody>
          <a:bodyPr>
            <a:normAutofit/>
          </a:bodyPr>
          <a:lstStyle/>
          <a:p>
            <a:r>
              <a:rPr lang="en-US" dirty="0"/>
              <a:t>а) </a:t>
            </a:r>
            <a:r>
              <a:rPr lang="en-US" b="1" i="1" dirty="0" err="1"/>
              <a:t>ин­ди­ви­ду­ал­ност</a:t>
            </a:r>
            <a:r>
              <a:rPr lang="en-US" b="1" dirty="0" smtClean="0"/>
              <a:t>,</a:t>
            </a:r>
            <a:endParaRPr lang="sr-Cyrl-RS" b="1" dirty="0" smtClean="0"/>
          </a:p>
          <a:p>
            <a:r>
              <a:rPr lang="en-US" b="1" dirty="0"/>
              <a:t>б) </a:t>
            </a:r>
            <a:r>
              <a:rPr lang="en-US" b="1" i="1" dirty="0" err="1" smtClean="0"/>
              <a:t>не­про­мен­љи­вост</a:t>
            </a:r>
            <a:r>
              <a:rPr lang="sr-Cyrl-RS" b="1" i="1" dirty="0" smtClean="0"/>
              <a:t>,</a:t>
            </a:r>
          </a:p>
          <a:p>
            <a:r>
              <a:rPr lang="en-US" b="1" dirty="0"/>
              <a:t>в) </a:t>
            </a:r>
            <a:r>
              <a:rPr lang="en-US" b="1" i="1" dirty="0" err="1"/>
              <a:t>мо­гућ­ност</a:t>
            </a:r>
            <a:r>
              <a:rPr lang="en-US" b="1" i="1" dirty="0"/>
              <a:t> </a:t>
            </a:r>
            <a:r>
              <a:rPr lang="en-US" b="1" i="1" dirty="0" err="1"/>
              <a:t>кла­си­фи­ка­ци­је</a:t>
            </a:r>
            <a:r>
              <a:rPr lang="en-US" b="1" dirty="0"/>
              <a:t>, </a:t>
            </a:r>
            <a:endParaRPr lang="sr-Cyrl-RS" b="1" dirty="0" smtClean="0"/>
          </a:p>
          <a:p>
            <a:r>
              <a:rPr lang="en-US" b="1" dirty="0"/>
              <a:t>г) </a:t>
            </a:r>
            <a:r>
              <a:rPr lang="en-US" b="1" i="1" dirty="0" err="1" smtClean="0"/>
              <a:t>пре­но­си­вост</a:t>
            </a:r>
            <a:r>
              <a:rPr lang="sr-Cyrl-RS" i="1" dirty="0" smtClean="0"/>
              <a:t>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1"/>
            <a:ext cx="4041775" cy="457200"/>
          </a:xfrm>
        </p:spPr>
        <p:txBody>
          <a:bodyPr/>
          <a:lstStyle/>
          <a:p>
            <a:r>
              <a:rPr lang="sr-Cyrl-RS" dirty="0" smtClean="0"/>
              <a:t>Капоне</a:t>
            </a:r>
            <a:endParaRPr lang="en-US" dirty="0"/>
          </a:p>
        </p:txBody>
      </p:sp>
      <p:pic>
        <p:nvPicPr>
          <p:cNvPr id="1026" name="Picture 2" descr="D:\_Radni\Simonovic, Materijali\Prezentacije\Prezentacije Predavanja\Predavanja iz kriminalistike\Kriminalisticka tehnika, Izazivanje tragova papilarnih linija, AFIS, odorologija, Identifikacija heklera na osnovu fotografije,\kapone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2401548"/>
            <a:ext cx="3657600" cy="34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14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" y="76200"/>
            <a:ext cx="8930064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1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784" y="1752600"/>
            <a:ext cx="7462216" cy="501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88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22" y="838200"/>
            <a:ext cx="8858956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4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ru-RU" sz="3600" i="1" dirty="0"/>
              <a:t>Ве­шта­че­ње фраг­мен­тар­них </a:t>
            </a:r>
            <a:r>
              <a:rPr lang="ru-RU" sz="3600" i="1" dirty="0" smtClean="0"/>
              <a:t>и преклопљених оти­са­ка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876800" cy="54102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</a:t>
            </a:r>
            <a:r>
              <a:rPr lang="ru-RU" dirty="0"/>
              <a:t>На ли­цу ме­ста че­сто оста­ју са­мо оти­сци пр­сти­ју у по­је­ди­ним фраг­мен­ти­ма (део оти­ска пр­ста). </a:t>
            </a:r>
            <a:endParaRPr lang="ru-RU" dirty="0" smtClean="0"/>
          </a:p>
          <a:p>
            <a:r>
              <a:rPr lang="ru-RU" dirty="0" smtClean="0"/>
              <a:t>За­јед­нич­ко </a:t>
            </a:r>
            <a:r>
              <a:rPr lang="ru-RU" dirty="0"/>
              <a:t>обе­леж­је свих фраг­мен­тар­них тра­го­ва па­пи­лар­них ли­ни­ја је­сте њи­хо­ва мањ­ка­вост, због ко­је ни­је мо­гу­ће од­ре­ди­ти њи­хо­ву фор­му­лу, па пре­ма то­ме ни из­вр­ши­ти про­ве­ре кроз дак­ти­ло­скоп­ске збир­ке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Сто­га су та­кви тра­го­ви (ка­да је у пи­та­њу ве­шта­че­ње кла­сич­ним тех­ни­ка­ма), по</a:t>
            </a:r>
            <a:r>
              <a:rPr lang="sr-Cyrl-CS" dirty="0"/>
              <a:t>доб</a:t>
            </a:r>
            <a:r>
              <a:rPr lang="ru-RU" dirty="0"/>
              <a:t>­ни са­мо за ком­па­ра­ци­ју с оти­сци­ма па­пи­лар­них ли­ни­ја кон­крет­них осо­ба (осум­њи­че­них</a:t>
            </a:r>
            <a:r>
              <a:rPr lang="ru-RU" dirty="0" smtClean="0"/>
              <a:t>).</a:t>
            </a:r>
          </a:p>
          <a:p>
            <a:r>
              <a:rPr lang="ru-RU" dirty="0" smtClean="0"/>
              <a:t> </a:t>
            </a:r>
            <a:r>
              <a:rPr lang="ru-RU" dirty="0"/>
              <a:t>Ком­пју­тер­ске тех­ни­ке ве­шта­че­ња оти­са­ка пр­сти­ју ко­је су по­др­жа­не ауто­мат­ском ба­зом по­да­та­ка, да­нас омо­гу­ћа­ва­ју по­</a:t>
            </a:r>
            <a:r>
              <a:rPr lang="ru-RU" dirty="0"/>
              <a:t>у­зда­ну иден­ти­фи­ка­ци­ју особа и на основу фра</a:t>
            </a:r>
            <a:r>
              <a:rPr lang="ru-RU" dirty="0"/>
              <a:t>г­мен­тар­них оти­са­ка.</a:t>
            </a:r>
            <a:r>
              <a:rPr lang="en-US" dirty="0"/>
              <a:t> </a:t>
            </a:r>
            <a:endParaRPr lang="sr-Cyrl-R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3276600"/>
            <a:ext cx="295275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71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6629400" cy="715962"/>
          </a:xfrm>
        </p:spPr>
        <p:txBody>
          <a:bodyPr>
            <a:normAutofit/>
          </a:bodyPr>
          <a:lstStyle/>
          <a:p>
            <a:r>
              <a:rPr lang="ru-RU" sz="3600" i="1" dirty="0"/>
              <a:t>Умре­жа­ва­ње </a:t>
            </a:r>
            <a:r>
              <a:rPr lang="ru-RU" sz="3600" i="1" dirty="0" smtClean="0"/>
              <a:t>си­сте­ма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91000" cy="51816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У </a:t>
            </a:r>
            <a:r>
              <a:rPr lang="ru-RU" dirty="0"/>
              <a:t>др­жа­ва­ма у ко­ји­ма је си­стем уве­ден сва­ка рад­на ста­ни­ца је по­ве­за­на са цен­тра­лом (цен­трал­ним ком­пју­те­ром) оп­тич­ким ка­блом или пре­ко са­те­ли­та. </a:t>
            </a:r>
            <a:endParaRPr lang="ru-RU" dirty="0" smtClean="0"/>
          </a:p>
          <a:p>
            <a:r>
              <a:rPr lang="ru-RU" dirty="0" smtClean="0"/>
              <a:t>По­сто­ји </a:t>
            </a:r>
            <a:r>
              <a:rPr lang="ru-RU" dirty="0"/>
              <a:t>ве­за и из­ме­ђу цен­трал­ног ко­мју­те­ра (ста­ни­це) и ме­ђу­на­род­них ор­га­ни­за­ци­ја ко­је се ба­ве су­зби­ја­њем кри­ми­на­ли­те­та (Ин­тер­пол, Ин­пол </a:t>
            </a:r>
            <a:r>
              <a:rPr lang="ru-RU" dirty="0" smtClean="0"/>
              <a:t>итд.)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96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Fingerprints</a:t>
            </a:r>
          </a:p>
          <a:p>
            <a:r>
              <a:rPr lang="en-US" dirty="0"/>
              <a:t>Authorized users in member countries can view, submit and cross-check records in the ﻿</a:t>
            </a:r>
            <a:r>
              <a:rPr lang="en-US" dirty="0" err="1">
                <a:hlinkClick r:id="rId2"/>
              </a:rPr>
              <a:t>fingerprints</a:t>
            </a:r>
            <a:r>
              <a:rPr lang="en-US" dirty="0" err="1"/>
              <a:t>database</a:t>
            </a:r>
            <a:r>
              <a:rPr lang="en-US" dirty="0"/>
              <a:t> via a user-friendly automatic fingerprint identification system (AFIS).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44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064" y="381000"/>
            <a:ext cx="2535936" cy="158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37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Основна дактилоскопска класификација</a:t>
            </a:r>
            <a:endParaRPr lang="en-US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59781"/>
            <a:ext cx="47244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962400" cy="4525963"/>
          </a:xfrm>
        </p:spPr>
        <p:txBody>
          <a:bodyPr>
            <a:normAutofit fontScale="92500" lnSpcReduction="20000"/>
          </a:bodyPr>
          <a:lstStyle/>
          <a:p>
            <a:r>
              <a:rPr lang="sr-Cyrl-RS" i="1" dirty="0" smtClean="0"/>
              <a:t>Основна класификација:</a:t>
            </a:r>
          </a:p>
          <a:p>
            <a:pPr>
              <a:buFontTx/>
              <a:buChar char="-"/>
            </a:pPr>
            <a:r>
              <a:rPr lang="en-US" i="1" dirty="0" err="1" smtClean="0"/>
              <a:t>Луч­ни</a:t>
            </a:r>
            <a:r>
              <a:rPr lang="en-US" i="1" dirty="0" smtClean="0"/>
              <a:t> </a:t>
            </a:r>
            <a:r>
              <a:rPr lang="en-US" i="1" dirty="0" err="1" smtClean="0"/>
              <a:t>оти­сци</a:t>
            </a:r>
            <a:r>
              <a:rPr lang="en-US" dirty="0" smtClean="0"/>
              <a:t> </a:t>
            </a:r>
            <a:endParaRPr lang="sr-Cyrl-RS" dirty="0"/>
          </a:p>
          <a:p>
            <a:pPr>
              <a:buFontTx/>
              <a:buChar char="-"/>
            </a:pPr>
            <a:r>
              <a:rPr lang="en-US" i="1" dirty="0" err="1" smtClean="0"/>
              <a:t>Кру­жни</a:t>
            </a:r>
            <a:r>
              <a:rPr lang="en-US" i="1" dirty="0" smtClean="0"/>
              <a:t> </a:t>
            </a:r>
            <a:r>
              <a:rPr lang="en-US" i="1" dirty="0" err="1"/>
              <a:t>оти­сци</a:t>
            </a:r>
            <a:r>
              <a:rPr lang="en-US" dirty="0"/>
              <a:t> </a:t>
            </a:r>
            <a:endParaRPr lang="sr-Cyrl-RS" dirty="0" smtClean="0"/>
          </a:p>
          <a:p>
            <a:pPr marL="0" indent="0">
              <a:buNone/>
            </a:pPr>
            <a:r>
              <a:rPr lang="sr-Cyrl-RS" i="1" dirty="0" smtClean="0"/>
              <a:t>- </a:t>
            </a:r>
            <a:r>
              <a:rPr lang="sr-Cyrl-RS" i="1" dirty="0" smtClean="0"/>
              <a:t> </a:t>
            </a:r>
            <a:r>
              <a:rPr lang="en-US" i="1" dirty="0" err="1" smtClean="0"/>
              <a:t>Пе­тље</a:t>
            </a:r>
            <a:r>
              <a:rPr lang="en-US" i="1" dirty="0" smtClean="0"/>
              <a:t>–</a:t>
            </a:r>
            <a:r>
              <a:rPr lang="en-US" i="1" dirty="0" err="1" smtClean="0"/>
              <a:t>зам­ке</a:t>
            </a:r>
            <a:r>
              <a:rPr lang="en-US" dirty="0" smtClean="0"/>
              <a:t> </a:t>
            </a:r>
            <a:endParaRPr lang="sr-Cyrl-RS" dirty="0" smtClean="0"/>
          </a:p>
          <a:p>
            <a:pPr marL="0" indent="0">
              <a:buNone/>
            </a:pPr>
            <a:endParaRPr lang="sr-Cyrl-RS" dirty="0"/>
          </a:p>
          <a:p>
            <a:r>
              <a:rPr lang="sr-Cyrl-RS" dirty="0" smtClean="0"/>
              <a:t>Допунске класификације. Отисци у оквиру сваке групе се разврставају по допунским критеријумима.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7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6866" y="1600200"/>
            <a:ext cx="5340667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8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r>
              <a:rPr lang="sr-Cyrl-RS" u="sng" dirty="0" smtClean="0"/>
              <a:t>Лучни отисци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562600"/>
          </a:xfrm>
        </p:spPr>
        <p:txBody>
          <a:bodyPr>
            <a:normAutofit fontScale="77500" lnSpcReduction="20000"/>
          </a:bodyPr>
          <a:lstStyle/>
          <a:p>
            <a:r>
              <a:rPr lang="sr-Cyrl-CS" i="1" dirty="0"/>
              <a:t>Луч­ни оти­сци</a:t>
            </a:r>
            <a:r>
              <a:rPr lang="sr-Cyrl-CS" dirty="0"/>
              <a:t> су цр­те­жи па­пи­лар­них ли­ни­ја код ко­јих су се па­пи­лар­не ли­ни­је фор­ми­ра­ле у ви­ду лу­ка, с јед­не стра­не пр­ста на дру­гу, и при том се не вра­ћа­ју. Де­ле се на чи­сте лу­ко­ве и је­ло­ви­те лу­ко­ве</a:t>
            </a:r>
            <a:r>
              <a:rPr lang="sr-Cyrl-CS" dirty="0" smtClean="0"/>
              <a:t>.</a:t>
            </a:r>
          </a:p>
          <a:p>
            <a:r>
              <a:rPr lang="en-US" dirty="0" err="1"/>
              <a:t>Де­ле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чи­сте</a:t>
            </a:r>
            <a:r>
              <a:rPr lang="en-US" dirty="0"/>
              <a:t> </a:t>
            </a:r>
            <a:r>
              <a:rPr lang="en-US" dirty="0" err="1"/>
              <a:t>лу­ко­ве</a:t>
            </a:r>
            <a:r>
              <a:rPr lang="en-US" dirty="0"/>
              <a:t> и </a:t>
            </a:r>
            <a:r>
              <a:rPr lang="en-US" dirty="0" err="1"/>
              <a:t>је­ло­ви­те</a:t>
            </a:r>
            <a:r>
              <a:rPr lang="en-US" dirty="0"/>
              <a:t> </a:t>
            </a:r>
            <a:r>
              <a:rPr lang="en-US" dirty="0" err="1"/>
              <a:t>лу­ко­ве</a:t>
            </a:r>
            <a:r>
              <a:rPr lang="en-US" dirty="0" smtClean="0"/>
              <a:t>.</a:t>
            </a:r>
          </a:p>
          <a:p>
            <a:r>
              <a:rPr lang="sr-Cyrl-CS" dirty="0"/>
              <a:t>Је­ло­ви­ти лу­ко­ви су под­гру­па у ко­ју спа­да­ју оти­сци пр­сти­ју ко­ји у свом цен­тру има­ју јед­ну или ви­ше па­пи­лар­них ли­ни­ја у вер­ти­кал­ном по­ло­жа­ју, а за­о­би­ла­зе их од­о­зго луч­не па­пи­лар­не ли­ни­је, ко­је се због вер­ти­кал­них па­пи­лар­них ли­ни­ја са­ви­ја­ју не­што ви­ше не­го код чи­стих лу­ко­ва.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2499" y="1295400"/>
            <a:ext cx="3488531" cy="348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06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Чисти и јеловити лукови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040" y="1752600"/>
            <a:ext cx="758551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37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u="sng" dirty="0" smtClean="0"/>
              <a:t>Кружни узорци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CS" i="1" dirty="0"/>
              <a:t>Кру­жни оти­сци</a:t>
            </a:r>
            <a:r>
              <a:rPr lang="sr-Cyrl-CS" dirty="0"/>
              <a:t> пред­ста­вља­ју цр­те­же па­пи­лар­них ли­ни­ја ко­ји у цен­тру фор­ми­ра­ју кру­жне об­ли­ке раз­ли­чи­тих вр­ста (кру­го­ве, ова­ле, елип­се, ду­пле спи­ра­ле, ду­пле пе­тље и дру­ге цр­те­же). Кру­жне оти­ске пр­сти­ју ка­рак­те­ри­шу и две дел­те ко­је се на­ла­зе на су­прот­ним стра­на­ма оти­ска.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1600200"/>
            <a:ext cx="3827991" cy="386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E5C88-2F8B-473D-8BFC-FB31B82535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39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519</TotalTime>
  <Words>2687</Words>
  <Application>Microsoft Office PowerPoint</Application>
  <PresentationFormat>On-screen Show (4:3)</PresentationFormat>
  <Paragraphs>186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Adjacency</vt:lpstr>
      <vt:lpstr>Дактилоскопија</vt:lpstr>
      <vt:lpstr>По­јам и за­да­так дак­ти­ло­ско­пи­је</vt:lpstr>
      <vt:lpstr>Један од сснивача дактилоскопије Иван Вучетић</vt:lpstr>
      <vt:lpstr>Основ­не осо­би­не па­пи­лар­них ли­ни­ја</vt:lpstr>
      <vt:lpstr>Основна дактилоскопска класификација</vt:lpstr>
      <vt:lpstr>PowerPoint Presentation</vt:lpstr>
      <vt:lpstr>Лучни отисци</vt:lpstr>
      <vt:lpstr>Чисти и јеловити лукови</vt:lpstr>
      <vt:lpstr>Кружни узорци</vt:lpstr>
      <vt:lpstr>Кружни узорак – две делте</vt:lpstr>
      <vt:lpstr>Петљани узорци</vt:lpstr>
      <vt:lpstr>Леве и десне петље</vt:lpstr>
      <vt:lpstr>Идентификационе карактеристике- минуције</vt:lpstr>
      <vt:lpstr>Иден­ти­фи­ка­ци­о­не ка­рак­те­ри­сти­ке </vt:lpstr>
      <vt:lpstr>PowerPoint Presentation</vt:lpstr>
      <vt:lpstr>PowerPoint Presentation</vt:lpstr>
      <vt:lpstr>PowerPoint Presentation</vt:lpstr>
      <vt:lpstr>Вр­сте дак­ти­ло­скоп­ских збир­ки- регистрациона</vt:lpstr>
      <vt:lpstr>Дактилоскопски фиш</vt:lpstr>
      <vt:lpstr>Истражна- моно дактилоскопска збирка</vt:lpstr>
      <vt:lpstr>Два дела моно-дактилоскоске збирке</vt:lpstr>
      <vt:lpstr>Хе­и­ро­скоп­ска збир­ка</vt:lpstr>
      <vt:lpstr>Дак­ти­ло­ско­пи­ра­ње</vt:lpstr>
      <vt:lpstr>Дактилоскопирање осумњиченог</vt:lpstr>
      <vt:lpstr>Прибор за дактилоскопирање лешева</vt:lpstr>
      <vt:lpstr>Из­два­ја­ње ком­па­ра­тив­ног ма­те­ри­ја­ла за дак­ти­ло­скоп­ско ве­шта­че­ње</vt:lpstr>
      <vt:lpstr>Дак­ти­ло­скоп­ско ве­шта­че­ње </vt:lpstr>
      <vt:lpstr>Компјутерски системи</vt:lpstr>
      <vt:lpstr>Хар­двер­ски де­ло­ви си­сте­ма</vt:lpstr>
      <vt:lpstr>Систем папилон</vt:lpstr>
      <vt:lpstr>Основ­ни де­ло­ви ба­зе по­да­та­ка</vt:lpstr>
      <vt:lpstr>Уно­ше­ње по­да­та­ка у си­стем</vt:lpstr>
      <vt:lpstr>Дактилоскопирање на систему папилон</vt:lpstr>
      <vt:lpstr>Ме­мо­ри­са­ње сли­ке оти­ска пр­ста</vt:lpstr>
      <vt:lpstr>Дактилоскопирање</vt:lpstr>
      <vt:lpstr>PowerPoint Presentation</vt:lpstr>
      <vt:lpstr>Мо­гућ­но­сти и пред­но­сти си­сте­ма</vt:lpstr>
      <vt:lpstr>Ком­пју­тер­ско ве­шта­че­ње оти­са­ка пр­сти­ју</vt:lpstr>
      <vt:lpstr>Могућност побољшања слике отиска</vt:lpstr>
      <vt:lpstr>PowerPoint Presentation</vt:lpstr>
      <vt:lpstr>PowerPoint Presentation</vt:lpstr>
      <vt:lpstr>PowerPoint Presentation</vt:lpstr>
      <vt:lpstr>Ве­шта­че­ње фраг­мен­тар­них и преклопљених оти­са­ка</vt:lpstr>
      <vt:lpstr>Умре­жа­ва­ње си­сте­ма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Дактилоскопија</dc:title>
  <dc:creator>Branislav</dc:creator>
  <cp:lastModifiedBy>Branislav</cp:lastModifiedBy>
  <cp:revision>34</cp:revision>
  <dcterms:created xsi:type="dcterms:W3CDTF">2019-01-14T18:27:28Z</dcterms:created>
  <dcterms:modified xsi:type="dcterms:W3CDTF">2019-01-19T10:03:10Z</dcterms:modified>
</cp:coreProperties>
</file>