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43"/>
  </p:notesMasterIdLst>
  <p:sldIdLst>
    <p:sldId id="295" r:id="rId2"/>
    <p:sldId id="296" r:id="rId3"/>
    <p:sldId id="297" r:id="rId4"/>
    <p:sldId id="339" r:id="rId5"/>
    <p:sldId id="298" r:id="rId6"/>
    <p:sldId id="299" r:id="rId7"/>
    <p:sldId id="300" r:id="rId8"/>
    <p:sldId id="301" r:id="rId9"/>
    <p:sldId id="302" r:id="rId10"/>
    <p:sldId id="303" r:id="rId11"/>
    <p:sldId id="304" r:id="rId12"/>
    <p:sldId id="307" r:id="rId13"/>
    <p:sldId id="305" r:id="rId14"/>
    <p:sldId id="306" r:id="rId15"/>
    <p:sldId id="311" r:id="rId16"/>
    <p:sldId id="317" r:id="rId17"/>
    <p:sldId id="310" r:id="rId18"/>
    <p:sldId id="313" r:id="rId19"/>
    <p:sldId id="314" r:id="rId20"/>
    <p:sldId id="315" r:id="rId21"/>
    <p:sldId id="308" r:id="rId22"/>
    <p:sldId id="318" r:id="rId23"/>
    <p:sldId id="337" r:id="rId24"/>
    <p:sldId id="319" r:id="rId25"/>
    <p:sldId id="338" r:id="rId26"/>
    <p:sldId id="320" r:id="rId27"/>
    <p:sldId id="321" r:id="rId28"/>
    <p:sldId id="322" r:id="rId29"/>
    <p:sldId id="323" r:id="rId30"/>
    <p:sldId id="325" r:id="rId31"/>
    <p:sldId id="326" r:id="rId32"/>
    <p:sldId id="336" r:id="rId33"/>
    <p:sldId id="327" r:id="rId34"/>
    <p:sldId id="332" r:id="rId35"/>
    <p:sldId id="330" r:id="rId36"/>
    <p:sldId id="331" r:id="rId37"/>
    <p:sldId id="333" r:id="rId38"/>
    <p:sldId id="334" r:id="rId39"/>
    <p:sldId id="284" r:id="rId40"/>
    <p:sldId id="280" r:id="rId41"/>
    <p:sldId id="335" r:id="rId4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3B84DF-31BF-48D1-9BD3-1FFF1B24E226}" type="datetimeFigureOut">
              <a:rPr lang="en-US" smtClean="0"/>
              <a:t>1/27/2019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9C54EC-EDDA-4401-9095-29E0E7624C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0191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 flipV="1">
            <a:off x="5410182" y="3810000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4" name="Rectangle 23"/>
          <p:cNvSpPr/>
          <p:nvPr/>
        </p:nvSpPr>
        <p:spPr>
          <a:xfrm flipV="1">
            <a:off x="5410200" y="3897010"/>
            <a:ext cx="37338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5" name="Rectangle 24"/>
          <p:cNvSpPr/>
          <p:nvPr/>
        </p:nvSpPr>
        <p:spPr>
          <a:xfrm flipV="1">
            <a:off x="5410200" y="4115167"/>
            <a:ext cx="37338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6" name="Rectangle 25"/>
          <p:cNvSpPr/>
          <p:nvPr/>
        </p:nvSpPr>
        <p:spPr>
          <a:xfrm flipV="1">
            <a:off x="5410200" y="4164403"/>
            <a:ext cx="196596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Rectangle 26"/>
          <p:cNvSpPr/>
          <p:nvPr/>
        </p:nvSpPr>
        <p:spPr>
          <a:xfrm flipV="1">
            <a:off x="5410200" y="4199572"/>
            <a:ext cx="196596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0" name="Rounded Rectangle 29"/>
          <p:cNvSpPr/>
          <p:nvPr/>
        </p:nvSpPr>
        <p:spPr bwMode="white">
          <a:xfrm>
            <a:off x="5410200" y="3962400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1" name="Rounded Rectangle 30"/>
          <p:cNvSpPr/>
          <p:nvPr/>
        </p:nvSpPr>
        <p:spPr bwMode="white">
          <a:xfrm>
            <a:off x="7376507" y="406098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Rectangle 6"/>
          <p:cNvSpPr/>
          <p:nvPr/>
        </p:nvSpPr>
        <p:spPr>
          <a:xfrm>
            <a:off x="1" y="3649662"/>
            <a:ext cx="9144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0" y="3675527"/>
            <a:ext cx="9144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 flipV="1">
            <a:off x="6414051" y="3643090"/>
            <a:ext cx="2729950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>
          <a:xfrm>
            <a:off x="0" y="0"/>
            <a:ext cx="9144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6705600" y="4206240"/>
            <a:ext cx="960120" cy="457200"/>
          </a:xfrm>
        </p:spPr>
        <p:txBody>
          <a:bodyPr/>
          <a:lstStyle/>
          <a:p>
            <a:fld id="{5303CCB9-ECE5-4015-B9A9-04AB23F2E2CC}" type="datetime1">
              <a:rPr lang="en-US" smtClean="0"/>
              <a:t>1/27/2019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320088" y="1136"/>
            <a:ext cx="747712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87B69C9F-E9ED-481B-BDAB-B526D3B138A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65A22-7A2D-484E-BE89-E4D4991365C3}" type="datetime1">
              <a:rPr lang="en-US" smtClean="0"/>
              <a:t>1/27/2019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69C9F-E9ED-481B-BDAB-B526D3B138A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6F9FD-57A8-4DC7-93CE-18C121EA6CFA}" type="datetime1">
              <a:rPr lang="en-US" smtClean="0"/>
              <a:t>1/27/2019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69C9F-E9ED-481B-BDAB-B526D3B138A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F12CD-EF30-415B-89D3-E8993304F0CF}" type="datetime1">
              <a:rPr lang="en-US" smtClean="0"/>
              <a:t>1/27/2019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69C9F-E9ED-481B-BDAB-B526D3B138A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43012-2339-4D16-9B5B-F5416ED5BCA9}" type="datetime1">
              <a:rPr lang="en-US" smtClean="0"/>
              <a:t>1/27/2019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69C9F-E9ED-481B-BDAB-B526D3B138A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C950B-1EB9-4024-9F7D-FF0B7E2284D4}" type="datetime1">
              <a:rPr lang="en-US" smtClean="0"/>
              <a:t>1/27/2019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69C9F-E9ED-481B-BDAB-B526D3B138A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6" name="Date Placeholder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6447921B-08A4-4381-AAD8-EBB2E68901F4}" type="datetime1">
              <a:rPr lang="en-US" smtClean="0"/>
              <a:t>1/27/2019</a:t>
            </a:fld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87B69C9F-E9ED-481B-BDAB-B526D3B138AE}" type="slidenum">
              <a:rPr lang="en-US" smtClean="0"/>
              <a:t>‹#›</a:t>
            </a:fld>
            <a:endParaRPr 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583680" y="612648"/>
            <a:ext cx="957264" cy="457200"/>
          </a:xfrm>
        </p:spPr>
        <p:txBody>
          <a:bodyPr/>
          <a:lstStyle/>
          <a:p>
            <a:fld id="{29DC0385-132B-4D1C-81FD-5FD4336D5186}" type="datetime1">
              <a:rPr lang="en-US" smtClean="0"/>
              <a:t>1/27/2019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fld id="{87B69C9F-E9ED-481B-BDAB-B526D3B138A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191D2C-1FE0-4064-83FD-5D21CD812541}" type="datetime1">
              <a:rPr lang="en-US" smtClean="0"/>
              <a:t>1/27/2019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69C9F-E9ED-481B-BDAB-B526D3B138A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C00D9-B499-4B28-BA49-2395728B7CE5}" type="datetime1">
              <a:rPr lang="en-US" smtClean="0"/>
              <a:t>1/27/2019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69C9F-E9ED-481B-BDAB-B526D3B138A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A0092-5C68-407A-B858-0D644788ACF8}" type="datetime1">
              <a:rPr lang="en-US" smtClean="0"/>
              <a:t>1/27/2019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69C9F-E9ED-481B-BDAB-B526D3B138A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1" y="366818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Rectangle 28"/>
          <p:cNvSpPr/>
          <p:nvPr/>
        </p:nvSpPr>
        <p:spPr>
          <a:xfrm>
            <a:off x="0" y="-1"/>
            <a:ext cx="9144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0" name="Rectangle 29"/>
          <p:cNvSpPr/>
          <p:nvPr/>
        </p:nvSpPr>
        <p:spPr>
          <a:xfrm>
            <a:off x="0" y="308276"/>
            <a:ext cx="9144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1" name="Rectangle 30"/>
          <p:cNvSpPr/>
          <p:nvPr/>
        </p:nvSpPr>
        <p:spPr>
          <a:xfrm flipV="1">
            <a:off x="5410182" y="360246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Rectangle 31"/>
          <p:cNvSpPr/>
          <p:nvPr/>
        </p:nvSpPr>
        <p:spPr>
          <a:xfrm flipV="1">
            <a:off x="5410200" y="440112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3" name="Rounded Rectangle 32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4" name="Rounded Rectangle 33"/>
          <p:cNvSpPr/>
          <p:nvPr/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5" name="Rectangle 34"/>
          <p:cNvSpPr/>
          <p:nvPr/>
        </p:nvSpPr>
        <p:spPr bwMode="invGray">
          <a:xfrm>
            <a:off x="9084966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6" name="Rectangle 35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7" name="Rectangle 36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8" name="Rectangle 37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9" name="Rectangle 38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0" name="Rectangle 39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2249424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fld id="{CE8121C8-404A-4585-A725-C5AC02302574}" type="datetime1">
              <a:rPr lang="en-US" smtClean="0"/>
              <a:t>1/27/2019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fld id="{87B69C9F-E9ED-481B-BDAB-B526D3B138AE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bi.gov/about-us/lab/forensic-science-communications/fsc/july2009/review/2009_07_review01.htm" TargetMode="External"/><Relationship Id="rId2" Type="http://schemas.openxmlformats.org/officeDocument/2006/relationships/hyperlink" Target="https://www.google.rs/url?sa=i&amp;rct=j&amp;q=&amp;esrc=s&amp;source=images&amp;cd=&amp;cad=rja&amp;uact=8&amp;ved=2ahUKEwjb2a7_6oPgAhVHYlAKHY0PCzoQjhx6BAgBEAM&amp;url=https://www.fbi.gov/about-us/lab/forensic-science-communications/fsc/july2009/review/2009_07_review01.htm&amp;psig=AOvVaw2X01-DrN3C2KemIrhuzIhh&amp;ust=1548330337078941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685800" y="914401"/>
            <a:ext cx="7772400" cy="1524000"/>
          </a:xfrm>
        </p:spPr>
        <p:txBody>
          <a:bodyPr/>
          <a:lstStyle/>
          <a:p>
            <a:r>
              <a:rPr lang="sr-Cyrl-RS" dirty="0" smtClean="0"/>
              <a:t>ТРАГОВИ ВАТРЕНОГ ОРУЖЈА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69C9F-E9ED-481B-BDAB-B526D3B138AE}" type="slidenum">
              <a:rPr lang="en-US" smtClean="0"/>
              <a:t>1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72" y="2971799"/>
            <a:ext cx="5543528" cy="3682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08526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609600"/>
            <a:ext cx="8229600" cy="990600"/>
          </a:xfrm>
        </p:spPr>
        <p:txBody>
          <a:bodyPr>
            <a:normAutofit fontScale="90000"/>
          </a:bodyPr>
          <a:lstStyle/>
          <a:p>
            <a:r>
              <a:rPr lang="ru-RU" i="1" dirty="0"/>
              <a:t>Опе­ра­тив­на по­тра­га за оруж­јем кри­вич­ног де­ла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05000"/>
            <a:ext cx="4114800" cy="4343400"/>
          </a:xfrm>
        </p:spPr>
        <p:txBody>
          <a:bodyPr>
            <a:normAutofit/>
          </a:bodyPr>
          <a:lstStyle/>
          <a:p>
            <a:r>
              <a:rPr lang="en-US" dirty="0" smtClean="0"/>
              <a:t>O</a:t>
            </a:r>
            <a:r>
              <a:rPr lang="ru-RU" dirty="0" smtClean="0"/>
              <a:t>р­га­ни­зу­је </a:t>
            </a:r>
            <a:r>
              <a:rPr lang="ru-RU" dirty="0"/>
              <a:t>се од­мах на­кон утвр­ђи­ва­ња груп­них обе­леж­ја ко­ја су се ис­ка­за­ла у упо­тре­бље­ној му­ни­ци­ји и тра­го­ви­ма на про­јек­ти­лу и ча­у­ри</a:t>
            </a:r>
            <a:r>
              <a:rPr lang="ru-RU" dirty="0" smtClean="0"/>
              <a:t>.</a:t>
            </a:r>
            <a:endParaRPr lang="en-US" dirty="0" smtClean="0"/>
          </a:p>
          <a:p>
            <a:r>
              <a:rPr lang="ru-RU" dirty="0" smtClean="0"/>
              <a:t> </a:t>
            </a:r>
            <a:r>
              <a:rPr lang="ru-RU" dirty="0"/>
              <a:t>Сум­њи­ве особе се пре­тре­са­ју, од­у­зи­ма им се оруж­је, и то оба­ве­зно са при­па­да­ју­ћом му­ни­ци­јом, и ша­ље на ве­шта­че­ње у кри­ми­на­ли­стич­ку ла­бо­ра­то­ри­ју.</a:t>
            </a:r>
            <a:endParaRPr lang="en-US" dirty="0"/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69C9F-E9ED-481B-BDAB-B526D3B138A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3440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>
            <a:normAutofit fontScale="90000"/>
          </a:bodyPr>
          <a:lstStyle/>
          <a:p>
            <a:r>
              <a:rPr lang="ru-RU" dirty="0"/>
              <a:t>Ве­шта­че­ње тра­го­ва ва­тре­ног оруж­ја</a:t>
            </a:r>
            <a:endParaRPr lang="en-US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1" y="1347266"/>
            <a:ext cx="6368530" cy="4778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69C9F-E9ED-481B-BDAB-B526D3B138A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2357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/>
          </a:bodyPr>
          <a:lstStyle/>
          <a:p>
            <a:r>
              <a:rPr lang="sr-Cyrl-RS" dirty="0" smtClean="0"/>
              <a:t>Делови пиштоља и делови метка</a:t>
            </a:r>
            <a:endParaRPr 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4661" y="2971800"/>
            <a:ext cx="4673707" cy="2712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295400"/>
            <a:ext cx="4038600" cy="26913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69C9F-E9ED-481B-BDAB-B526D3B138AE}" type="slidenum">
              <a:rPr lang="en-US" smtClean="0"/>
              <a:t>12</a:t>
            </a:fld>
            <a:endParaRPr lang="en-US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4419600"/>
            <a:ext cx="5143500" cy="180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76524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r-Cyrl-CS" b="1" dirty="0"/>
              <a:t>. </a:t>
            </a:r>
            <a:r>
              <a:rPr lang="en-US" b="1" dirty="0"/>
              <a:t/>
            </a:r>
            <a:br>
              <a:rPr lang="en-US" b="1" dirty="0"/>
            </a:br>
            <a:r>
              <a:rPr lang="sr-Cyrl-CS" sz="3600" b="1" i="1" dirty="0" smtClean="0"/>
              <a:t>Проб­на </a:t>
            </a:r>
            <a:r>
              <a:rPr lang="sr-Cyrl-CS" sz="3600" b="1" i="1" dirty="0"/>
              <a:t>пу­ца­ња из оруж­ја ра­ди при­ба­вља­ња ком­па­ра­тив­ног ма­те­ри­ја­ла</a:t>
            </a:r>
            <a:r>
              <a:rPr lang="en-US" b="1" i="1" dirty="0"/>
              <a:t/>
            </a:r>
            <a:br>
              <a:rPr lang="en-US" b="1" i="1" dirty="0"/>
            </a:b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ru-RU" dirty="0"/>
              <a:t>Ком­па­ра­тив­ни ма­те­ри­јал за ве­шта­че­ње при­ба­вља се та­ко што се у кри­ми­на­ли­стич­кој ла­бо­ра­то­ри­ји из сум­њи­вог оруж­ја </a:t>
            </a:r>
            <a:r>
              <a:rPr lang="sr-Cyrl-RS" dirty="0" smtClean="0"/>
              <a:t>и</a:t>
            </a:r>
            <a:r>
              <a:rPr lang="en-US" dirty="0" smtClean="0"/>
              <a:t> </a:t>
            </a:r>
            <a:r>
              <a:rPr lang="sr-Cyrl-RS" dirty="0" smtClean="0"/>
              <a:t>одузетом муницијом </a:t>
            </a:r>
            <a:r>
              <a:rPr lang="ru-RU" dirty="0" smtClean="0"/>
              <a:t>пу­ца </a:t>
            </a:r>
            <a:r>
              <a:rPr lang="ru-RU" dirty="0"/>
              <a:t>му­ни­ци­јом </a:t>
            </a:r>
            <a:r>
              <a:rPr lang="ru-RU" dirty="0" smtClean="0"/>
              <a:t>у </a:t>
            </a:r>
            <a:r>
              <a:rPr lang="ru-RU" dirty="0"/>
              <a:t>ре­зер­во­ар са во­дом или сан­дук са ва­том. </a:t>
            </a:r>
            <a:endParaRPr lang="ru-RU" dirty="0" smtClean="0"/>
          </a:p>
          <a:p>
            <a:r>
              <a:rPr lang="ru-RU" dirty="0" smtClean="0"/>
              <a:t>Овим </a:t>
            </a:r>
            <a:r>
              <a:rPr lang="ru-RU" dirty="0"/>
              <a:t>се оства­ру­је „хва­та­ње ис­па­ље­ног про­јек­ти­ла” на на­чин да се не оште­ти. </a:t>
            </a:r>
            <a:endParaRPr lang="en-US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48200" y="3344014"/>
            <a:ext cx="4038600" cy="2336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69C9F-E9ED-481B-BDAB-B526D3B138A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627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>
            <a:noAutofit/>
          </a:bodyPr>
          <a:lstStyle/>
          <a:p>
            <a:pPr algn="l"/>
            <a:r>
              <a:rPr lang="sr-Cyrl-CS" sz="2800" b="1" dirty="0"/>
              <a:t>Иден­ти­фи­ка­ци­ја ва­тре­ног </a:t>
            </a:r>
            <a:r>
              <a:rPr lang="sr-Latn-CS" sz="2800" b="1" dirty="0"/>
              <a:t>o</a:t>
            </a:r>
            <a:r>
              <a:rPr lang="sr-Cyrl-CS" sz="2800" b="1" dirty="0"/>
              <a:t>руж­ја на осно­ву тра­го­ва ко­ји оста­ју </a:t>
            </a:r>
            <a:r>
              <a:rPr lang="sr-Cyrl-CS" sz="2800" b="1" dirty="0" smtClean="0"/>
              <a:t>на </a:t>
            </a:r>
            <a:r>
              <a:rPr lang="sr-Cyrl-CS" sz="2800" b="1" dirty="0"/>
              <a:t>про­јек­ти­ли­ма</a:t>
            </a:r>
            <a:endParaRPr lang="en-US" sz="2800" b="1" dirty="0"/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876800" cy="5105400"/>
          </a:xfrm>
        </p:spPr>
        <p:txBody>
          <a:bodyPr>
            <a:normAutofit fontScale="85000" lnSpcReduction="10000"/>
          </a:bodyPr>
          <a:lstStyle/>
          <a:p>
            <a:r>
              <a:rPr lang="sr-Cyrl-RS" dirty="0" smtClean="0"/>
              <a:t>Нажљебљена цев већине ватреног оружја.</a:t>
            </a:r>
          </a:p>
          <a:p>
            <a:r>
              <a:rPr lang="ru-RU" dirty="0"/>
              <a:t>Жле­бо­ви и по­ља у це­ви­ма има­ју од­ре­ђе­ни угао уви­ја­ња дуж осе це­ви, чи­ји је за­да­так да про­јек­ти­лу да­ју обрт­ни мо­ме­нат чи­ме се по­ве­ћа­вају ста­бил­ност ле­та кроз ва­здух, про­бој­ност и до­мет. </a:t>
            </a:r>
            <a:endParaRPr lang="ru-RU" dirty="0" smtClean="0"/>
          </a:p>
          <a:p>
            <a:r>
              <a:rPr lang="ru-RU" dirty="0" smtClean="0"/>
              <a:t>Жле­бо­ви </a:t>
            </a:r>
            <a:r>
              <a:rPr lang="ru-RU" dirty="0"/>
              <a:t>и по­ља има­ју груп­на обе­леж­ја ко­ја су ка­рак­те­ри­стич­на за по­је­ди­не ти­по­ве и мо­де­ле ва­тре­ног на­о­ру­жа­ња (преч­ник це­ви, тј. ка­ли­бар, број по­ља и жле­бо­ва, пра­вац уви­ја­ња по­ља, ду­би­на жле­бо­ва, сте­пен из­о­лу­че­но­сти, ши­ри­на жле­бо­ва, ши­ри­на по­ља). </a:t>
            </a:r>
            <a:endParaRPr lang="ru-RU" dirty="0" smtClean="0"/>
          </a:p>
          <a:p>
            <a:r>
              <a:rPr lang="ru-RU" dirty="0" smtClean="0"/>
              <a:t>По­ред </a:t>
            </a:r>
            <a:r>
              <a:rPr lang="ru-RU" dirty="0"/>
              <a:t>груп­них обе­леж­ја, жле­бо­ви и по­ља у уну­тра­шњо­сти це­ви има­ју и ин­ди­ви­ду­ал­не ка­рак­те­ри­сти­ке ко­је су раз­ли­чи­те код сва­ког при­мер­ка ва­тре­ног оруж­ја. </a:t>
            </a:r>
            <a:endParaRPr lang="ru-RU" dirty="0" smtClean="0"/>
          </a:p>
          <a:p>
            <a:r>
              <a:rPr lang="ru-RU" dirty="0" smtClean="0"/>
              <a:t>Зову се мокрорељеф цеви и одражавају се на пројектилу</a:t>
            </a:r>
            <a:endParaRPr lang="en-US" dirty="0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2362200"/>
            <a:ext cx="3556675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69C9F-E9ED-481B-BDAB-B526D3B138A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5606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914400"/>
          </a:xfrm>
        </p:spPr>
        <p:txBody>
          <a:bodyPr>
            <a:normAutofit fontScale="90000"/>
          </a:bodyPr>
          <a:lstStyle/>
          <a:p>
            <a:r>
              <a:rPr lang="sr-Cyrl-RS" dirty="0" smtClean="0"/>
              <a:t>Изглед пројектила који је испаљен из ватреног оружја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05000"/>
            <a:ext cx="4648200" cy="4870387"/>
          </a:xfrm>
        </p:spPr>
        <p:txBody>
          <a:bodyPr>
            <a:normAutofit/>
          </a:bodyPr>
          <a:lstStyle/>
          <a:p>
            <a:r>
              <a:rPr lang="ru-RU" dirty="0"/>
              <a:t>На­кон опа­ље­ња про­јек­тил про­ла­зи ве­ли­ком бр­зи­ном кроз цев ва­тре­ног оруж­ја услед че­га до­ла­зи до ње­го­вог тре­ња са уну­тра­шњом по­вр­ши­ном це­ви. Том при­ли­ком се на ко­шу­љи­ци (или те­лу про­јек­ти­ла ако не­ма ко­шу­љи­це) ути­ску­ју тра­го­ви ми­кро­ре­ље­фа уну­тра­шњо­сти це­ви. На ко­шу­љи­ци или те­лу про­јек­ти­ла од­ра­жа­ва­ју се</a:t>
            </a:r>
            <a:r>
              <a:rPr lang="ru-RU" i="1" dirty="0"/>
              <a:t> груп­не ка­рак­те­ри­сти­ке це­ви</a:t>
            </a:r>
            <a:r>
              <a:rPr lang="ru-RU" dirty="0"/>
              <a:t> (ко­је су по­ме­ну­те) на осно­ву че­га се мо­гу до­не­ти за­кључ­ци о тип­ским ка­рак­те­ри­сти­ка­ма оруж­ја. </a:t>
            </a:r>
          </a:p>
          <a:p>
            <a:endParaRPr lang="en-US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38812" y="3340894"/>
            <a:ext cx="1857375" cy="234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69C9F-E9ED-481B-BDAB-B526D3B138A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6037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r-Cyrl-RS" dirty="0"/>
              <a:t>Пројектили пронађени при увиђају</a:t>
            </a:r>
            <a:endParaRPr lang="en-US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28574" y="3064543"/>
            <a:ext cx="2895851" cy="2895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819400"/>
            <a:ext cx="4337788" cy="1952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69C9F-E9ED-481B-BDAB-B526D3B138A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4614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0"/>
            <a:ext cx="8229600" cy="990600"/>
          </a:xfrm>
        </p:spPr>
        <p:txBody>
          <a:bodyPr>
            <a:normAutofit fontScale="90000"/>
          </a:bodyPr>
          <a:lstStyle/>
          <a:p>
            <a:r>
              <a:rPr lang="sr-Cyrl-RS" dirty="0"/>
              <a:t>Одраз микрорељефа цеви </a:t>
            </a:r>
            <a:r>
              <a:rPr lang="sr-Cyrl-RS" dirty="0" smtClean="0"/>
              <a:t>на</a:t>
            </a:r>
            <a:r>
              <a:rPr lang="en-US" dirty="0" smtClean="0"/>
              <a:t> </a:t>
            </a:r>
            <a:r>
              <a:rPr lang="sr-Cyrl-RS" dirty="0" smtClean="0"/>
              <a:t>кошиљици </a:t>
            </a:r>
            <a:r>
              <a:rPr lang="sr-Cyrl-RS" dirty="0"/>
              <a:t>пројектила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 smtClean="0"/>
              <a:t>На </a:t>
            </a:r>
            <a:r>
              <a:rPr lang="ru-RU" dirty="0"/>
              <a:t>ко­шу­љи­ци (те­лу) про­јек­ти­ла од­ра­жа­ва­ју се и </a:t>
            </a:r>
            <a:r>
              <a:rPr lang="ru-RU" i="1" dirty="0"/>
              <a:t>ин­ди­ви­ду­ал­не ка­рак­те­ри­сти­ке ми­кро­ре­ље­фа уну­тра­шњо­сти це­ви</a:t>
            </a:r>
            <a:r>
              <a:rPr lang="ru-RU" dirty="0"/>
              <a:t> на тај на­чин што сит­на ис­пуп­че­ња, уду­бље­ња, на жле­бо­ви­ма и по­љи­ма, оста­вља­ју ре­љеф­не ли­ни­је и бра­зде на ко­шу­љи­ци или те­лу про­јек­ти­ла. По­што је уну­тра­шњост це­ви на­чи­ње­на од мно­го твр­ђег ма­те­ри­ја­ла не­го про­јек­тил, увек при­ли­ком ис­па­ље­ња из ва­тре­ног оруж­ја до­ла­зи до од­ра­за ње­ног ми­кро­ре­ље­фа на ко­шу­љи­ци ис­па­ље­них про­јек­ти­ла, што пред­ста­вља осно­ву за </a:t>
            </a:r>
            <a:r>
              <a:rPr lang="ru-RU" dirty="0" smtClean="0"/>
              <a:t>иден­ти­фи­ка­ци­ју.</a:t>
            </a:r>
            <a:endParaRPr lang="en-US" dirty="0"/>
          </a:p>
        </p:txBody>
      </p:sp>
      <p:pic>
        <p:nvPicPr>
          <p:cNvPr id="4099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6727" y="1828800"/>
            <a:ext cx="4038600" cy="20570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69C9F-E9ED-481B-BDAB-B526D3B138AE}" type="slidenum">
              <a:rPr lang="en-US" smtClean="0"/>
              <a:t>17</a:t>
            </a:fld>
            <a:endParaRPr lang="en-US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4114800"/>
            <a:ext cx="4187825" cy="2335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35947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sr-Cyrl-RS" dirty="0"/>
              <a:t>Вештачење </a:t>
            </a:r>
            <a:r>
              <a:rPr lang="sr-Cyrl-RS" dirty="0" smtClean="0"/>
              <a:t>пројектила под </a:t>
            </a:r>
            <a:r>
              <a:rPr lang="sr-Cyrl-RS" dirty="0"/>
              <a:t>компаративним микроскопом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2209800"/>
            <a:ext cx="4267200" cy="4267200"/>
          </a:xfrm>
        </p:spPr>
        <p:txBody>
          <a:bodyPr/>
          <a:lstStyle/>
          <a:p>
            <a:r>
              <a:rPr lang="sr-Cyrl-RS" dirty="0" smtClean="0"/>
              <a:t>Поклапање микрорељефа</a:t>
            </a:r>
          </a:p>
          <a:p>
            <a:r>
              <a:rPr lang="sr-Cyrl-RS" dirty="0" smtClean="0"/>
              <a:t>Лево – пројектил са лица места (доказ)</a:t>
            </a:r>
          </a:p>
          <a:p>
            <a:r>
              <a:rPr lang="sr-Cyrl-RS" dirty="0" smtClean="0"/>
              <a:t>Десно – компаративни пројектил (пробно испаљен оз оружја осумњиченог)</a:t>
            </a:r>
            <a:endParaRPr lang="en-US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2362200"/>
            <a:ext cx="4038600" cy="2588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69C9F-E9ED-481B-BDAB-B526D3B138A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1476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r-Cyrl-RS" dirty="0" smtClean="0"/>
              <a:t>Различити резултати вештачења</a:t>
            </a:r>
            <a:br>
              <a:rPr lang="sr-Cyrl-RS" dirty="0" smtClean="0"/>
            </a:br>
            <a:r>
              <a:rPr lang="sr-Cyrl-RS" dirty="0" smtClean="0"/>
              <a:t>поклапање и непоклапање</a:t>
            </a:r>
            <a:endParaRPr lang="en-US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286000"/>
            <a:ext cx="4038600" cy="302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48200" y="3369667"/>
            <a:ext cx="4038600" cy="2285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69C9F-E9ED-481B-BDAB-B526D3B138A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0423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65238"/>
          </a:xfrm>
        </p:spPr>
        <p:txBody>
          <a:bodyPr>
            <a:normAutofit fontScale="90000"/>
          </a:bodyPr>
          <a:lstStyle/>
          <a:p>
            <a:r>
              <a:rPr lang="sr-Cyrl-RS" dirty="0" smtClean="0"/>
              <a:t>Трагови које оставља ватрено оружје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24400"/>
          </a:xfrm>
        </p:spPr>
        <p:txBody>
          <a:bodyPr>
            <a:normAutofit fontScale="62500" lnSpcReduction="20000"/>
          </a:bodyPr>
          <a:lstStyle/>
          <a:p>
            <a:r>
              <a:rPr lang="ru-RU" i="1" dirty="0" smtClean="0"/>
              <a:t>Раз­ли­чи­те </a:t>
            </a:r>
            <a:r>
              <a:rPr lang="ru-RU" i="1" dirty="0"/>
              <a:t>вр­сте тра­го­ва ко­је оста­вља ва­тре­но </a:t>
            </a:r>
            <a:r>
              <a:rPr lang="ru-RU" i="1" dirty="0" smtClean="0"/>
              <a:t>оруж­је отварају ратзлићита криминалистичка питања</a:t>
            </a:r>
            <a:r>
              <a:rPr lang="ru-RU" dirty="0" smtClean="0"/>
              <a:t>:</a:t>
            </a:r>
          </a:p>
          <a:p>
            <a:r>
              <a:rPr lang="ru-RU" dirty="0" smtClean="0"/>
              <a:t> </a:t>
            </a:r>
            <a:r>
              <a:rPr lang="ru-RU" dirty="0"/>
              <a:t>а) </a:t>
            </a:r>
            <a:r>
              <a:rPr lang="ru-RU" i="1" dirty="0"/>
              <a:t>тра­го­ви од ис­па­ље­ња оста­ли на про­јек­ти­ли­ма и ча­у­ра­ма </a:t>
            </a:r>
            <a:r>
              <a:rPr lang="ru-RU" dirty="0"/>
              <a:t>ко­ји су на­ђе­ни на ли­цу ме­ста из­вр­ше­ња кри­вич­ног </a:t>
            </a:r>
            <a:r>
              <a:rPr lang="ru-RU" dirty="0" smtClean="0"/>
              <a:t>де­ла – </a:t>
            </a:r>
            <a:r>
              <a:rPr lang="ru-RU" u="sng" dirty="0" smtClean="0"/>
              <a:t>Питања идентификације оружја из кога је пуцано</a:t>
            </a:r>
            <a:r>
              <a:rPr lang="ru-RU" dirty="0" smtClean="0"/>
              <a:t>;</a:t>
            </a:r>
          </a:p>
          <a:p>
            <a:r>
              <a:rPr lang="ru-RU" dirty="0" smtClean="0"/>
              <a:t>б</a:t>
            </a:r>
            <a:r>
              <a:rPr lang="ru-RU" dirty="0"/>
              <a:t>) </a:t>
            </a:r>
            <a:r>
              <a:rPr lang="ru-RU" i="1" dirty="0"/>
              <a:t>тра­го­ви на­ста­ли про­ла­же­њем про­јек­ти­ла кроз раз­ли­чи­те пре­пре­ке,</a:t>
            </a:r>
            <a:r>
              <a:rPr lang="ru-RU" dirty="0"/>
              <a:t> тј. отво­ри ко­је је про­јек­тил на­чи­нио на људ­ској ко­жи и те­лу, ру­пе на оде­ћи, отво­ри или окр­зну­ћа на ра­зним пред­ме­ти­ма или пре­пре­ка­ма, нпр., зи­ду, про­зо­ри­ма, во­зи­ли­ма итд.; </a:t>
            </a:r>
            <a:r>
              <a:rPr lang="ru-RU" dirty="0" smtClean="0"/>
              <a:t>- </a:t>
            </a:r>
            <a:r>
              <a:rPr lang="ru-RU" u="sng" dirty="0" smtClean="0"/>
              <a:t>Питања врсте оружја које је коришћено и утврђивање путање кретања пројектила (одакле је извршено испаљење)</a:t>
            </a:r>
          </a:p>
          <a:p>
            <a:r>
              <a:rPr lang="ru-RU" dirty="0" smtClean="0"/>
              <a:t>в</a:t>
            </a:r>
            <a:r>
              <a:rPr lang="ru-RU" dirty="0"/>
              <a:t>) </a:t>
            </a:r>
            <a:r>
              <a:rPr lang="ru-RU" i="1" dirty="0"/>
              <a:t>тра­го­ви ба­рут­них и оста­лих га­со­ва (тј. бри­се­ви) оста­ли на пре­пре­ка­ма кроз ко­је је про­шао про­јек­тил;</a:t>
            </a:r>
            <a:r>
              <a:rPr lang="ru-RU" dirty="0"/>
              <a:t> </a:t>
            </a:r>
            <a:r>
              <a:rPr lang="ru-RU" u="sng" dirty="0" smtClean="0"/>
              <a:t>Питање утврђивања даљине из које је пуцано и правца доласка пројектила;</a:t>
            </a:r>
          </a:p>
          <a:p>
            <a:r>
              <a:rPr lang="ru-RU" dirty="0" smtClean="0"/>
              <a:t>г</a:t>
            </a:r>
            <a:r>
              <a:rPr lang="ru-RU" dirty="0"/>
              <a:t>) </a:t>
            </a:r>
            <a:r>
              <a:rPr lang="ru-RU" i="1" dirty="0"/>
              <a:t>тра­го­ви од ис­па­ље­ња у це­ви ва­тре­ног </a:t>
            </a:r>
            <a:r>
              <a:rPr lang="ru-RU" i="1" dirty="0" smtClean="0"/>
              <a:t>оруж­ја</a:t>
            </a:r>
            <a:r>
              <a:rPr lang="ru-RU" dirty="0" smtClean="0"/>
              <a:t>;- </a:t>
            </a:r>
            <a:r>
              <a:rPr lang="ru-RU" u="sng" dirty="0" smtClean="0"/>
              <a:t>Питање када је последњи пут извршено испаљење из конкретног оружја.</a:t>
            </a:r>
          </a:p>
          <a:p>
            <a:r>
              <a:rPr lang="ru-RU" dirty="0" smtClean="0"/>
              <a:t> </a:t>
            </a:r>
            <a:r>
              <a:rPr lang="ru-RU" dirty="0"/>
              <a:t>д) </a:t>
            </a:r>
            <a:r>
              <a:rPr lang="ru-RU" i="1" dirty="0"/>
              <a:t>тра­го­ви од ис­па­ље­ња ко­ји оста­ју на ру­ци осо­бе</a:t>
            </a:r>
            <a:r>
              <a:rPr lang="ru-RU" dirty="0"/>
              <a:t> ко­ја је др­жа­ла ва­тре­но оруж­је</a:t>
            </a:r>
            <a:r>
              <a:rPr lang="ru-RU" dirty="0" smtClean="0"/>
              <a:t>. </a:t>
            </a:r>
            <a:r>
              <a:rPr lang="ru-RU" u="sng" dirty="0" smtClean="0"/>
              <a:t>Питање: да ли је у конкретном случају самоубиство или убиство; односно да ли је конкретно лице пуцало из конкретног оружја.</a:t>
            </a:r>
            <a:endParaRPr lang="en-US" u="sng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69C9F-E9ED-481B-BDAB-B526D3B138A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1179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Cyrl-RS" dirty="0" smtClean="0"/>
              <a:t>Деформисани пројектил</a:t>
            </a:r>
            <a:endParaRPr lang="en-US" dirty="0"/>
          </a:p>
        </p:txBody>
      </p:sp>
      <p:pic>
        <p:nvPicPr>
          <p:cNvPr id="266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" y="2822270"/>
            <a:ext cx="4038600" cy="33803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ru-RU" dirty="0"/>
              <a:t>Прак­са по­твр­ђу­је да се у мно­гим слу­ча­је­ви­ма не на­и­ла­зи на ком­пле­тан про­јек­тил са ко­шу­љи­цом. Ме­ђу­тим, за иден­ти­фи­ка­ци­ју ва­тре­ног оруж­ја до­вољ­но је да се про­на­ђе са­мо део ко­шу­љи­це про­јек­ти­ла.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69C9F-E9ED-481B-BDAB-B526D3B138A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3309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Cyrl-RS" dirty="0" smtClean="0"/>
              <a:t>Вештањење трагова на чаури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sr-Cyrl-RS" dirty="0" smtClean="0"/>
              <a:t>На чаури остављају трагове следећи делови механизма ватреног оружја:</a:t>
            </a:r>
          </a:p>
          <a:p>
            <a:r>
              <a:rPr lang="sr-Cyrl-RS" dirty="0" smtClean="0"/>
              <a:t>Уста магазина и магазин</a:t>
            </a:r>
          </a:p>
          <a:p>
            <a:r>
              <a:rPr lang="sr-Cyrl-RS" dirty="0" smtClean="0"/>
              <a:t>Извлакач</a:t>
            </a:r>
          </a:p>
          <a:p>
            <a:r>
              <a:rPr lang="sr-Cyrl-RS" dirty="0" smtClean="0"/>
              <a:t>Глава затварача</a:t>
            </a:r>
          </a:p>
          <a:p>
            <a:r>
              <a:rPr lang="sr-Cyrl-RS" dirty="0" smtClean="0"/>
              <a:t>Ударна игла</a:t>
            </a:r>
          </a:p>
          <a:p>
            <a:r>
              <a:rPr lang="sr-Cyrl-RS" dirty="0" smtClean="0"/>
              <a:t>Избацивач</a:t>
            </a:r>
          </a:p>
          <a:p>
            <a:endParaRPr lang="sr-Cyrl-RS" dirty="0" smtClean="0"/>
          </a:p>
          <a:p>
            <a:endParaRPr lang="en-US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48199" y="2895601"/>
            <a:ext cx="4441505" cy="2964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69C9F-E9ED-481B-BDAB-B526D3B138A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296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i="1" dirty="0" smtClean="0"/>
              <a:t>Вештачење тра­го­ви </a:t>
            </a:r>
            <a:r>
              <a:rPr lang="ru-RU" i="1" dirty="0"/>
              <a:t>удар­не </a:t>
            </a:r>
            <a:r>
              <a:rPr lang="ru-RU" i="1" dirty="0" smtClean="0"/>
              <a:t>игле и чела затварача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 smtClean="0"/>
              <a:t>Траг </a:t>
            </a:r>
            <a:r>
              <a:rPr lang="ru-RU" dirty="0"/>
              <a:t>на­ста­је у об­ли­ку (ми­кро) кра­те­ра на дан­це­ту ча­у­ре, тј. на ка­пи­сли у ко­ју уда­ра игла, иза­зи­ва­ју­ћи па­ље­ње ба­ру­та. Уре­за­ни кра­тер пред­ста­вља траг оти­сак и вер­но од­ра­жа­ва сли­ку (у не­га­ти­ву), вр­ха удар­не игле ко­ји мо­же да бу­де ши­љат, за­ту­паст, са уре­зи­ма, као и мно­гих дру­гих об­ли­ка. </a:t>
            </a:r>
            <a:endParaRPr lang="ru-RU" dirty="0" smtClean="0"/>
          </a:p>
          <a:p>
            <a:r>
              <a:rPr lang="ru-RU" dirty="0" smtClean="0"/>
              <a:t>По­ло­жај </a:t>
            </a:r>
            <a:r>
              <a:rPr lang="ru-RU" dirty="0"/>
              <a:t>удар­не игле у од­но­су на цен­тар ка­пи­сле мо­же да бу­де и са од­сту­па­њи­ма, тј. екс­цен­три­чан, што по­ве­ћа­ва до­ка­зну вред­ност тра­га. </a:t>
            </a:r>
            <a:endParaRPr lang="en-US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48200" y="3169712"/>
            <a:ext cx="4038600" cy="2685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69C9F-E9ED-481B-BDAB-B526D3B138A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4495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8133" y="2249488"/>
            <a:ext cx="7687733" cy="432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69C9F-E9ED-481B-BDAB-B526D3B138A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9270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>
            <a:normAutofit fontScale="90000"/>
          </a:bodyPr>
          <a:lstStyle/>
          <a:p>
            <a:r>
              <a:rPr lang="ru-RU" sz="3600" i="1" dirty="0" smtClean="0"/>
              <a:t>Вештачење тра­го­ви </a:t>
            </a:r>
            <a:r>
              <a:rPr lang="ru-RU" sz="3600" i="1" dirty="0"/>
              <a:t>че­ла за­тва­ра­ча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43000"/>
            <a:ext cx="4038600" cy="5334000"/>
          </a:xfrm>
        </p:spPr>
        <p:txBody>
          <a:bodyPr>
            <a:normAutofit fontScale="92500" lnSpcReduction="10000"/>
          </a:bodyPr>
          <a:lstStyle/>
          <a:p>
            <a:r>
              <a:rPr lang="ru-RU" dirty="0"/>
              <a:t>Тра­го­ви на­ста­ју услед од­ра­за ме­тал­ног бло­ка ко­ји чвр­сто при­ти­ску­је и за­тва­ра зад­њу стра­ну ле­жи­шта мет­ка и омо­гу­ћа­ва да ме­так ста­бил­но сто­ји при ис­па­ље­њу. Тра­го­ви на­ста­ју у мо­мен­ту опа­ље­ња ка­да екс­пло­зи­ја ба­рут­них га­со­ва до­во­ди до сна­жног тр­за­ја уна­зад, услед че­га дан­це ча­у­ре уда­ра ве­ли­ком сна­гом у че­ло за­тва­ра­ча. Траг се огле­да у од­ра­зу (ути­ску), тј. не­га­ти­ву сли­ке ми­кро ре­ље­фа че­ла за­тва­ра­ча на дан­це­ту ча­у­ре. Тра­го­ви има­ју раз­ли­чи­ту фор­му, нај­че­шће се ис­по­ља­ва­ју у ви­ду па­ра­лел­них ли­ни­ја или ре­љеф­них об­ли­ка у пре­де­лу око ка­пи­сле на дан­це­ту ча­у­ре. </a:t>
            </a:r>
            <a:endParaRPr lang="en-US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49488" y="2463283"/>
            <a:ext cx="4036024" cy="4098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69C9F-E9ED-481B-BDAB-B526D3B138A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2819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609600"/>
            <a:ext cx="6862740" cy="59515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69C9F-E9ED-481B-BDAB-B526D3B138A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4983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i="1" dirty="0" smtClean="0"/>
              <a:t>Вештачење тра­го­ви из­вла­ка­ча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ru-RU" dirty="0"/>
              <a:t>Н</a:t>
            </a:r>
            <a:r>
              <a:rPr lang="ru-RU" dirty="0" smtClean="0"/>
              <a:t>а­ста­ју </a:t>
            </a:r>
            <a:r>
              <a:rPr lang="ru-RU" dirty="0"/>
              <a:t>при из­вла­че­њу ис­па­ље­не ча­у­ре, и то на оном ме­сту обо­да ча­у­ре ко­је он об­у­хва­та да би, уз по­моћ из­ба­ци­ва­ча, укло­нио ча­у­ру из це­ви  ка­ко  би се уба­цио но­ви не­ис­па­ље­ни ме­так. </a:t>
            </a:r>
            <a:endParaRPr lang="ru-RU" dirty="0" smtClean="0"/>
          </a:p>
          <a:p>
            <a:r>
              <a:rPr lang="ru-RU" dirty="0" smtClean="0"/>
              <a:t>Кан­џе </a:t>
            </a:r>
            <a:r>
              <a:rPr lang="ru-RU" dirty="0"/>
              <a:t>из­вла­ка­ча </a:t>
            </a:r>
            <a:r>
              <a:rPr lang="ru-RU" dirty="0" smtClean="0"/>
              <a:t>че­сто оста­вља­ју </a:t>
            </a:r>
            <a:r>
              <a:rPr lang="ru-RU" dirty="0"/>
              <a:t>сит­не уре­зе на зад­њем ру­бу (на пе­ри­фе­ри­ји дна ча­у­ре или на вен­цу ча­у­ре). Тра­го­ви су по­доб­ни за иден­ти­фи­ка­ци­ју</a:t>
            </a:r>
            <a:endParaRPr lang="en-US" dirty="0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49473" y="2249488"/>
            <a:ext cx="3836054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69C9F-E9ED-481B-BDAB-B526D3B138A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3754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ru-RU" i="1" dirty="0"/>
              <a:t>Тра­го­ви из­ба­ци­ва­ча</a:t>
            </a:r>
            <a:r>
              <a:rPr lang="ru-RU" dirty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19200"/>
            <a:ext cx="4038600" cy="5181600"/>
          </a:xfrm>
        </p:spPr>
        <p:txBody>
          <a:bodyPr>
            <a:normAutofit fontScale="92500" lnSpcReduction="10000"/>
          </a:bodyPr>
          <a:lstStyle/>
          <a:p>
            <a:r>
              <a:rPr lang="ru-RU" dirty="0" smtClean="0"/>
              <a:t>На­ста­ју </a:t>
            </a:r>
            <a:r>
              <a:rPr lang="ru-RU" dirty="0"/>
              <a:t>ка­да при­ли­ком ис­па­љи­ва­ња до­ђе до су­да­ра ча­у­ре са из­ба­ци­ва­чем чи­ме она би­ва из­ба­че­на ра­ди уба­ци­ва­ња но­вог мет­ка у ле­жи­ште. </a:t>
            </a:r>
            <a:endParaRPr lang="ru-RU" dirty="0" smtClean="0"/>
          </a:p>
          <a:p>
            <a:r>
              <a:rPr lang="ru-RU" dirty="0" smtClean="0"/>
              <a:t>Из­ба­ци­вач </a:t>
            </a:r>
            <a:r>
              <a:rPr lang="ru-RU" dirty="0"/>
              <a:t>је че­сто на­су­прот из­вла­ка­чу. Из­ву­че­на ча­у­ра при­ти­сну­та је сво­јим дном на из­ба­ци­вач, ко­ји ће оста­ви­ти ути­сак, а при­год­но и тра­го­ве зу­ба­ца на кру­жном пр­сте­ну (пе­ри­фе­ри­ји дна, тј. дан­це­ту ча­у­ре). </a:t>
            </a:r>
            <a:endParaRPr lang="ru-RU" dirty="0" smtClean="0"/>
          </a:p>
          <a:p>
            <a:r>
              <a:rPr lang="ru-RU" dirty="0" smtClean="0"/>
              <a:t>Траг </a:t>
            </a:r>
            <a:r>
              <a:rPr lang="ru-RU" dirty="0"/>
              <a:t>из­ба­ци­ва­ча мо­же има­ти све мо­гу­ће фор­ме од та­на­ног уз­ду­жног уре­за до ве­ли­ке за­па­ро­ти­не, бра­зде или уду­бље­ња.</a:t>
            </a:r>
            <a:endParaRPr lang="en-US" dirty="0"/>
          </a:p>
          <a:p>
            <a:endParaRPr lang="en-US" dirty="0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4280" y="2072481"/>
            <a:ext cx="3413919" cy="34139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69C9F-E9ED-481B-BDAB-B526D3B138A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17712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r>
              <a:rPr lang="ru-RU" i="1" dirty="0"/>
              <a:t>Тра­го­ви ле­жи­шта мет­ка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066800"/>
            <a:ext cx="4267200" cy="5516563"/>
          </a:xfrm>
        </p:spPr>
        <p:txBody>
          <a:bodyPr>
            <a:normAutofit fontScale="92500" lnSpcReduction="20000"/>
          </a:bodyPr>
          <a:lstStyle/>
          <a:p>
            <a:r>
              <a:rPr lang="ru-RU" dirty="0"/>
              <a:t>Тра­го­ви ле­жи­шта мет­ка у ма­га­ци­ну на­ста­ју на ча­у­ри при­ли­ком уба­ци­ва­ња и из­ба­ци­ва­ња мет­ка из ва­тре­ног оруж­ја и мо­гу има­ти раз­ли­чи­те об­ли­ке. При­ли­ком уба­ци­ва­ња мет­ка у ле­жи­ште, ча­у­ра мо­же би­ти огре­ба­на по ду­жи­ни ци­лин­дра, слич­ни тра­го­ви мо­гу на­ста­ти и при­ли­ком из­ба­ци­ва­ња из оруж­ја. При­ли­ком ис­па­ље­ња ча­у­ра се кре­ће у уну­тра­шњо­сти ле­жи­шта мет­ка и та­да мо­гу да на­ста­ну не­ки тра­го­ви на ње­ном ци­лин­дру, уко­ли­ко има не­пра­вил­но­сти на ле­жи­шту мет­ка. Тра­го­ви у ви­ду уз­ду­жних огре­бо­ти­на, тј. ре­љеф­них бра­зди на ци­лин­дру ча­у­ре на­ста­ју услед кон­так­та (тре­ња) са не­пра­вил­но­сти­ма на уну­тра­шњој стра­ни зи­до­ва </a:t>
            </a:r>
            <a:r>
              <a:rPr lang="ru-RU" dirty="0" smtClean="0"/>
              <a:t>ма­га­ци­на.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69C9F-E9ED-481B-BDAB-B526D3B138AE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09402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838200"/>
          </a:xfrm>
        </p:spPr>
        <p:txBody>
          <a:bodyPr>
            <a:normAutofit/>
          </a:bodyPr>
          <a:lstStyle/>
          <a:p>
            <a:r>
              <a:rPr lang="ru-RU" i="1" dirty="0"/>
              <a:t>Тра­го­ви од уста окви­ра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990600"/>
            <a:ext cx="4267200" cy="5562600"/>
          </a:xfrm>
        </p:spPr>
        <p:txBody>
          <a:bodyPr>
            <a:normAutofit fontScale="85000" lnSpcReduction="10000"/>
          </a:bodyPr>
          <a:lstStyle/>
          <a:p>
            <a:r>
              <a:rPr lang="ru-RU" dirty="0"/>
              <a:t>Уба­ци­ва­ње не­ис­па­ље­ног мет­ка у оквир (ма­га­ци­ни­ра­ње мет­ка, од­но­сно гу­ра­ње, тј. при­до­да­ва­ње мет­ка у оквир), по­вла­чи за со­бом гре­ба­ње стра­на ко­шу­љи­це на ча­у­ри (ци­лин­дра ча­у­ре), од стра­не ме­тал­них де­ло­ва окви­ра ко­ји су по­не­кад не­рав­ни (или на­кнад­но оште­ће­ни), та­ко да оста­вља­ју са­свим ка­рак­те­ри­стич­не тра­го­ве гре­ба­ња на боч­ној стра­ни ци­лин­дра или на боч­ној иви­ци дан­це­та ча­у­ре. </a:t>
            </a:r>
            <a:endParaRPr lang="ru-RU" dirty="0" smtClean="0"/>
          </a:p>
          <a:p>
            <a:r>
              <a:rPr lang="ru-RU" dirty="0" smtClean="0"/>
              <a:t>Ло­ка­ци­ја </a:t>
            </a:r>
            <a:r>
              <a:rPr lang="ru-RU" dirty="0"/>
              <a:t>тих тра­го­ва се раз­ли­ку­је од ве­ћи­не дру­гих тра­го­ва на ча­у­ри или на ко­шу­љи­ци мет­ка. Њи­хо­ва ду­жи­на је та­ко­ђе зна­чај­на. Обе осо­би­не слу­же за иден­ти­фи­ка­ци­ју из­во­ра тра­го­ва. Ка­да су ти тра­го­ви при­сут­ни и по­ка­зу­ју до­вољ­но де­та­ља у ви­ду ли­ни­ја они су ве­о­ма зна­чај­ни за ком­па­ра­тив­ну иден­ти­фи­ка­ци­ју или за </a:t>
            </a:r>
            <a:r>
              <a:rPr lang="ru-RU" dirty="0" smtClean="0"/>
              <a:t>ели­ми­на­ци­ју.</a:t>
            </a:r>
            <a:endParaRPr lang="en-US" dirty="0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362200"/>
            <a:ext cx="4355352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69C9F-E9ED-481B-BDAB-B526D3B138AE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2478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914400"/>
          </a:xfrm>
        </p:spPr>
        <p:txBody>
          <a:bodyPr>
            <a:normAutofit fontScale="90000"/>
          </a:bodyPr>
          <a:lstStyle/>
          <a:p>
            <a:r>
              <a:rPr lang="sr-Cyrl-RS" sz="3200" dirty="0" smtClean="0"/>
              <a:t>Трагови који се фиксирају на ватреном оружју и питања исправности оружја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6400"/>
            <a:ext cx="4114800" cy="4724400"/>
          </a:xfrm>
        </p:spPr>
        <p:txBody>
          <a:bodyPr>
            <a:normAutofit fontScale="92500" lnSpcReduction="10000"/>
          </a:bodyPr>
          <a:lstStyle/>
          <a:p>
            <a:r>
              <a:rPr lang="sr-Cyrl-RS" dirty="0"/>
              <a:t>Које трагове и применом које методе фиксирати са оружја за које се претпоставља да је коришћено у кд. (Трагови папиларних линија, трагови </a:t>
            </a:r>
            <a:r>
              <a:rPr lang="sr-Cyrl-RS" dirty="0" smtClean="0"/>
              <a:t>ДНК, трагови прашине)</a:t>
            </a:r>
          </a:p>
          <a:p>
            <a:endParaRPr lang="en-US" dirty="0"/>
          </a:p>
          <a:p>
            <a:endParaRPr lang="sr-Cyrl-RS" dirty="0" smtClean="0"/>
          </a:p>
          <a:p>
            <a:r>
              <a:rPr lang="sr-Cyrl-RS" dirty="0" smtClean="0"/>
              <a:t>Да ли је оружје било исправно у моменту испаљења (да ли је механизам за испаљење био исправан; да ли је оружје могло „само“ да опали приликом вађења из футроле, ударањем унеки предмет или испадањем из руке);</a:t>
            </a:r>
          </a:p>
        </p:txBody>
      </p:sp>
      <p:pic>
        <p:nvPicPr>
          <p:cNvPr id="2052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62500" y="2607469"/>
            <a:ext cx="38100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69C9F-E9ED-481B-BDAB-B526D3B138A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05734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838200"/>
          </a:xfrm>
        </p:spPr>
        <p:txBody>
          <a:bodyPr>
            <a:normAutofit fontScale="90000"/>
          </a:bodyPr>
          <a:lstStyle/>
          <a:p>
            <a:r>
              <a:rPr lang="sr-Cyrl-RS" dirty="0" smtClean="0"/>
              <a:t>Компаративни микроскоп за вештачење</a:t>
            </a:r>
            <a:endParaRPr lang="en-US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809895"/>
            <a:ext cx="6179749" cy="46309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69C9F-E9ED-481B-BDAB-B526D3B138AE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50811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r-Cyrl-RS" dirty="0"/>
              <a:t>Компаративни микроскоп за вештачење</a:t>
            </a:r>
            <a:endParaRPr lang="en-US" dirty="0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4400" y="2254250"/>
            <a:ext cx="7315200" cy="431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69C9F-E9ED-481B-BDAB-B526D3B138AE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05144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r-Cyrl-RS" dirty="0" smtClean="0"/>
              <a:t>Проблем идентификације: из оружја је пуцано и након испитиваног КД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FBI — Is a Match Really a </a:t>
            </a:r>
            <a:r>
              <a:rPr lang="en-US" dirty="0" err="1">
                <a:hlinkClick r:id="rId2"/>
              </a:rPr>
              <a:t>Match?</a:t>
            </a:r>
            <a:r>
              <a:rPr lang="en-US" dirty="0" err="1">
                <a:hlinkClick r:id="rId3"/>
              </a:rPr>
              <a:t>FBI.gov</a:t>
            </a:r>
            <a:r>
              <a:rPr lang="en-US" dirty="0" err="1"/>
              <a:t>Figure</a:t>
            </a:r>
            <a:r>
              <a:rPr lang="en-US" dirty="0"/>
              <a:t> 1 depicts two test-fired cartridge cases from the same firearm compared side-by-side using a comparison microscope. The marks from each cartridge ...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48200" y="2999474"/>
            <a:ext cx="4038600" cy="3025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69C9F-E9ED-481B-BDAB-B526D3B138AE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36121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>
            <a:noAutofit/>
          </a:bodyPr>
          <a:lstStyle/>
          <a:p>
            <a:r>
              <a:rPr lang="sr-Cyrl-CS" sz="3200" dirty="0"/>
              <a:t>До­ка­зна вред­ност иден­ти­фи­ка­ци­о­них </a:t>
            </a:r>
            <a:r>
              <a:rPr lang="en-US" sz="3200" dirty="0"/>
              <a:t/>
            </a:r>
            <a:br>
              <a:rPr lang="en-US" sz="3200" dirty="0"/>
            </a:br>
            <a:r>
              <a:rPr lang="sr-Cyrl-CS" sz="3200" dirty="0"/>
              <a:t>ве­шта­че­ња тра­го­ва ва­тре­ног </a:t>
            </a:r>
            <a:r>
              <a:rPr lang="sr-Cyrl-CS" sz="3200" dirty="0" smtClean="0"/>
              <a:t>оруж­ја</a:t>
            </a:r>
            <a:endParaRPr lang="en-US" sz="3200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953000"/>
          </a:xfrm>
        </p:spPr>
        <p:txBody>
          <a:bodyPr>
            <a:normAutofit fontScale="62500" lnSpcReduction="20000"/>
          </a:bodyPr>
          <a:lstStyle/>
          <a:p>
            <a:r>
              <a:rPr lang="sr-Cyrl-CS" dirty="0"/>
              <a:t>Мо­же се сма­тра­ти да је ре­зул­тат ве­шта­че­ња ква­ли­те­тан уко­ли­ко су ис­пу­ње­ни сле­де­ћи усло­ви: 1) </a:t>
            </a:r>
            <a:r>
              <a:rPr lang="sr-Cyrl-CS" i="1" dirty="0"/>
              <a:t>по­сто­ја­ње </a:t>
            </a:r>
            <a:r>
              <a:rPr lang="sr-Cyrl-CS" b="1" i="1" dirty="0"/>
              <a:t>иден­ти­фи­ка­ци­о­них ка­рак­те­ри­сти­ка</a:t>
            </a:r>
            <a:r>
              <a:rPr lang="sr-Cyrl-CS" dirty="0"/>
              <a:t>; 2) </a:t>
            </a:r>
            <a:r>
              <a:rPr lang="sr-Cyrl-CS" b="1" i="1" dirty="0"/>
              <a:t>упо­ре­ди­во­сти</a:t>
            </a:r>
            <a:r>
              <a:rPr lang="sr-Cyrl-CS" dirty="0"/>
              <a:t> (спор­ни траг је по­до­бан за ком­па­ра­тив­но ис­пи­ти­ва­ње са проб­но на­чи­ње­ним тра­го­ви­ма јер на се­би са­др­жи иден­ти­фи­ка­ци­о­на обе­леж­ја); 3) </a:t>
            </a:r>
            <a:r>
              <a:rPr lang="sr-Cyrl-CS" b="1" i="1" dirty="0"/>
              <a:t>ре­про­дук­тив­но­сти</a:t>
            </a:r>
            <a:r>
              <a:rPr lang="sr-Cyrl-CS" dirty="0"/>
              <a:t> (од­раз ин­ди­ви­ду­ал­них обе­леж­ја ми­кро­ре­ље­фа оста­ви­о­ца тра­га се по­на­вља, од­но­сно, увек се по­нов­но оти­ску­је на проб­ним узор­ци­ма, исто као што се од­ра­зио на спор­ном тра­гу); 4) </a:t>
            </a:r>
            <a:r>
              <a:rPr lang="sr-Cyrl-CS" b="1" i="1" dirty="0"/>
              <a:t>ста­бил­но­сти</a:t>
            </a:r>
            <a:r>
              <a:rPr lang="sr-Cyrl-CS" b="1" dirty="0"/>
              <a:t> </a:t>
            </a:r>
            <a:r>
              <a:rPr lang="sr-Cyrl-CS" dirty="0"/>
              <a:t>(ин­ди­ви­ду­ал­на обе­леж­ја ми­кро­ре­ље­фа оста­ви­о­ца тра­га се не ме­ња­ју од екс­пе­ри­мен­та до екс­пе­ри­мен­та, већ оста­ју кон­стант­на) и 5) </a:t>
            </a:r>
            <a:r>
              <a:rPr lang="sr-Cyrl-CS" b="1" i="1" dirty="0"/>
              <a:t>мо­гућ­но­сти ква­ли­тет­ног фик­си­ра­ња до­би­је­них ре­зул­та­та</a:t>
            </a:r>
            <a:r>
              <a:rPr lang="sr-Cyrl-CS" b="1" dirty="0"/>
              <a:t> </a:t>
            </a:r>
            <a:r>
              <a:rPr lang="sr-Cyrl-CS" dirty="0"/>
              <a:t>(ре­зул­тат ве­шта­че­ња је ја­сно при­ка­зан и очи­гле­дан, што се по­сти­же ми­кро­фо­то­гра­фи­са­њем упо­ре­ђи­ва­них тра­го­ва). </a:t>
            </a:r>
            <a:endParaRPr lang="sr-Cyrl-CS" dirty="0" smtClean="0"/>
          </a:p>
          <a:p>
            <a:r>
              <a:rPr lang="sr-Cyrl-CS" dirty="0" smtClean="0"/>
              <a:t>Прин­ци­пи­јел­но </a:t>
            </a:r>
            <a:r>
              <a:rPr lang="sr-Cyrl-CS" dirty="0"/>
              <a:t>по­сма­тра­но, по­ме­ну­ти усло­ви ва­же и за дру­ге тра­го­ве.</a:t>
            </a:r>
            <a:endParaRPr lang="en-US" dirty="0"/>
          </a:p>
          <a:p>
            <a:r>
              <a:rPr lang="en-US" dirty="0" err="1"/>
              <a:t>Про­на­ла­зак</a:t>
            </a:r>
            <a:r>
              <a:rPr lang="en-US" dirty="0"/>
              <a:t> </a:t>
            </a:r>
            <a:r>
              <a:rPr lang="en-US" dirty="0" err="1"/>
              <a:t>иден­ти­фи­ко­ва­ног</a:t>
            </a:r>
            <a:r>
              <a:rPr lang="en-US" dirty="0"/>
              <a:t> </a:t>
            </a:r>
            <a:r>
              <a:rPr lang="en-US" dirty="0" err="1"/>
              <a:t>оруж­ја</a:t>
            </a:r>
            <a:r>
              <a:rPr lang="en-US" dirty="0"/>
              <a:t> </a:t>
            </a:r>
            <a:r>
              <a:rPr lang="en-US" dirty="0" err="1"/>
              <a:t>код</a:t>
            </a:r>
            <a:r>
              <a:rPr lang="en-US" dirty="0"/>
              <a:t> </a:t>
            </a:r>
            <a:r>
              <a:rPr lang="en-US" dirty="0" err="1"/>
              <a:t>окри­вље­ног</a:t>
            </a:r>
            <a:r>
              <a:rPr lang="en-US" dirty="0"/>
              <a:t> </a:t>
            </a:r>
            <a:r>
              <a:rPr lang="en-US" dirty="0" err="1"/>
              <a:t>не</a:t>
            </a:r>
            <a:r>
              <a:rPr lang="en-US" dirty="0"/>
              <a:t> </a:t>
            </a:r>
            <a:r>
              <a:rPr lang="en-US" dirty="0" err="1"/>
              <a:t>до­ка­зу­је</a:t>
            </a:r>
            <a:r>
              <a:rPr lang="en-US" dirty="0"/>
              <a:t> </a:t>
            </a:r>
            <a:r>
              <a:rPr lang="en-US" dirty="0" err="1"/>
              <a:t>са­мо</a:t>
            </a:r>
            <a:r>
              <a:rPr lang="en-US" dirty="0"/>
              <a:t> </a:t>
            </a:r>
            <a:r>
              <a:rPr lang="en-US" dirty="0" err="1"/>
              <a:t>по</a:t>
            </a:r>
            <a:r>
              <a:rPr lang="en-US" dirty="0"/>
              <a:t> </a:t>
            </a:r>
            <a:r>
              <a:rPr lang="en-US" dirty="0" err="1"/>
              <a:t>се­би</a:t>
            </a:r>
            <a:r>
              <a:rPr lang="en-US" dirty="0"/>
              <a:t> </a:t>
            </a:r>
            <a:r>
              <a:rPr lang="en-US" dirty="0" err="1"/>
              <a:t>да</a:t>
            </a:r>
            <a:r>
              <a:rPr lang="en-US" dirty="0"/>
              <a:t> </a:t>
            </a:r>
            <a:r>
              <a:rPr lang="en-US" dirty="0" err="1"/>
              <a:t>је</a:t>
            </a:r>
            <a:r>
              <a:rPr lang="en-US" dirty="0"/>
              <a:t> </a:t>
            </a:r>
            <a:r>
              <a:rPr lang="en-US" dirty="0" err="1"/>
              <a:t>он</a:t>
            </a:r>
            <a:r>
              <a:rPr lang="en-US" dirty="0"/>
              <a:t> </a:t>
            </a:r>
            <a:r>
              <a:rPr lang="en-US" dirty="0" err="1"/>
              <a:t>уби­ца</a:t>
            </a:r>
            <a:r>
              <a:rPr lang="en-US" dirty="0"/>
              <a:t>. </a:t>
            </a:r>
            <a:r>
              <a:rPr lang="en-US" dirty="0" err="1"/>
              <a:t>Мо­гао</a:t>
            </a:r>
            <a:r>
              <a:rPr lang="en-US" dirty="0"/>
              <a:t> </a:t>
            </a:r>
            <a:r>
              <a:rPr lang="en-US" dirty="0" err="1"/>
              <a:t>му</a:t>
            </a:r>
            <a:r>
              <a:rPr lang="en-US" dirty="0"/>
              <a:t> </a:t>
            </a:r>
            <a:r>
              <a:rPr lang="en-US" dirty="0" err="1"/>
              <a:t>је</a:t>
            </a:r>
            <a:r>
              <a:rPr lang="en-US" dirty="0"/>
              <a:t> </a:t>
            </a:r>
            <a:r>
              <a:rPr lang="en-US" dirty="0" err="1"/>
              <a:t>лу­ка­ви</a:t>
            </a:r>
            <a:r>
              <a:rPr lang="en-US" dirty="0"/>
              <a:t> </a:t>
            </a:r>
            <a:r>
              <a:rPr lang="en-US" dirty="0" err="1"/>
              <a:t>уби­ца</a:t>
            </a:r>
            <a:r>
              <a:rPr lang="en-US" dirty="0"/>
              <a:t> </a:t>
            </a:r>
            <a:r>
              <a:rPr lang="en-US" dirty="0" err="1"/>
              <a:t>по­тај­но</a:t>
            </a:r>
            <a:r>
              <a:rPr lang="en-US" dirty="0"/>
              <a:t> </a:t>
            </a:r>
            <a:r>
              <a:rPr lang="en-US" dirty="0" err="1"/>
              <a:t>узе­ти</a:t>
            </a:r>
            <a:r>
              <a:rPr lang="en-US" dirty="0"/>
              <a:t> </a:t>
            </a:r>
            <a:r>
              <a:rPr lang="en-US" dirty="0" err="1"/>
              <a:t>пи­штољ</a:t>
            </a:r>
            <a:r>
              <a:rPr lang="en-US" dirty="0"/>
              <a:t>, </a:t>
            </a:r>
            <a:r>
              <a:rPr lang="en-US" dirty="0" err="1"/>
              <a:t>из­вр­ши­ти</a:t>
            </a:r>
            <a:r>
              <a:rPr lang="en-US" dirty="0"/>
              <a:t> </a:t>
            </a:r>
            <a:r>
              <a:rPr lang="en-US" dirty="0" err="1"/>
              <a:t>уби­ство</a:t>
            </a:r>
            <a:r>
              <a:rPr lang="en-US" dirty="0"/>
              <a:t> и </a:t>
            </a:r>
            <a:r>
              <a:rPr lang="en-US" dirty="0" err="1"/>
              <a:t>не­при­мет­но</a:t>
            </a:r>
            <a:r>
              <a:rPr lang="en-US" dirty="0"/>
              <a:t> </a:t>
            </a:r>
            <a:r>
              <a:rPr lang="en-US" dirty="0" err="1"/>
              <a:t>га</a:t>
            </a:r>
            <a:r>
              <a:rPr lang="en-US" dirty="0"/>
              <a:t> </a:t>
            </a:r>
            <a:r>
              <a:rPr lang="en-US" dirty="0" err="1"/>
              <a:t>вра­ти­ти</a:t>
            </a:r>
            <a:r>
              <a:rPr lang="en-US" dirty="0"/>
              <a:t> </a:t>
            </a:r>
            <a:r>
              <a:rPr lang="en-US" dirty="0" err="1"/>
              <a:t>на</a:t>
            </a:r>
            <a:r>
              <a:rPr lang="en-US" dirty="0"/>
              <a:t> </a:t>
            </a:r>
            <a:r>
              <a:rPr lang="en-US" dirty="0" err="1"/>
              <a:t>ме­сто</a:t>
            </a:r>
            <a:r>
              <a:rPr lang="en-US" dirty="0"/>
              <a:t> </a:t>
            </a:r>
            <a:r>
              <a:rPr lang="en-US" dirty="0" err="1"/>
              <a:t>ње­го­вог</a:t>
            </a:r>
            <a:r>
              <a:rPr lang="en-US" dirty="0"/>
              <a:t> </a:t>
            </a:r>
            <a:r>
              <a:rPr lang="en-US" dirty="0" err="1"/>
              <a:t>чу­ва­ња</a:t>
            </a:r>
            <a:r>
              <a:rPr lang="en-US" dirty="0"/>
              <a:t>. </a:t>
            </a:r>
            <a:r>
              <a:rPr lang="en-US" dirty="0" err="1"/>
              <a:t>Мо­гао</a:t>
            </a:r>
            <a:r>
              <a:rPr lang="en-US" dirty="0"/>
              <a:t> </a:t>
            </a:r>
            <a:r>
              <a:rPr lang="en-US" dirty="0" err="1"/>
              <a:t>је</a:t>
            </a:r>
            <a:r>
              <a:rPr lang="en-US" dirty="0"/>
              <a:t> </a:t>
            </a:r>
            <a:r>
              <a:rPr lang="en-US" dirty="0" err="1"/>
              <a:t>не­по­зна­ти</a:t>
            </a:r>
            <a:r>
              <a:rPr lang="en-US" dirty="0"/>
              <a:t> </a:t>
            </a:r>
            <a:r>
              <a:rPr lang="en-US" dirty="0" err="1"/>
              <a:t>уби­ца</a:t>
            </a:r>
            <a:r>
              <a:rPr lang="en-US" dirty="0"/>
              <a:t> </a:t>
            </a:r>
            <a:r>
              <a:rPr lang="en-US" dirty="0" err="1"/>
              <a:t>иле­гал­но</a:t>
            </a:r>
            <a:r>
              <a:rPr lang="en-US" dirty="0"/>
              <a:t> </a:t>
            </a:r>
            <a:r>
              <a:rPr lang="en-US" dirty="0" err="1"/>
              <a:t>на­ба­вљен</a:t>
            </a:r>
            <a:r>
              <a:rPr lang="en-US" dirty="0"/>
              <a:t> </a:t>
            </a:r>
            <a:r>
              <a:rPr lang="en-US" dirty="0" err="1"/>
              <a:t>пи­штољ</a:t>
            </a:r>
            <a:r>
              <a:rPr lang="en-US" dirty="0"/>
              <a:t> </a:t>
            </a:r>
            <a:r>
              <a:rPr lang="en-US" dirty="0" err="1"/>
              <a:t>по­сле</a:t>
            </a:r>
            <a:r>
              <a:rPr lang="en-US" dirty="0"/>
              <a:t> </a:t>
            </a:r>
            <a:r>
              <a:rPr lang="en-US" dirty="0" err="1"/>
              <a:t>из­вр­шног</a:t>
            </a:r>
            <a:r>
              <a:rPr lang="en-US" dirty="0"/>
              <a:t> </a:t>
            </a:r>
            <a:r>
              <a:rPr lang="en-US" dirty="0" err="1"/>
              <a:t>уби­ства</a:t>
            </a:r>
            <a:r>
              <a:rPr lang="en-US" dirty="0"/>
              <a:t> </a:t>
            </a:r>
            <a:r>
              <a:rPr lang="en-US" dirty="0" err="1"/>
              <a:t>под­мет­ну­ти</a:t>
            </a:r>
            <a:r>
              <a:rPr lang="en-US" dirty="0"/>
              <a:t> </a:t>
            </a:r>
            <a:r>
              <a:rPr lang="en-US" dirty="0" err="1"/>
              <a:t>ме­ђу</a:t>
            </a:r>
            <a:r>
              <a:rPr lang="en-US" dirty="0"/>
              <a:t> </a:t>
            </a:r>
            <a:r>
              <a:rPr lang="en-US" dirty="0" err="1"/>
              <a:t>ства­ри</a:t>
            </a:r>
            <a:r>
              <a:rPr lang="en-US" dirty="0"/>
              <a:t> </a:t>
            </a:r>
            <a:r>
              <a:rPr lang="en-US" dirty="0" err="1"/>
              <a:t>не­ви­но</a:t>
            </a:r>
            <a:r>
              <a:rPr lang="en-US" dirty="0"/>
              <a:t> </a:t>
            </a:r>
            <a:r>
              <a:rPr lang="en-US" dirty="0" err="1"/>
              <a:t>окри­вље­ног</a:t>
            </a:r>
            <a:r>
              <a:rPr lang="en-US" dirty="0"/>
              <a:t>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69C9F-E9ED-481B-BDAB-B526D3B138AE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6346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Ком­пју­тер­ске</a:t>
            </a:r>
            <a:r>
              <a:rPr lang="en-US" dirty="0"/>
              <a:t> </a:t>
            </a:r>
            <a:r>
              <a:rPr lang="en-US" dirty="0" err="1"/>
              <a:t>ба­зе</a:t>
            </a:r>
            <a:r>
              <a:rPr lang="en-US" dirty="0"/>
              <a:t> </a:t>
            </a:r>
            <a:r>
              <a:rPr lang="en-US" dirty="0" err="1"/>
              <a:t>по­да­та­ка</a:t>
            </a:r>
            <a:r>
              <a:rPr lang="en-US" dirty="0"/>
              <a:t> </a:t>
            </a:r>
            <a:r>
              <a:rPr lang="en-US" dirty="0" err="1"/>
              <a:t>тра­го­ва</a:t>
            </a:r>
            <a:r>
              <a:rPr lang="en-US" dirty="0"/>
              <a:t> </a:t>
            </a:r>
            <a:r>
              <a:rPr lang="en-US" dirty="0" err="1"/>
              <a:t>на</a:t>
            </a:r>
            <a:r>
              <a:rPr lang="en-US" dirty="0"/>
              <a:t> </a:t>
            </a:r>
            <a:r>
              <a:rPr lang="en-US" dirty="0" err="1"/>
              <a:t>про­јек­ти­ли­ма</a:t>
            </a:r>
            <a:r>
              <a:rPr lang="en-US" dirty="0"/>
              <a:t> и </a:t>
            </a:r>
            <a:r>
              <a:rPr lang="en-US" dirty="0" err="1" smtClean="0"/>
              <a:t>ча­у­ра­ма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8534400" cy="4953000"/>
          </a:xfrm>
        </p:spPr>
        <p:txBody>
          <a:bodyPr>
            <a:normAutofit fontScale="55000" lnSpcReduction="20000"/>
          </a:bodyPr>
          <a:lstStyle/>
          <a:p>
            <a:r>
              <a:rPr lang="sr-Cyrl-CS" sz="2900" dirty="0"/>
              <a:t>Си­сте­ми се за­сни­ва­ју на ди­ги­та­ли­зо­ва­ним сли­ка­ма тра­го­ва ко­је су на­чи­ње­не под ми­кро­ско­пом у не­из­ме­ње­ном ори­ги­нал­ном ста­њу и пот­хра­ње­не у ви­ду ба­зе по­да­та­ка сли­ка. </a:t>
            </a:r>
            <a:endParaRPr lang="sr-Cyrl-CS" sz="2900" dirty="0" smtClean="0"/>
          </a:p>
          <a:p>
            <a:r>
              <a:rPr lang="sr-Cyrl-CS" sz="2900" dirty="0" smtClean="0"/>
              <a:t>Фор­ми­ра­не </a:t>
            </a:r>
            <a:r>
              <a:rPr lang="sr-Cyrl-CS" sz="2900" dirty="0"/>
              <a:t>су цен­трал­не ба­за по­да­та­ка за це­ле др­жа­ве</a:t>
            </a:r>
            <a:r>
              <a:rPr lang="sr-Cyrl-CS" sz="2900" dirty="0" smtClean="0"/>
              <a:t>.</a:t>
            </a:r>
          </a:p>
          <a:p>
            <a:r>
              <a:rPr lang="sr-Cyrl-CS" sz="2900" dirty="0" smtClean="0"/>
              <a:t> </a:t>
            </a:r>
            <a:r>
              <a:rPr lang="sr-Cyrl-CS" sz="2900" dirty="0"/>
              <a:t>Про­гра­ми има­ју спо­соб­ност да: 1) ауто­мат­ски уста­но­ве си­стем и мо­дел ва­тре­ног оруж­ја ко­је је ко­ри­шће­но у кон­крет­ном слу­ча­ју на осно­ву упо­ре­ђи­ва­ња ди­ги­та­ли­зо­ва­них тра­го­ва са ча­у­ре и про­јек­ти­ла фик­си­ра­них на ли­цу ме­ста са уме­мо­ри­са­ним ин­фор­ма­ци­ја­ма о ти­пич­ним тра­го­ви­ма ко­је оста­вља­ју по­је­ди­ни ти­по­ви и мар­ке </a:t>
            </a:r>
            <a:r>
              <a:rPr lang="sr-Cyrl-CS" sz="2900" dirty="0" smtClean="0"/>
              <a:t>на­о­ру­жа­ња; </a:t>
            </a:r>
            <a:r>
              <a:rPr lang="sr-Cyrl-CS" sz="2900" dirty="0"/>
              <a:t>2) про­грам ауто­мат­ски вр­ши упо­ре­ђи­ва­ња свих сли­ка тра­го­ва од не­по­зна­тих и по­зна­тих оруж­ја и са­чи­ња­ва ли­сту тра­го­ва ко­ји се нај­ви­ше по­кла­па­ју, од­но­сно ука­зу­је на ве­ро­ват­не слу­ча­је­ве у ко­ји­ма је ко­ри­шће­но исто ва­тре­но оруж­је. Ти­ме се по­сти­же ели­ми­ни­са­ње, сор­ти­ра­ње и се­лек­ци­ја тра­го­ва сум­њи­вих оруж­ја ко­ји се на­кон то­га кла­сич­ним ме­то­да­ма ком­па­ра­тив­не иден­ти­фи­ка­ци­је до­дат­но ве­шта­че и 3) тра­го­ви на ча­у­ра­ма и про­јек­ти­ли­ма фик­си­ра­ни у по­је­ди­ном слу­ча­ју мо­гу да се упо­ре­де са ускла­ди­ште­ним сли­ка­ма тра­го­ва ва­тре­ног оруж­ја ко­је се на­ла­зе у ба­зи по­да­та­ка кон­крет­не ла­бо­ра­то­ри­је, или пак пре­ко Ин­тер­не­та са ин­фор­ма­ци­ја­ма ко­је су уме­мо­ри­са­не у ба­за­ма по­да­та­ка у цен­трал­ној ла­бо­ра­то­ри­ји или би­ло где у све­ту (ком­па­ри­ра­ње на ло­кал­ном, на­ци­о­нал­ном и ин­тер­на­ци­о­нал­ном ни­воу</a:t>
            </a:r>
            <a:r>
              <a:rPr lang="sr-Cyrl-CS" sz="2900" dirty="0" smtClean="0"/>
              <a:t>).</a:t>
            </a:r>
            <a:endParaRPr lang="en-US" sz="2900" dirty="0" smtClean="0"/>
          </a:p>
          <a:p>
            <a:r>
              <a:rPr lang="en-US" sz="2900" dirty="0" err="1"/>
              <a:t>Постоје</a:t>
            </a:r>
            <a:r>
              <a:rPr lang="en-US" sz="2900" dirty="0"/>
              <a:t> </a:t>
            </a:r>
            <a:r>
              <a:rPr lang="en-US" sz="2900" dirty="0" err="1"/>
              <a:t>различити</a:t>
            </a:r>
            <a:r>
              <a:rPr lang="en-US" sz="2900" dirty="0"/>
              <a:t> </a:t>
            </a:r>
            <a:r>
              <a:rPr lang="en-US" sz="2900" dirty="0" err="1"/>
              <a:t>системи</a:t>
            </a:r>
            <a:r>
              <a:rPr lang="en-US" sz="2900" dirty="0"/>
              <a:t> </a:t>
            </a:r>
            <a:r>
              <a:rPr lang="en-US" sz="2900" dirty="0" err="1"/>
              <a:t>компјутерске</a:t>
            </a:r>
            <a:r>
              <a:rPr lang="en-US" sz="2900" dirty="0"/>
              <a:t> </a:t>
            </a:r>
            <a:r>
              <a:rPr lang="en-US" sz="2900" dirty="0" err="1"/>
              <a:t>идентификације</a:t>
            </a:r>
            <a:r>
              <a:rPr lang="en-US" sz="2900" dirty="0"/>
              <a:t> </a:t>
            </a:r>
            <a:r>
              <a:rPr lang="en-US" sz="2900" dirty="0" err="1"/>
              <a:t>ватреног</a:t>
            </a:r>
            <a:r>
              <a:rPr lang="en-US" sz="2900" dirty="0"/>
              <a:t> </a:t>
            </a:r>
            <a:r>
              <a:rPr lang="en-US" sz="2900" dirty="0" err="1"/>
              <a:t>оружја</a:t>
            </a:r>
            <a:r>
              <a:rPr lang="en-US" sz="2900" dirty="0"/>
              <a:t>, </a:t>
            </a:r>
            <a:r>
              <a:rPr lang="en-US" sz="2900" dirty="0" err="1"/>
              <a:t>односно</a:t>
            </a:r>
            <a:r>
              <a:rPr lang="en-US" sz="2900" dirty="0"/>
              <a:t> </a:t>
            </a:r>
            <a:r>
              <a:rPr lang="en-US" sz="2900" dirty="0" err="1"/>
              <a:t>за</a:t>
            </a:r>
            <a:r>
              <a:rPr lang="en-US" sz="2900" dirty="0"/>
              <a:t> </a:t>
            </a:r>
            <a:r>
              <a:rPr lang="en-US" sz="2900" dirty="0" err="1"/>
              <a:t>препознавање</a:t>
            </a:r>
            <a:r>
              <a:rPr lang="en-US" sz="2900" dirty="0"/>
              <a:t> </a:t>
            </a:r>
            <a:r>
              <a:rPr lang="en-US" sz="2900" dirty="0" err="1"/>
              <a:t>подударних</a:t>
            </a:r>
            <a:r>
              <a:rPr lang="en-US" sz="2900" dirty="0"/>
              <a:t> </a:t>
            </a:r>
            <a:r>
              <a:rPr lang="en-US" sz="2900" dirty="0" err="1"/>
              <a:t>трагова</a:t>
            </a:r>
            <a:r>
              <a:rPr lang="en-US" sz="2900" dirty="0"/>
              <a:t> </a:t>
            </a:r>
            <a:r>
              <a:rPr lang="en-US" sz="2900" dirty="0" err="1"/>
              <a:t>на</a:t>
            </a:r>
            <a:r>
              <a:rPr lang="en-US" sz="2900" dirty="0"/>
              <a:t> </a:t>
            </a:r>
            <a:r>
              <a:rPr lang="en-US" sz="2900" dirty="0" err="1"/>
              <a:t>чаурама</a:t>
            </a:r>
            <a:r>
              <a:rPr lang="en-US" sz="2900" dirty="0"/>
              <a:t> и </a:t>
            </a:r>
            <a:r>
              <a:rPr lang="en-US" sz="2900" dirty="0" err="1"/>
              <a:t>пројектилима</a:t>
            </a:r>
            <a:r>
              <a:rPr lang="en-US" sz="2900" dirty="0"/>
              <a:t>,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69C9F-E9ED-481B-BDAB-B526D3B138AE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74445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609600"/>
            <a:ext cx="8534400" cy="808038"/>
          </a:xfrm>
        </p:spPr>
        <p:txBody>
          <a:bodyPr>
            <a:noAutofit/>
          </a:bodyPr>
          <a:lstStyle/>
          <a:p>
            <a:r>
              <a:rPr lang="en-US" sz="2400" dirty="0"/>
              <a:t>Forensic expert using NIBIN - National Integrated Ballistics Information Network to search for ballistics matches.</a:t>
            </a:r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31804" y="2249488"/>
            <a:ext cx="5880392" cy="432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69C9F-E9ED-481B-BDAB-B526D3B138AE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56844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381000"/>
            <a:ext cx="8534400" cy="533400"/>
          </a:xfrm>
        </p:spPr>
        <p:txBody>
          <a:bodyPr>
            <a:noAutofit/>
          </a:bodyPr>
          <a:lstStyle/>
          <a:p>
            <a:r>
              <a:rPr lang="en-US" sz="3200" dirty="0" err="1"/>
              <a:t>Утвр­ђи­вање</a:t>
            </a:r>
            <a:r>
              <a:rPr lang="en-US" sz="3200" dirty="0"/>
              <a:t> </a:t>
            </a:r>
            <a:r>
              <a:rPr lang="en-US" sz="3200" dirty="0" err="1"/>
              <a:t>да­љи­не</a:t>
            </a:r>
            <a:r>
              <a:rPr lang="en-US" sz="3200" dirty="0"/>
              <a:t> </a:t>
            </a:r>
            <a:r>
              <a:rPr lang="sr-Cyrl-RS" sz="3200" dirty="0" smtClean="0"/>
              <a:t>испаљења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534400" cy="5516563"/>
          </a:xfrm>
        </p:spPr>
        <p:txBody>
          <a:bodyPr>
            <a:normAutofit fontScale="55000" lnSpcReduction="20000"/>
          </a:bodyPr>
          <a:lstStyle/>
          <a:p>
            <a:r>
              <a:rPr lang="sr-Cyrl-RS" dirty="0" smtClean="0"/>
              <a:t>С</a:t>
            </a:r>
            <a:r>
              <a:rPr lang="en-US" dirty="0" smtClean="0"/>
              <a:t>а </a:t>
            </a:r>
            <a:r>
              <a:rPr lang="sr-Cyrl-RS" dirty="0" smtClean="0"/>
              <a:t>одеће жртве </a:t>
            </a:r>
            <a:r>
              <a:rPr lang="en-US" dirty="0" err="1" smtClean="0"/>
              <a:t>при­ба­ви­ти</a:t>
            </a:r>
            <a:r>
              <a:rPr lang="en-US" dirty="0" smtClean="0"/>
              <a:t> </a:t>
            </a:r>
            <a:r>
              <a:rPr lang="en-US" dirty="0" err="1"/>
              <a:t>спољ­ње</a:t>
            </a:r>
            <a:r>
              <a:rPr lang="en-US" dirty="0"/>
              <a:t>, </a:t>
            </a:r>
            <a:r>
              <a:rPr lang="en-US" dirty="0" err="1"/>
              <a:t>као</a:t>
            </a:r>
            <a:r>
              <a:rPr lang="en-US" dirty="0"/>
              <a:t> и </a:t>
            </a:r>
            <a:r>
              <a:rPr lang="en-US" dirty="0" err="1"/>
              <a:t>оста­ле</a:t>
            </a:r>
            <a:r>
              <a:rPr lang="en-US" dirty="0"/>
              <a:t> </a:t>
            </a:r>
            <a:r>
              <a:rPr lang="en-US" dirty="0" err="1"/>
              <a:t>де­ло­ве</a:t>
            </a:r>
            <a:r>
              <a:rPr lang="en-US" dirty="0"/>
              <a:t> </a:t>
            </a:r>
            <a:r>
              <a:rPr lang="en-US" dirty="0" err="1"/>
              <a:t>оде­ће</a:t>
            </a:r>
            <a:r>
              <a:rPr lang="en-US" dirty="0"/>
              <a:t> </a:t>
            </a:r>
            <a:r>
              <a:rPr lang="en-US" dirty="0" err="1"/>
              <a:t>кроз</a:t>
            </a:r>
            <a:r>
              <a:rPr lang="en-US" dirty="0"/>
              <a:t> </a:t>
            </a:r>
            <a:r>
              <a:rPr lang="en-US" dirty="0" err="1"/>
              <a:t>ко­је</a:t>
            </a:r>
            <a:r>
              <a:rPr lang="en-US" dirty="0"/>
              <a:t> </a:t>
            </a:r>
            <a:r>
              <a:rPr lang="en-US" dirty="0" err="1"/>
              <a:t>је</a:t>
            </a:r>
            <a:r>
              <a:rPr lang="en-US" dirty="0"/>
              <a:t> </a:t>
            </a:r>
            <a:r>
              <a:rPr lang="en-US" dirty="0" err="1"/>
              <a:t>про­јек­тил</a:t>
            </a:r>
            <a:r>
              <a:rPr lang="en-US" dirty="0"/>
              <a:t> </a:t>
            </a:r>
            <a:r>
              <a:rPr lang="en-US" dirty="0" err="1"/>
              <a:t>про­шао</a:t>
            </a:r>
            <a:r>
              <a:rPr lang="en-US" dirty="0"/>
              <a:t>. </a:t>
            </a:r>
            <a:r>
              <a:rPr lang="en-US" dirty="0" err="1"/>
              <a:t>Уко­ли­ко</a:t>
            </a:r>
            <a:r>
              <a:rPr lang="en-US" dirty="0"/>
              <a:t> </a:t>
            </a:r>
            <a:r>
              <a:rPr lang="en-US" dirty="0" err="1"/>
              <a:t>је</a:t>
            </a:r>
            <a:r>
              <a:rPr lang="en-US" dirty="0"/>
              <a:t> </a:t>
            </a:r>
            <a:r>
              <a:rPr lang="en-US" dirty="0" err="1"/>
              <a:t>оде­ћа</a:t>
            </a:r>
            <a:r>
              <a:rPr lang="en-US" dirty="0"/>
              <a:t> </a:t>
            </a:r>
            <a:r>
              <a:rPr lang="en-US" dirty="0" err="1"/>
              <a:t>би­ла</a:t>
            </a:r>
            <a:r>
              <a:rPr lang="en-US" dirty="0"/>
              <a:t> </a:t>
            </a:r>
            <a:r>
              <a:rPr lang="en-US" dirty="0" err="1"/>
              <a:t>на­то­пље­на</a:t>
            </a:r>
            <a:r>
              <a:rPr lang="en-US" dirty="0"/>
              <a:t> </a:t>
            </a:r>
            <a:r>
              <a:rPr lang="en-US" dirty="0" err="1"/>
              <a:t>кр­вљу</a:t>
            </a:r>
            <a:r>
              <a:rPr lang="en-US" dirty="0"/>
              <a:t> </a:t>
            </a:r>
            <a:r>
              <a:rPr lang="en-US" dirty="0" err="1"/>
              <a:t>тре­ба</a:t>
            </a:r>
            <a:r>
              <a:rPr lang="en-US" dirty="0"/>
              <a:t> </a:t>
            </a:r>
            <a:r>
              <a:rPr lang="en-US" dirty="0" err="1"/>
              <a:t>је</a:t>
            </a:r>
            <a:r>
              <a:rPr lang="en-US" dirty="0"/>
              <a:t> </a:t>
            </a:r>
            <a:r>
              <a:rPr lang="en-US" dirty="0" err="1"/>
              <a:t>осу­ши­ти</a:t>
            </a:r>
            <a:r>
              <a:rPr lang="en-US" dirty="0"/>
              <a:t>. </a:t>
            </a:r>
            <a:r>
              <a:rPr lang="en-US" dirty="0" err="1"/>
              <a:t>Тра­го­ви</a:t>
            </a:r>
            <a:r>
              <a:rPr lang="en-US" dirty="0"/>
              <a:t> </a:t>
            </a:r>
            <a:r>
              <a:rPr lang="en-US" dirty="0" err="1"/>
              <a:t>га­со­ва</a:t>
            </a:r>
            <a:r>
              <a:rPr lang="en-US" dirty="0"/>
              <a:t> </a:t>
            </a:r>
            <a:r>
              <a:rPr lang="en-US" dirty="0" err="1"/>
              <a:t>од</a:t>
            </a:r>
            <a:r>
              <a:rPr lang="en-US" dirty="0"/>
              <a:t> </a:t>
            </a:r>
            <a:r>
              <a:rPr lang="en-US" dirty="0" err="1"/>
              <a:t>ис­па­ље­ња</a:t>
            </a:r>
            <a:r>
              <a:rPr lang="en-US" dirty="0"/>
              <a:t> </a:t>
            </a:r>
            <a:r>
              <a:rPr lang="en-US" dirty="0" err="1"/>
              <a:t>чу­ва­ју</a:t>
            </a:r>
            <a:r>
              <a:rPr lang="en-US" dirty="0"/>
              <a:t> </a:t>
            </a:r>
            <a:r>
              <a:rPr lang="en-US" dirty="0" err="1"/>
              <a:t>се</a:t>
            </a:r>
            <a:r>
              <a:rPr lang="en-US" dirty="0"/>
              <a:t> </a:t>
            </a:r>
            <a:r>
              <a:rPr lang="en-US" dirty="0" err="1"/>
              <a:t>та­ко</a:t>
            </a:r>
            <a:r>
              <a:rPr lang="en-US" dirty="0"/>
              <a:t> </a:t>
            </a:r>
            <a:r>
              <a:rPr lang="en-US" dirty="0" err="1"/>
              <a:t>што</a:t>
            </a:r>
            <a:r>
              <a:rPr lang="en-US" dirty="0"/>
              <a:t> </a:t>
            </a:r>
            <a:r>
              <a:rPr lang="en-US" dirty="0" err="1"/>
              <a:t>се</a:t>
            </a:r>
            <a:r>
              <a:rPr lang="en-US" dirty="0"/>
              <a:t> </a:t>
            </a:r>
            <a:r>
              <a:rPr lang="en-US" dirty="0" err="1"/>
              <a:t>пре­ко</a:t>
            </a:r>
            <a:r>
              <a:rPr lang="en-US" dirty="0"/>
              <a:t> </a:t>
            </a:r>
            <a:r>
              <a:rPr lang="en-US" dirty="0" err="1"/>
              <a:t>кон­та­ми­ни­ра­не</a:t>
            </a:r>
            <a:r>
              <a:rPr lang="en-US" dirty="0"/>
              <a:t> </a:t>
            </a:r>
            <a:r>
              <a:rPr lang="en-US" dirty="0" err="1"/>
              <a:t>по­вр­ши­не</a:t>
            </a:r>
            <a:r>
              <a:rPr lang="en-US" dirty="0"/>
              <a:t> у </a:t>
            </a:r>
            <a:r>
              <a:rPr lang="en-US" dirty="0" err="1"/>
              <a:t>бли­зи­ни</a:t>
            </a:r>
            <a:r>
              <a:rPr lang="en-US" dirty="0"/>
              <a:t> </a:t>
            </a:r>
            <a:r>
              <a:rPr lang="en-US" dirty="0" err="1"/>
              <a:t>ула­зног</a:t>
            </a:r>
            <a:r>
              <a:rPr lang="en-US" dirty="0"/>
              <a:t> </a:t>
            </a:r>
            <a:r>
              <a:rPr lang="en-US" dirty="0" err="1"/>
              <a:t>отво­ра</a:t>
            </a:r>
            <a:r>
              <a:rPr lang="en-US" dirty="0"/>
              <a:t>, </a:t>
            </a:r>
            <a:r>
              <a:rPr lang="en-US" dirty="0" err="1"/>
              <a:t>ко­мад</a:t>
            </a:r>
            <a:r>
              <a:rPr lang="en-US" dirty="0"/>
              <a:t> </a:t>
            </a:r>
            <a:r>
              <a:rPr lang="en-US" dirty="0" err="1"/>
              <a:t>чи­стог</a:t>
            </a:r>
            <a:r>
              <a:rPr lang="en-US" dirty="0"/>
              <a:t> </a:t>
            </a:r>
            <a:r>
              <a:rPr lang="en-US" dirty="0" err="1"/>
              <a:t>па­пи­ра</a:t>
            </a:r>
            <a:r>
              <a:rPr lang="en-US" dirty="0"/>
              <a:t> </a:t>
            </a:r>
            <a:r>
              <a:rPr lang="en-US" dirty="0" err="1"/>
              <a:t>за­ле­пи</a:t>
            </a:r>
            <a:r>
              <a:rPr lang="en-US" dirty="0"/>
              <a:t> </a:t>
            </a:r>
            <a:r>
              <a:rPr lang="en-US" dirty="0" err="1"/>
              <a:t>се­ло­теј­пом</a:t>
            </a:r>
            <a:r>
              <a:rPr lang="en-US" dirty="0"/>
              <a:t>. </a:t>
            </a:r>
            <a:endParaRPr lang="en-US" dirty="0" smtClean="0"/>
          </a:p>
          <a:p>
            <a:r>
              <a:rPr lang="en-US" dirty="0" err="1"/>
              <a:t>Утвр­ђи­ва­ње</a:t>
            </a:r>
            <a:r>
              <a:rPr lang="en-US" dirty="0"/>
              <a:t> </a:t>
            </a:r>
            <a:r>
              <a:rPr lang="en-US" dirty="0" err="1"/>
              <a:t>да­љи­не</a:t>
            </a:r>
            <a:r>
              <a:rPr lang="en-US" dirty="0"/>
              <a:t> </a:t>
            </a:r>
            <a:r>
              <a:rPr lang="en-US" dirty="0" err="1"/>
              <a:t>пу­ца­ња</a:t>
            </a:r>
            <a:r>
              <a:rPr lang="en-US" dirty="0"/>
              <a:t> </a:t>
            </a:r>
            <a:r>
              <a:rPr lang="en-US" dirty="0" err="1"/>
              <a:t>по­чи­ње</a:t>
            </a:r>
            <a:r>
              <a:rPr lang="en-US" dirty="0"/>
              <a:t> </a:t>
            </a:r>
            <a:r>
              <a:rPr lang="en-US" dirty="0" err="1"/>
              <a:t>ана­ли­зи­ра­њем</a:t>
            </a:r>
            <a:r>
              <a:rPr lang="en-US" dirty="0"/>
              <a:t> </a:t>
            </a:r>
            <a:r>
              <a:rPr lang="en-US" dirty="0" err="1"/>
              <a:t>отво­ра</a:t>
            </a:r>
            <a:r>
              <a:rPr lang="en-US" dirty="0"/>
              <a:t> </a:t>
            </a:r>
            <a:r>
              <a:rPr lang="en-US" dirty="0" err="1"/>
              <a:t>ко­је</a:t>
            </a:r>
            <a:r>
              <a:rPr lang="en-US" dirty="0"/>
              <a:t> </a:t>
            </a:r>
            <a:r>
              <a:rPr lang="en-US" dirty="0" err="1"/>
              <a:t>је</a:t>
            </a:r>
            <a:r>
              <a:rPr lang="en-US" dirty="0"/>
              <a:t> </a:t>
            </a:r>
            <a:r>
              <a:rPr lang="en-US" dirty="0" err="1"/>
              <a:t>про­јек­тил</a:t>
            </a:r>
            <a:r>
              <a:rPr lang="en-US" dirty="0"/>
              <a:t> </a:t>
            </a:r>
            <a:r>
              <a:rPr lang="en-US" dirty="0" err="1"/>
              <a:t>на­чи­нио</a:t>
            </a:r>
            <a:r>
              <a:rPr lang="en-US" dirty="0"/>
              <a:t> </a:t>
            </a:r>
            <a:r>
              <a:rPr lang="en-US" dirty="0" err="1"/>
              <a:t>на</a:t>
            </a:r>
            <a:r>
              <a:rPr lang="en-US" dirty="0"/>
              <a:t> </a:t>
            </a:r>
            <a:r>
              <a:rPr lang="en-US" dirty="0" err="1"/>
              <a:t>оде­ћи</a:t>
            </a:r>
            <a:r>
              <a:rPr lang="en-US" dirty="0"/>
              <a:t> и </a:t>
            </a:r>
            <a:r>
              <a:rPr lang="en-US" dirty="0" err="1"/>
              <a:t>уоча­ва­њем</a:t>
            </a:r>
            <a:r>
              <a:rPr lang="en-US" dirty="0"/>
              <a:t> </a:t>
            </a:r>
            <a:r>
              <a:rPr lang="en-US" dirty="0" err="1"/>
              <a:t>тра­го­ва</a:t>
            </a:r>
            <a:r>
              <a:rPr lang="en-US" dirty="0"/>
              <a:t> </a:t>
            </a:r>
            <a:r>
              <a:rPr lang="en-US" dirty="0" err="1"/>
              <a:t>од</a:t>
            </a:r>
            <a:r>
              <a:rPr lang="en-US" dirty="0"/>
              <a:t> </a:t>
            </a:r>
            <a:r>
              <a:rPr lang="en-US" dirty="0" err="1" smtClean="0"/>
              <a:t>га­со­ва</a:t>
            </a:r>
            <a:r>
              <a:rPr lang="en-US" dirty="0" smtClean="0"/>
              <a:t>.</a:t>
            </a:r>
          </a:p>
          <a:p>
            <a:r>
              <a:rPr lang="sr-Cyrl-CS" dirty="0"/>
              <a:t>У ­случајеви­ма кад­а ­се испаљ­ење­ врши с­а ­присло­ном уст­а ­цев­и уз оде­ћу, дола­зи до </a:t>
            </a:r>
            <a:r>
              <a:rPr lang="sr-Cyrl-CS" i="1" dirty="0"/>
              <a:t>крстастог цепања одеће у површинском слоју</a:t>
            </a:r>
            <a:r>
              <a:rPr lang="sr-Cyrl-CS" dirty="0" smtClean="0"/>
              <a:t>.</a:t>
            </a:r>
            <a:endParaRPr lang="en-US" dirty="0" smtClean="0"/>
          </a:p>
          <a:p>
            <a:r>
              <a:rPr lang="en-US" dirty="0" err="1"/>
              <a:t>Уко­ли­ко</a:t>
            </a:r>
            <a:r>
              <a:rPr lang="en-US" dirty="0"/>
              <a:t> </a:t>
            </a:r>
            <a:r>
              <a:rPr lang="en-US" dirty="0" err="1"/>
              <a:t>је</a:t>
            </a:r>
            <a:r>
              <a:rPr lang="en-US" dirty="0"/>
              <a:t> </a:t>
            </a:r>
            <a:r>
              <a:rPr lang="en-US" dirty="0" err="1"/>
              <a:t>пу­цањ</a:t>
            </a:r>
            <a:r>
              <a:rPr lang="en-US" dirty="0"/>
              <a:t> </a:t>
            </a:r>
            <a:r>
              <a:rPr lang="en-US" dirty="0" err="1"/>
              <a:t>из</a:t>
            </a:r>
            <a:r>
              <a:rPr lang="en-US" dirty="0"/>
              <a:t> </a:t>
            </a:r>
            <a:r>
              <a:rPr lang="en-US" dirty="0" err="1"/>
              <a:t>бли­зи­не</a:t>
            </a:r>
            <a:r>
              <a:rPr lang="en-US" dirty="0"/>
              <a:t>, у </a:t>
            </a:r>
            <a:r>
              <a:rPr lang="en-US" dirty="0" err="1"/>
              <a:t>пре­де­лу</a:t>
            </a:r>
            <a:r>
              <a:rPr lang="en-US" dirty="0"/>
              <a:t> </a:t>
            </a:r>
            <a:r>
              <a:rPr lang="en-US" dirty="0" err="1"/>
              <a:t>ула­зне</a:t>
            </a:r>
            <a:r>
              <a:rPr lang="en-US" dirty="0"/>
              <a:t> </a:t>
            </a:r>
            <a:r>
              <a:rPr lang="en-US" dirty="0" err="1"/>
              <a:t>ра­не</a:t>
            </a:r>
            <a:r>
              <a:rPr lang="en-US" dirty="0"/>
              <a:t> </a:t>
            </a:r>
            <a:r>
              <a:rPr lang="en-US" dirty="0" err="1"/>
              <a:t>се</a:t>
            </a:r>
            <a:r>
              <a:rPr lang="en-US" dirty="0"/>
              <a:t> </a:t>
            </a:r>
            <a:r>
              <a:rPr lang="en-US" dirty="0" err="1"/>
              <a:t>уоча­ва</a:t>
            </a:r>
            <a:r>
              <a:rPr lang="en-US" dirty="0"/>
              <a:t> </a:t>
            </a:r>
            <a:r>
              <a:rPr lang="en-US" dirty="0" err="1"/>
              <a:t>оре­ол</a:t>
            </a:r>
            <a:r>
              <a:rPr lang="en-US" dirty="0"/>
              <a:t> </a:t>
            </a:r>
            <a:r>
              <a:rPr lang="en-US" dirty="0" err="1"/>
              <a:t>од</a:t>
            </a:r>
            <a:r>
              <a:rPr lang="en-US" dirty="0"/>
              <a:t> </a:t>
            </a:r>
            <a:r>
              <a:rPr lang="en-US" dirty="0" err="1"/>
              <a:t>ба­рут­них</a:t>
            </a:r>
            <a:r>
              <a:rPr lang="en-US" dirty="0"/>
              <a:t> </a:t>
            </a:r>
            <a:r>
              <a:rPr lang="en-US" dirty="0" err="1"/>
              <a:t>га­со­ва</a:t>
            </a:r>
            <a:r>
              <a:rPr lang="en-US" dirty="0"/>
              <a:t>. </a:t>
            </a:r>
            <a:endParaRPr lang="en-US" dirty="0" smtClean="0"/>
          </a:p>
          <a:p>
            <a:r>
              <a:rPr lang="en-US" dirty="0" err="1"/>
              <a:t>Уко­ли­ко</a:t>
            </a:r>
            <a:r>
              <a:rPr lang="en-US" dirty="0"/>
              <a:t> </a:t>
            </a:r>
            <a:r>
              <a:rPr lang="en-US" dirty="0" err="1"/>
              <a:t>је</a:t>
            </a:r>
            <a:r>
              <a:rPr lang="en-US" dirty="0"/>
              <a:t> </a:t>
            </a:r>
            <a:r>
              <a:rPr lang="en-US" dirty="0" err="1"/>
              <a:t>отвор</a:t>
            </a:r>
            <a:r>
              <a:rPr lang="en-US" dirty="0"/>
              <a:t> </a:t>
            </a:r>
            <a:r>
              <a:rPr lang="en-US" dirty="0" err="1"/>
              <a:t>ва­тре­ног</a:t>
            </a:r>
            <a:r>
              <a:rPr lang="en-US" dirty="0"/>
              <a:t> </a:t>
            </a:r>
            <a:r>
              <a:rPr lang="en-US" dirty="0" err="1"/>
              <a:t>оруж­ја</a:t>
            </a:r>
            <a:r>
              <a:rPr lang="en-US" dirty="0"/>
              <a:t> </a:t>
            </a:r>
            <a:r>
              <a:rPr lang="en-US" dirty="0" err="1"/>
              <a:t>не­по­сред­но</a:t>
            </a:r>
            <a:r>
              <a:rPr lang="en-US" dirty="0"/>
              <a:t> </a:t>
            </a:r>
            <a:r>
              <a:rPr lang="en-US" dirty="0" err="1"/>
              <a:t>уз</a:t>
            </a:r>
            <a:r>
              <a:rPr lang="en-US" dirty="0"/>
              <a:t> </a:t>
            </a:r>
            <a:r>
              <a:rPr lang="en-US" dirty="0" err="1"/>
              <a:t>одев­ни</a:t>
            </a:r>
            <a:r>
              <a:rPr lang="en-US" dirty="0"/>
              <a:t> </a:t>
            </a:r>
            <a:r>
              <a:rPr lang="en-US" dirty="0" err="1"/>
              <a:t>пред­мет</a:t>
            </a:r>
            <a:r>
              <a:rPr lang="en-US" dirty="0"/>
              <a:t> </a:t>
            </a:r>
            <a:r>
              <a:rPr lang="en-US" dirty="0" err="1"/>
              <a:t>или</a:t>
            </a:r>
            <a:r>
              <a:rPr lang="en-US" dirty="0"/>
              <a:t> у </a:t>
            </a:r>
            <a:r>
              <a:rPr lang="en-US" dirty="0" err="1"/>
              <a:t>кон­так­ту</a:t>
            </a:r>
            <a:r>
              <a:rPr lang="en-US" dirty="0"/>
              <a:t> </a:t>
            </a:r>
            <a:r>
              <a:rPr lang="en-US" dirty="0" err="1"/>
              <a:t>са</a:t>
            </a:r>
            <a:r>
              <a:rPr lang="en-US" dirty="0"/>
              <a:t> </a:t>
            </a:r>
            <a:r>
              <a:rPr lang="en-US" dirty="0" err="1"/>
              <a:t>њим</a:t>
            </a:r>
            <a:r>
              <a:rPr lang="en-US" dirty="0"/>
              <a:t>, </a:t>
            </a:r>
            <a:r>
              <a:rPr lang="en-US" dirty="0" err="1"/>
              <a:t>си­ли­на</a:t>
            </a:r>
            <a:r>
              <a:rPr lang="en-US" dirty="0"/>
              <a:t> </a:t>
            </a:r>
            <a:r>
              <a:rPr lang="en-US" dirty="0" err="1"/>
              <a:t>екс­пло­зи­је</a:t>
            </a:r>
            <a:r>
              <a:rPr lang="en-US" dirty="0"/>
              <a:t> </a:t>
            </a:r>
            <a:r>
              <a:rPr lang="en-US" dirty="0" err="1"/>
              <a:t>при­ли­ком</a:t>
            </a:r>
            <a:r>
              <a:rPr lang="en-US" dirty="0"/>
              <a:t> </a:t>
            </a:r>
            <a:r>
              <a:rPr lang="en-US" dirty="0" err="1"/>
              <a:t>ис­па­ље­ња</a:t>
            </a:r>
            <a:r>
              <a:rPr lang="en-US" dirty="0"/>
              <a:t> и </a:t>
            </a:r>
            <a:r>
              <a:rPr lang="en-US" dirty="0" err="1"/>
              <a:t>ве­ли­ка</a:t>
            </a:r>
            <a:r>
              <a:rPr lang="en-US" dirty="0"/>
              <a:t> </a:t>
            </a:r>
            <a:r>
              <a:rPr lang="en-US" dirty="0" err="1"/>
              <a:t>бр­зи­на</a:t>
            </a:r>
            <a:r>
              <a:rPr lang="en-US" dirty="0"/>
              <a:t> </a:t>
            </a:r>
            <a:r>
              <a:rPr lang="en-US" dirty="0" err="1"/>
              <a:t>про­јек­ти­ла</a:t>
            </a:r>
            <a:r>
              <a:rPr lang="en-US" dirty="0"/>
              <a:t> </a:t>
            </a:r>
            <a:r>
              <a:rPr lang="en-US" dirty="0" err="1"/>
              <a:t>усло­ви­ће</a:t>
            </a:r>
            <a:r>
              <a:rPr lang="en-US" dirty="0"/>
              <a:t> </a:t>
            </a:r>
            <a:r>
              <a:rPr lang="en-US" dirty="0" err="1"/>
              <a:t>екс­трем­но</a:t>
            </a:r>
            <a:r>
              <a:rPr lang="en-US" dirty="0"/>
              <a:t> </a:t>
            </a:r>
            <a:r>
              <a:rPr lang="en-US" dirty="0" err="1"/>
              <a:t>це­па­ње</a:t>
            </a:r>
            <a:r>
              <a:rPr lang="en-US" dirty="0"/>
              <a:t>, </a:t>
            </a:r>
            <a:r>
              <a:rPr lang="en-US" dirty="0" err="1"/>
              <a:t>ки­да­ње</a:t>
            </a:r>
            <a:r>
              <a:rPr lang="en-US" dirty="0"/>
              <a:t> </a:t>
            </a:r>
            <a:r>
              <a:rPr lang="en-US" dirty="0" err="1"/>
              <a:t>оде­ће</a:t>
            </a:r>
            <a:r>
              <a:rPr lang="en-US" dirty="0"/>
              <a:t> </a:t>
            </a:r>
            <a:r>
              <a:rPr lang="en-US" dirty="0" err="1"/>
              <a:t>око</a:t>
            </a:r>
            <a:r>
              <a:rPr lang="en-US" dirty="0"/>
              <a:t> </a:t>
            </a:r>
            <a:r>
              <a:rPr lang="en-US" dirty="0" err="1"/>
              <a:t>ула­зног</a:t>
            </a:r>
            <a:r>
              <a:rPr lang="en-US" dirty="0"/>
              <a:t> </a:t>
            </a:r>
            <a:r>
              <a:rPr lang="en-US" dirty="0" err="1"/>
              <a:t>отво­ра</a:t>
            </a:r>
            <a:r>
              <a:rPr lang="en-US" dirty="0"/>
              <a:t>. </a:t>
            </a:r>
            <a:r>
              <a:rPr lang="en-US" dirty="0" err="1"/>
              <a:t>Уочи­ће</a:t>
            </a:r>
            <a:r>
              <a:rPr lang="en-US" dirty="0"/>
              <a:t> </a:t>
            </a:r>
            <a:r>
              <a:rPr lang="en-US" dirty="0" err="1"/>
              <a:t>се</a:t>
            </a:r>
            <a:r>
              <a:rPr lang="en-US" dirty="0"/>
              <a:t> </a:t>
            </a:r>
            <a:r>
              <a:rPr lang="en-US" dirty="0" err="1"/>
              <a:t>ин­тен­зив­не</a:t>
            </a:r>
            <a:r>
              <a:rPr lang="en-US" dirty="0"/>
              <a:t> </a:t>
            </a:r>
            <a:r>
              <a:rPr lang="en-US" dirty="0" err="1"/>
              <a:t>на­сла­ге</a:t>
            </a:r>
            <a:r>
              <a:rPr lang="en-US" dirty="0"/>
              <a:t> </a:t>
            </a:r>
            <a:r>
              <a:rPr lang="en-US" dirty="0" err="1"/>
              <a:t>ба­рут­них</a:t>
            </a:r>
            <a:r>
              <a:rPr lang="en-US" dirty="0"/>
              <a:t> </a:t>
            </a:r>
            <a:r>
              <a:rPr lang="en-US" dirty="0" err="1"/>
              <a:t>га­со­ва</a:t>
            </a:r>
            <a:r>
              <a:rPr lang="en-US" dirty="0"/>
              <a:t>, </a:t>
            </a:r>
            <a:r>
              <a:rPr lang="en-US" dirty="0" err="1"/>
              <a:t>на­го­ре­ла</a:t>
            </a:r>
            <a:r>
              <a:rPr lang="en-US" dirty="0"/>
              <a:t> </a:t>
            </a:r>
            <a:r>
              <a:rPr lang="en-US" dirty="0" err="1"/>
              <a:t>влак­на</a:t>
            </a:r>
            <a:r>
              <a:rPr lang="en-US" dirty="0"/>
              <a:t> </a:t>
            </a:r>
            <a:r>
              <a:rPr lang="en-US" dirty="0" err="1"/>
              <a:t>као</a:t>
            </a:r>
            <a:r>
              <a:rPr lang="en-US" dirty="0"/>
              <a:t> и </a:t>
            </a:r>
            <a:r>
              <a:rPr lang="en-US" dirty="0" err="1"/>
              <a:t>тра­го­ви</a:t>
            </a:r>
            <a:r>
              <a:rPr lang="en-US" dirty="0"/>
              <a:t> </a:t>
            </a:r>
            <a:r>
              <a:rPr lang="en-US" dirty="0" err="1"/>
              <a:t>га­ре­жи</a:t>
            </a:r>
            <a:r>
              <a:rPr lang="en-US" dirty="0"/>
              <a:t>. </a:t>
            </a:r>
            <a:r>
              <a:rPr lang="en-US" dirty="0" err="1"/>
              <a:t>Код</a:t>
            </a:r>
            <a:r>
              <a:rPr lang="en-US" dirty="0"/>
              <a:t> </a:t>
            </a:r>
            <a:r>
              <a:rPr lang="en-US" dirty="0" err="1"/>
              <a:t>хи­ца</a:t>
            </a:r>
            <a:r>
              <a:rPr lang="en-US" dirty="0"/>
              <a:t> </a:t>
            </a:r>
            <a:r>
              <a:rPr lang="en-US" dirty="0" err="1"/>
              <a:t>ис­па­ље­ног</a:t>
            </a:r>
            <a:r>
              <a:rPr lang="en-US" dirty="0"/>
              <a:t> </a:t>
            </a:r>
            <a:r>
              <a:rPr lang="en-US" dirty="0" err="1"/>
              <a:t>из</a:t>
            </a:r>
            <a:r>
              <a:rPr lang="en-US" dirty="0"/>
              <a:t> </a:t>
            </a:r>
            <a:r>
              <a:rPr lang="en-US" dirty="0" err="1"/>
              <a:t>ре­ла­тив­не</a:t>
            </a:r>
            <a:r>
              <a:rPr lang="en-US" dirty="0"/>
              <a:t> </a:t>
            </a:r>
            <a:r>
              <a:rPr lang="en-US" dirty="0" err="1"/>
              <a:t>бли­зи­не</a:t>
            </a:r>
            <a:r>
              <a:rPr lang="en-US" dirty="0"/>
              <a:t> (</a:t>
            </a:r>
            <a:r>
              <a:rPr lang="en-US" dirty="0" err="1"/>
              <a:t>нпр</a:t>
            </a:r>
            <a:r>
              <a:rPr lang="en-US" dirty="0"/>
              <a:t>., 40–50 cm) </a:t>
            </a:r>
            <a:r>
              <a:rPr lang="en-US" dirty="0" err="1"/>
              <a:t>на­ла­зи</a:t>
            </a:r>
            <a:r>
              <a:rPr lang="en-US" dirty="0"/>
              <a:t> </a:t>
            </a:r>
            <a:r>
              <a:rPr lang="en-US" dirty="0" err="1"/>
              <a:t>се</a:t>
            </a:r>
            <a:r>
              <a:rPr lang="en-US" dirty="0"/>
              <a:t> у </a:t>
            </a:r>
            <a:r>
              <a:rPr lang="en-US" dirty="0" err="1"/>
              <a:t>не­по­сред­ној</a:t>
            </a:r>
            <a:r>
              <a:rPr lang="en-US" dirty="0"/>
              <a:t> </a:t>
            </a:r>
            <a:r>
              <a:rPr lang="en-US" dirty="0" err="1"/>
              <a:t>око­ли­ни</a:t>
            </a:r>
            <a:r>
              <a:rPr lang="en-US" dirty="0"/>
              <a:t> </a:t>
            </a:r>
            <a:r>
              <a:rPr lang="en-US" dirty="0" err="1"/>
              <a:t>ула­зног</a:t>
            </a:r>
            <a:r>
              <a:rPr lang="en-US" dirty="0"/>
              <a:t> </a:t>
            </a:r>
            <a:r>
              <a:rPr lang="en-US" dirty="0" err="1"/>
              <a:t>отво­ра</a:t>
            </a:r>
            <a:r>
              <a:rPr lang="en-US" dirty="0"/>
              <a:t> </a:t>
            </a:r>
            <a:r>
              <a:rPr lang="en-US" dirty="0" err="1"/>
              <a:t>та­ло­же­ње</a:t>
            </a:r>
            <a:r>
              <a:rPr lang="en-US" dirty="0"/>
              <a:t> </a:t>
            </a:r>
            <a:r>
              <a:rPr lang="en-US" dirty="0" err="1"/>
              <a:t>окру­глог</a:t>
            </a:r>
            <a:r>
              <a:rPr lang="en-US" dirty="0"/>
              <a:t> </a:t>
            </a:r>
            <a:r>
              <a:rPr lang="en-US" dirty="0" err="1"/>
              <a:t>об­ли­ка</a:t>
            </a:r>
            <a:r>
              <a:rPr lang="en-US" dirty="0"/>
              <a:t> </a:t>
            </a:r>
            <a:r>
              <a:rPr lang="en-US" dirty="0" err="1"/>
              <a:t>ко­је</a:t>
            </a:r>
            <a:r>
              <a:rPr lang="en-US" dirty="0"/>
              <a:t> </a:t>
            </a:r>
            <a:r>
              <a:rPr lang="en-US" dirty="0" err="1"/>
              <a:t>се</a:t>
            </a:r>
            <a:r>
              <a:rPr lang="en-US" dirty="0"/>
              <a:t> </a:t>
            </a:r>
            <a:r>
              <a:rPr lang="en-US" dirty="0" err="1"/>
              <a:t>на­зи­ва</a:t>
            </a:r>
            <a:r>
              <a:rPr lang="en-US" dirty="0"/>
              <a:t> </a:t>
            </a:r>
            <a:r>
              <a:rPr lang="en-US" i="1" dirty="0" err="1"/>
              <a:t>га­ре­жни</a:t>
            </a:r>
            <a:r>
              <a:rPr lang="en-US" dirty="0"/>
              <a:t> </a:t>
            </a:r>
            <a:r>
              <a:rPr lang="en-US" i="1" dirty="0" err="1"/>
              <a:t>пр­стен</a:t>
            </a:r>
            <a:r>
              <a:rPr lang="en-US" dirty="0"/>
              <a:t>. </a:t>
            </a:r>
            <a:endParaRPr lang="en-US" dirty="0" smtClean="0"/>
          </a:p>
          <a:p>
            <a:r>
              <a:rPr lang="en-US" dirty="0" err="1"/>
              <a:t>По­сле­ди­ца</a:t>
            </a:r>
            <a:r>
              <a:rPr lang="en-US" dirty="0"/>
              <a:t> </a:t>
            </a:r>
            <a:r>
              <a:rPr lang="en-US" dirty="0" err="1"/>
              <a:t>то­га</a:t>
            </a:r>
            <a:r>
              <a:rPr lang="en-US" dirty="0"/>
              <a:t> </a:t>
            </a:r>
            <a:r>
              <a:rPr lang="en-US" dirty="0" err="1"/>
              <a:t>је</a:t>
            </a:r>
            <a:r>
              <a:rPr lang="en-US" dirty="0"/>
              <a:t> </a:t>
            </a:r>
            <a:r>
              <a:rPr lang="en-US" dirty="0" err="1"/>
              <a:t>да</a:t>
            </a:r>
            <a:r>
              <a:rPr lang="en-US" dirty="0"/>
              <a:t> </a:t>
            </a:r>
            <a:r>
              <a:rPr lang="en-US" dirty="0" err="1"/>
              <a:t>се</a:t>
            </a:r>
            <a:r>
              <a:rPr lang="en-US" dirty="0"/>
              <a:t> </a:t>
            </a:r>
            <a:r>
              <a:rPr lang="en-US" dirty="0" err="1"/>
              <a:t>ра­сто­ја­ње</a:t>
            </a:r>
            <a:r>
              <a:rPr lang="en-US" dirty="0"/>
              <a:t> </a:t>
            </a:r>
            <a:r>
              <a:rPr lang="en-US" dirty="0" err="1"/>
              <a:t>од</a:t>
            </a:r>
            <a:r>
              <a:rPr lang="en-US" dirty="0"/>
              <a:t> </a:t>
            </a:r>
            <a:r>
              <a:rPr lang="en-US" dirty="0" err="1"/>
              <a:t>уста</a:t>
            </a:r>
            <a:r>
              <a:rPr lang="en-US" dirty="0"/>
              <a:t> </a:t>
            </a:r>
            <a:r>
              <a:rPr lang="en-US" dirty="0" err="1"/>
              <a:t>це­ви</a:t>
            </a:r>
            <a:r>
              <a:rPr lang="en-US" dirty="0"/>
              <a:t> </a:t>
            </a:r>
            <a:r>
              <a:rPr lang="en-US" dirty="0" err="1"/>
              <a:t>до</a:t>
            </a:r>
            <a:r>
              <a:rPr lang="en-US" dirty="0"/>
              <a:t> </a:t>
            </a:r>
            <a:r>
              <a:rPr lang="en-US" dirty="0" err="1"/>
              <a:t>пр­ве</a:t>
            </a:r>
            <a:r>
              <a:rPr lang="en-US" dirty="0"/>
              <a:t> </a:t>
            </a:r>
            <a:r>
              <a:rPr lang="en-US" dirty="0" err="1"/>
              <a:t>пре­пре­ке</a:t>
            </a:r>
            <a:r>
              <a:rPr lang="en-US" dirty="0"/>
              <a:t> </a:t>
            </a:r>
            <a:r>
              <a:rPr lang="en-US" dirty="0" err="1"/>
              <a:t>на</a:t>
            </a:r>
            <a:r>
              <a:rPr lang="en-US" dirty="0"/>
              <a:t> </a:t>
            </a:r>
            <a:r>
              <a:rPr lang="en-US" dirty="0" err="1"/>
              <a:t>ко­ју</a:t>
            </a:r>
            <a:r>
              <a:rPr lang="en-US" dirty="0"/>
              <a:t> </a:t>
            </a:r>
            <a:r>
              <a:rPr lang="en-US" dirty="0" err="1"/>
              <a:t>на­и­ђу</a:t>
            </a:r>
            <a:r>
              <a:rPr lang="en-US" dirty="0"/>
              <a:t> </a:t>
            </a:r>
            <a:r>
              <a:rPr lang="en-US" dirty="0" err="1"/>
              <a:t>ба­рут­не</a:t>
            </a:r>
            <a:r>
              <a:rPr lang="en-US" dirty="0"/>
              <a:t> </a:t>
            </a:r>
            <a:r>
              <a:rPr lang="en-US" dirty="0" err="1"/>
              <a:t>че­сти­це</a:t>
            </a:r>
            <a:r>
              <a:rPr lang="en-US" dirty="0"/>
              <a:t>, </a:t>
            </a:r>
            <a:r>
              <a:rPr lang="en-US" dirty="0" err="1"/>
              <a:t>мо­же</a:t>
            </a:r>
            <a:r>
              <a:rPr lang="en-US" dirty="0"/>
              <a:t> </a:t>
            </a:r>
            <a:r>
              <a:rPr lang="en-US" dirty="0" err="1"/>
              <a:t>да</a:t>
            </a:r>
            <a:r>
              <a:rPr lang="en-US" dirty="0"/>
              <a:t> </a:t>
            </a:r>
            <a:r>
              <a:rPr lang="en-US" dirty="0" err="1"/>
              <a:t>од­ре­ди</a:t>
            </a:r>
            <a:r>
              <a:rPr lang="en-US" dirty="0"/>
              <a:t> у </a:t>
            </a:r>
            <a:r>
              <a:rPr lang="en-US" dirty="0" err="1"/>
              <a:t>ре­ла­тив­но</a:t>
            </a:r>
            <a:r>
              <a:rPr lang="en-US" dirty="0"/>
              <a:t> </a:t>
            </a:r>
            <a:r>
              <a:rPr lang="en-US" dirty="0" err="1"/>
              <a:t>ма­лом</a:t>
            </a:r>
            <a:r>
              <a:rPr lang="en-US" dirty="0"/>
              <a:t> </a:t>
            </a:r>
            <a:r>
              <a:rPr lang="en-US" dirty="0" err="1"/>
              <a:t>оп­се­гу</a:t>
            </a:r>
            <a:r>
              <a:rPr lang="en-US" dirty="0"/>
              <a:t> </a:t>
            </a:r>
            <a:r>
              <a:rPr lang="en-US" dirty="0" err="1"/>
              <a:t>та­ко</a:t>
            </a:r>
            <a:r>
              <a:rPr lang="en-US" dirty="0"/>
              <a:t> </a:t>
            </a:r>
            <a:r>
              <a:rPr lang="en-US" dirty="0" err="1"/>
              <a:t>да</a:t>
            </a:r>
            <a:r>
              <a:rPr lang="en-US" dirty="0"/>
              <a:t> </a:t>
            </a:r>
            <a:r>
              <a:rPr lang="en-US" dirty="0" err="1" smtClean="0"/>
              <a:t>не</a:t>
            </a:r>
            <a:r>
              <a:rPr lang="en-US" dirty="0" smtClean="0"/>
              <a:t> </a:t>
            </a:r>
            <a:r>
              <a:rPr lang="en-US" dirty="0" err="1"/>
              <a:t>пре­ла­зи</a:t>
            </a:r>
            <a:r>
              <a:rPr lang="en-US" dirty="0"/>
              <a:t> </a:t>
            </a:r>
            <a:r>
              <a:rPr lang="en-US" dirty="0" err="1"/>
              <a:t>да­љи­ну</a:t>
            </a:r>
            <a:r>
              <a:rPr lang="en-US" dirty="0"/>
              <a:t> </a:t>
            </a:r>
            <a:r>
              <a:rPr lang="en-US" dirty="0" err="1"/>
              <a:t>од</a:t>
            </a:r>
            <a:r>
              <a:rPr lang="en-US" dirty="0"/>
              <a:t> 200 cm. </a:t>
            </a:r>
            <a:r>
              <a:rPr lang="en-US" dirty="0" err="1"/>
              <a:t>На</a:t>
            </a:r>
            <a:r>
              <a:rPr lang="en-US" dirty="0"/>
              <a:t> </a:t>
            </a:r>
            <a:r>
              <a:rPr lang="en-US" dirty="0" err="1"/>
              <a:t>при­мер</a:t>
            </a:r>
            <a:r>
              <a:rPr lang="en-US" dirty="0"/>
              <a:t>, </a:t>
            </a:r>
            <a:r>
              <a:rPr lang="en-US" dirty="0" err="1"/>
              <a:t>мак­си­мал­ни</a:t>
            </a:r>
            <a:r>
              <a:rPr lang="en-US" dirty="0"/>
              <a:t> </a:t>
            </a:r>
            <a:r>
              <a:rPr lang="en-US" dirty="0" err="1"/>
              <a:t>до­мет</a:t>
            </a:r>
            <a:r>
              <a:rPr lang="en-US" dirty="0"/>
              <a:t> </a:t>
            </a:r>
            <a:r>
              <a:rPr lang="en-US" dirty="0" err="1"/>
              <a:t>ба­рут­них</a:t>
            </a:r>
            <a:r>
              <a:rPr lang="en-US" dirty="0"/>
              <a:t> </a:t>
            </a:r>
            <a:r>
              <a:rPr lang="en-US" dirty="0" err="1"/>
              <a:t>че­сти­ца</a:t>
            </a:r>
            <a:r>
              <a:rPr lang="en-US" dirty="0"/>
              <a:t> </a:t>
            </a:r>
            <a:r>
              <a:rPr lang="en-US" dirty="0" err="1"/>
              <a:t>за</a:t>
            </a:r>
            <a:r>
              <a:rPr lang="en-US" dirty="0"/>
              <a:t> </a:t>
            </a:r>
            <a:r>
              <a:rPr lang="en-US" dirty="0" err="1"/>
              <a:t>оруж­ја</a:t>
            </a:r>
            <a:r>
              <a:rPr lang="en-US" dirty="0"/>
              <a:t> </a:t>
            </a:r>
            <a:r>
              <a:rPr lang="en-US" dirty="0" err="1"/>
              <a:t>са</a:t>
            </a:r>
            <a:r>
              <a:rPr lang="en-US" dirty="0"/>
              <a:t> </a:t>
            </a:r>
            <a:r>
              <a:rPr lang="en-US" dirty="0" err="1"/>
              <a:t>ду­гим</a:t>
            </a:r>
            <a:r>
              <a:rPr lang="en-US" dirty="0"/>
              <a:t> </a:t>
            </a:r>
            <a:r>
              <a:rPr lang="en-US" dirty="0" err="1"/>
              <a:t>це­ви­ма</a:t>
            </a:r>
            <a:r>
              <a:rPr lang="en-US" dirty="0"/>
              <a:t> (</a:t>
            </a:r>
            <a:r>
              <a:rPr lang="en-US" dirty="0" err="1"/>
              <a:t>вој­нич­ки</a:t>
            </a:r>
            <a:r>
              <a:rPr lang="en-US" dirty="0"/>
              <a:t> и </a:t>
            </a:r>
            <a:r>
              <a:rPr lang="en-US" dirty="0" err="1"/>
              <a:t>ло­вач­ки</a:t>
            </a:r>
            <a:r>
              <a:rPr lang="en-US" dirty="0"/>
              <a:t> </a:t>
            </a:r>
            <a:r>
              <a:rPr lang="en-US" dirty="0" err="1"/>
              <a:t>кра­би­ни</a:t>
            </a:r>
            <a:r>
              <a:rPr lang="en-US" dirty="0"/>
              <a:t>) </a:t>
            </a:r>
            <a:r>
              <a:rPr lang="en-US" dirty="0" err="1"/>
              <a:t>је</a:t>
            </a:r>
            <a:r>
              <a:rPr lang="en-US" dirty="0"/>
              <a:t> </a:t>
            </a:r>
            <a:r>
              <a:rPr lang="en-US" dirty="0" err="1"/>
              <a:t>око</a:t>
            </a:r>
            <a:r>
              <a:rPr lang="en-US" dirty="0"/>
              <a:t> 120 cm</a:t>
            </a:r>
            <a:r>
              <a:rPr lang="en-US" dirty="0" smtClean="0"/>
              <a:t>.</a:t>
            </a:r>
            <a:endParaRPr lang="sr-Cyrl-RS" dirty="0" smtClean="0"/>
          </a:p>
          <a:p>
            <a:r>
              <a:rPr lang="en-US" dirty="0" err="1" smtClean="0"/>
              <a:t>За</a:t>
            </a:r>
            <a:r>
              <a:rPr lang="en-US" dirty="0" smtClean="0"/>
              <a:t> </a:t>
            </a:r>
            <a:r>
              <a:rPr lang="en-US" dirty="0" err="1"/>
              <a:t>оруж­ја</a:t>
            </a:r>
            <a:r>
              <a:rPr lang="en-US" dirty="0"/>
              <a:t> </a:t>
            </a:r>
            <a:r>
              <a:rPr lang="en-US" dirty="0" err="1"/>
              <a:t>са</a:t>
            </a:r>
            <a:r>
              <a:rPr lang="en-US" dirty="0"/>
              <a:t> </a:t>
            </a:r>
            <a:r>
              <a:rPr lang="en-US" dirty="0" err="1"/>
              <a:t>крат­ким</a:t>
            </a:r>
            <a:r>
              <a:rPr lang="en-US" dirty="0"/>
              <a:t> </a:t>
            </a:r>
            <a:r>
              <a:rPr lang="en-US" dirty="0" err="1"/>
              <a:t>це­ви­ма</a:t>
            </a:r>
            <a:r>
              <a:rPr lang="en-US" dirty="0"/>
              <a:t> (</a:t>
            </a:r>
            <a:r>
              <a:rPr lang="en-US" dirty="0" err="1"/>
              <a:t>пи­што­љи</a:t>
            </a:r>
            <a:r>
              <a:rPr lang="en-US" dirty="0"/>
              <a:t> и </a:t>
            </a:r>
            <a:r>
              <a:rPr lang="en-US" dirty="0" err="1"/>
              <a:t>ре­вол­ве­ри</a:t>
            </a:r>
            <a:r>
              <a:rPr lang="en-US" dirty="0"/>
              <a:t>), </a:t>
            </a:r>
            <a:r>
              <a:rPr lang="en-US" dirty="0" err="1"/>
              <a:t>за­ви­сно</a:t>
            </a:r>
            <a:r>
              <a:rPr lang="en-US" dirty="0"/>
              <a:t> </a:t>
            </a:r>
            <a:r>
              <a:rPr lang="en-US" dirty="0" err="1"/>
              <a:t>од</a:t>
            </a:r>
            <a:r>
              <a:rPr lang="en-US" dirty="0"/>
              <a:t> </a:t>
            </a:r>
            <a:r>
              <a:rPr lang="en-US" dirty="0" err="1"/>
              <a:t>ка­ли­бра</a:t>
            </a:r>
            <a:r>
              <a:rPr lang="en-US" dirty="0"/>
              <a:t> и </a:t>
            </a:r>
            <a:r>
              <a:rPr lang="en-US" dirty="0" err="1"/>
              <a:t>ду­жи­не</a:t>
            </a:r>
            <a:r>
              <a:rPr lang="en-US" dirty="0"/>
              <a:t> </a:t>
            </a:r>
            <a:r>
              <a:rPr lang="en-US" dirty="0" err="1"/>
              <a:t>це­ви</a:t>
            </a:r>
            <a:r>
              <a:rPr lang="en-US" dirty="0"/>
              <a:t>, </a:t>
            </a:r>
            <a:r>
              <a:rPr lang="en-US" dirty="0" err="1"/>
              <a:t>мак­си­мал­ни</a:t>
            </a:r>
            <a:r>
              <a:rPr lang="en-US" dirty="0"/>
              <a:t> </a:t>
            </a:r>
            <a:r>
              <a:rPr lang="en-US" dirty="0" err="1"/>
              <a:t>до­мет</a:t>
            </a:r>
            <a:r>
              <a:rPr lang="en-US" dirty="0"/>
              <a:t> </a:t>
            </a:r>
            <a:r>
              <a:rPr lang="en-US" dirty="0" err="1"/>
              <a:t>ба­рут­них</a:t>
            </a:r>
            <a:r>
              <a:rPr lang="en-US" dirty="0"/>
              <a:t> </a:t>
            </a:r>
            <a:r>
              <a:rPr lang="en-US" dirty="0" err="1"/>
              <a:t>че­сти­ца</a:t>
            </a:r>
            <a:r>
              <a:rPr lang="en-US" dirty="0"/>
              <a:t> </a:t>
            </a:r>
            <a:r>
              <a:rPr lang="en-US" dirty="0" err="1"/>
              <a:t>је</a:t>
            </a:r>
            <a:r>
              <a:rPr lang="en-US" dirty="0"/>
              <a:t> </a:t>
            </a:r>
            <a:r>
              <a:rPr lang="en-US" dirty="0" err="1"/>
              <a:t>око</a:t>
            </a:r>
            <a:r>
              <a:rPr lang="en-US" dirty="0"/>
              <a:t> 50 </a:t>
            </a:r>
            <a:r>
              <a:rPr lang="en-US" dirty="0" err="1"/>
              <a:t>до</a:t>
            </a:r>
            <a:r>
              <a:rPr lang="en-US" dirty="0"/>
              <a:t> 90 cm. </a:t>
            </a:r>
            <a:r>
              <a:rPr lang="sr-Cyrl-CS" dirty="0" smtClean="0"/>
              <a:t>­</a:t>
            </a:r>
            <a:endParaRPr lang="en-US" dirty="0" smtClean="0"/>
          </a:p>
          <a:p>
            <a:r>
              <a:rPr lang="sr-Cyrl-RS" dirty="0"/>
              <a:t>Савремене физичко хемијске методе омогућавају утврђивање пуцања до </a:t>
            </a:r>
            <a:r>
              <a:rPr lang="sr-Cyrl-RS" dirty="0" smtClean="0"/>
              <a:t>5-6метара (утврђивање концентрације олова, антимона,</a:t>
            </a:r>
            <a:r>
              <a:rPr lang="en-US" dirty="0"/>
              <a:t> </a:t>
            </a:r>
            <a:r>
              <a:rPr lang="en-US" dirty="0" err="1"/>
              <a:t>ба­ри­ју­ма</a:t>
            </a:r>
            <a:r>
              <a:rPr lang="sr-Cyrl-RS" dirty="0" smtClean="0"/>
              <a:t> 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69C9F-E9ED-481B-BDAB-B526D3B138AE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64898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838200"/>
          </a:xfrm>
        </p:spPr>
        <p:txBody>
          <a:bodyPr>
            <a:normAutofit fontScale="90000"/>
          </a:bodyPr>
          <a:lstStyle/>
          <a:p>
            <a:r>
              <a:rPr lang="sr-Cyrl-RS" sz="3200" dirty="0" smtClean="0"/>
              <a:t>Тест за утврђивање даљине из које је испаљен пројектил</a:t>
            </a:r>
            <a:endParaRPr lang="en-US" sz="3200" dirty="0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0"/>
            <a:ext cx="8636117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69C9F-E9ED-481B-BDAB-B526D3B138AE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6872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685800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Ре­кон­струк­ци­ја</a:t>
            </a:r>
            <a:r>
              <a:rPr lang="en-US" dirty="0"/>
              <a:t> </a:t>
            </a:r>
            <a:r>
              <a:rPr lang="en-US" dirty="0" err="1"/>
              <a:t>пу­та­ње</a:t>
            </a:r>
            <a:r>
              <a:rPr lang="en-US" dirty="0"/>
              <a:t> </a:t>
            </a:r>
            <a:r>
              <a:rPr lang="en-US" dirty="0" err="1"/>
              <a:t>про­јек­ти­ла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457200" y="1066800"/>
            <a:ext cx="4038600" cy="5059363"/>
          </a:xfrm>
        </p:spPr>
        <p:txBody>
          <a:bodyPr>
            <a:normAutofit/>
          </a:bodyPr>
          <a:lstStyle/>
          <a:p>
            <a:r>
              <a:rPr lang="en-US" dirty="0" err="1"/>
              <a:t>Пра­вац</a:t>
            </a:r>
            <a:r>
              <a:rPr lang="en-US" dirty="0"/>
              <a:t> </a:t>
            </a:r>
            <a:r>
              <a:rPr lang="en-US" dirty="0" err="1"/>
              <a:t>пу­ца­ња</a:t>
            </a:r>
            <a:r>
              <a:rPr lang="en-US" dirty="0"/>
              <a:t> </a:t>
            </a:r>
            <a:r>
              <a:rPr lang="en-US" dirty="0" err="1"/>
              <a:t>од­ре­ђу­је</a:t>
            </a:r>
            <a:r>
              <a:rPr lang="en-US" dirty="0"/>
              <a:t> </a:t>
            </a:r>
            <a:r>
              <a:rPr lang="en-US" dirty="0" err="1"/>
              <a:t>се</a:t>
            </a:r>
            <a:r>
              <a:rPr lang="en-US" dirty="0"/>
              <a:t> и </a:t>
            </a:r>
            <a:r>
              <a:rPr lang="en-US" dirty="0" err="1"/>
              <a:t>на</a:t>
            </a:r>
            <a:r>
              <a:rPr lang="en-US" dirty="0"/>
              <a:t> </a:t>
            </a:r>
            <a:r>
              <a:rPr lang="en-US" dirty="0" err="1"/>
              <a:t>осно­ву</a:t>
            </a:r>
            <a:r>
              <a:rPr lang="en-US" dirty="0"/>
              <a:t> </a:t>
            </a:r>
            <a:r>
              <a:rPr lang="en-US" dirty="0" err="1"/>
              <a:t>оште­ће­ња</a:t>
            </a:r>
            <a:r>
              <a:rPr lang="en-US" dirty="0"/>
              <a:t> </a:t>
            </a:r>
            <a:r>
              <a:rPr lang="en-US" dirty="0" err="1"/>
              <a:t>ко­ја</a:t>
            </a:r>
            <a:r>
              <a:rPr lang="en-US" dirty="0"/>
              <a:t> </a:t>
            </a:r>
            <a:r>
              <a:rPr lang="en-US" dirty="0" err="1"/>
              <a:t>су</a:t>
            </a:r>
            <a:r>
              <a:rPr lang="en-US" dirty="0"/>
              <a:t> </a:t>
            </a:r>
            <a:r>
              <a:rPr lang="en-US" dirty="0" err="1"/>
              <a:t>услед</a:t>
            </a:r>
            <a:r>
              <a:rPr lang="en-US" dirty="0"/>
              <a:t> </a:t>
            </a:r>
            <a:r>
              <a:rPr lang="en-US" dirty="0" err="1"/>
              <a:t>про­ла­ска</a:t>
            </a:r>
            <a:r>
              <a:rPr lang="en-US" dirty="0"/>
              <a:t> </a:t>
            </a:r>
            <a:r>
              <a:rPr lang="en-US" dirty="0" err="1"/>
              <a:t>про­јек­ти­ла</a:t>
            </a:r>
            <a:r>
              <a:rPr lang="en-US" dirty="0"/>
              <a:t> </a:t>
            </a:r>
            <a:r>
              <a:rPr lang="en-US" dirty="0" err="1"/>
              <a:t>оста­ла</a:t>
            </a:r>
            <a:r>
              <a:rPr lang="en-US" dirty="0"/>
              <a:t> </a:t>
            </a:r>
            <a:r>
              <a:rPr lang="en-US" dirty="0" err="1"/>
              <a:t>на</a:t>
            </a:r>
            <a:r>
              <a:rPr lang="en-US" dirty="0"/>
              <a:t> </a:t>
            </a:r>
            <a:r>
              <a:rPr lang="en-US" dirty="0" err="1"/>
              <a:t>пред­ме­ти­ма</a:t>
            </a:r>
            <a:r>
              <a:rPr lang="en-US" dirty="0"/>
              <a:t> (</a:t>
            </a:r>
            <a:r>
              <a:rPr lang="en-US" dirty="0" err="1"/>
              <a:t>про­стре­ли­не</a:t>
            </a:r>
            <a:r>
              <a:rPr lang="en-US" dirty="0"/>
              <a:t> </a:t>
            </a:r>
            <a:r>
              <a:rPr lang="en-US" dirty="0" err="1"/>
              <a:t>ли­шћа</a:t>
            </a:r>
            <a:r>
              <a:rPr lang="en-US" dirty="0"/>
              <a:t>, </a:t>
            </a:r>
            <a:r>
              <a:rPr lang="en-US" dirty="0" err="1"/>
              <a:t>окр­зну­ћа</a:t>
            </a:r>
            <a:r>
              <a:rPr lang="en-US" dirty="0"/>
              <a:t> и </a:t>
            </a:r>
            <a:r>
              <a:rPr lang="en-US" dirty="0" err="1"/>
              <a:t>ру­пе</a:t>
            </a:r>
            <a:r>
              <a:rPr lang="en-US" dirty="0"/>
              <a:t> </a:t>
            </a:r>
            <a:r>
              <a:rPr lang="en-US" dirty="0" err="1"/>
              <a:t>на</a:t>
            </a:r>
            <a:r>
              <a:rPr lang="en-US" dirty="0"/>
              <a:t> </a:t>
            </a:r>
            <a:r>
              <a:rPr lang="en-US" dirty="0" err="1"/>
              <a:t>гран­чи­ца­ма</a:t>
            </a:r>
            <a:r>
              <a:rPr lang="en-US" dirty="0"/>
              <a:t> и </a:t>
            </a:r>
            <a:r>
              <a:rPr lang="en-US" dirty="0" err="1"/>
              <a:t>др­ве­ћу</a:t>
            </a:r>
            <a:r>
              <a:rPr lang="en-US" dirty="0"/>
              <a:t>, а у </a:t>
            </a:r>
            <a:r>
              <a:rPr lang="en-US" dirty="0" err="1"/>
              <a:t>за­тво­ре­ном</a:t>
            </a:r>
            <a:r>
              <a:rPr lang="en-US" dirty="0"/>
              <a:t> </a:t>
            </a:r>
            <a:r>
              <a:rPr lang="en-US" dirty="0" err="1"/>
              <a:t>про­сто­ру</a:t>
            </a:r>
            <a:r>
              <a:rPr lang="en-US" dirty="0"/>
              <a:t> </a:t>
            </a:r>
            <a:r>
              <a:rPr lang="en-US" dirty="0" err="1"/>
              <a:t>оште­ће­ња</a:t>
            </a:r>
            <a:r>
              <a:rPr lang="en-US" dirty="0"/>
              <a:t>, </a:t>
            </a:r>
            <a:r>
              <a:rPr lang="en-US" dirty="0" err="1"/>
              <a:t>окр­зну­ћа</a:t>
            </a:r>
            <a:r>
              <a:rPr lang="en-US" dirty="0"/>
              <a:t> </a:t>
            </a:r>
            <a:r>
              <a:rPr lang="en-US" dirty="0" err="1"/>
              <a:t>или</a:t>
            </a:r>
            <a:r>
              <a:rPr lang="en-US" dirty="0"/>
              <a:t> </a:t>
            </a:r>
            <a:r>
              <a:rPr lang="en-US" dirty="0" err="1"/>
              <a:t>про­стре­ли­не</a:t>
            </a:r>
            <a:r>
              <a:rPr lang="en-US" dirty="0"/>
              <a:t> </a:t>
            </a:r>
            <a:r>
              <a:rPr lang="en-US" dirty="0" err="1"/>
              <a:t>на­ме­шта­ја</a:t>
            </a:r>
            <a:r>
              <a:rPr lang="en-US" dirty="0"/>
              <a:t>, </a:t>
            </a:r>
            <a:r>
              <a:rPr lang="en-US" dirty="0" err="1"/>
              <a:t>ру­пе</a:t>
            </a:r>
            <a:r>
              <a:rPr lang="en-US" dirty="0"/>
              <a:t> у </a:t>
            </a:r>
            <a:r>
              <a:rPr lang="en-US" dirty="0" err="1"/>
              <a:t>зи­до­ви­ма</a:t>
            </a:r>
            <a:r>
              <a:rPr lang="en-US" dirty="0"/>
              <a:t> </a:t>
            </a:r>
            <a:r>
              <a:rPr lang="en-US" dirty="0" err="1"/>
              <a:t>итд</a:t>
            </a:r>
            <a:r>
              <a:rPr lang="en-US" dirty="0" smtClean="0"/>
              <a:t>.).</a:t>
            </a:r>
            <a:endParaRPr lang="sr-Cyrl-RS" dirty="0" smtClean="0"/>
          </a:p>
          <a:p>
            <a:endParaRPr lang="en-US" dirty="0"/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9549" y="2362200"/>
            <a:ext cx="4150246" cy="2921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69C9F-E9ED-481B-BDAB-B526D3B138AE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83419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20762"/>
          </a:xfrm>
        </p:spPr>
        <p:txBody>
          <a:bodyPr/>
          <a:lstStyle/>
          <a:p>
            <a:r>
              <a:rPr lang="sr-Cyrl-RS" dirty="0" smtClean="0"/>
              <a:t>Утврђивање путање </a:t>
            </a:r>
            <a:r>
              <a:rPr lang="sr-Cyrl-RS" dirty="0" smtClean="0"/>
              <a:t>пројектила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Утвр­ђи­ва­ње</a:t>
            </a:r>
            <a:r>
              <a:rPr lang="en-US" dirty="0"/>
              <a:t> </a:t>
            </a:r>
            <a:r>
              <a:rPr lang="en-US" dirty="0" err="1"/>
              <a:t>прав­ца</a:t>
            </a:r>
            <a:r>
              <a:rPr lang="en-US" dirty="0"/>
              <a:t> </a:t>
            </a:r>
            <a:r>
              <a:rPr lang="en-US" dirty="0" err="1"/>
              <a:t>из</a:t>
            </a:r>
            <a:r>
              <a:rPr lang="en-US" dirty="0"/>
              <a:t> </a:t>
            </a:r>
            <a:r>
              <a:rPr lang="en-US" dirty="0" err="1"/>
              <a:t>ко­јег</a:t>
            </a:r>
            <a:r>
              <a:rPr lang="en-US" dirty="0"/>
              <a:t> </a:t>
            </a:r>
            <a:r>
              <a:rPr lang="en-US" dirty="0" err="1"/>
              <a:t>је</a:t>
            </a:r>
            <a:r>
              <a:rPr lang="en-US" dirty="0"/>
              <a:t> </a:t>
            </a:r>
            <a:r>
              <a:rPr lang="en-US" dirty="0" err="1"/>
              <a:t>пу­ца­но</a:t>
            </a:r>
            <a:r>
              <a:rPr lang="en-US" dirty="0"/>
              <a:t> </a:t>
            </a:r>
            <a:r>
              <a:rPr lang="en-US" dirty="0" err="1"/>
              <a:t>нај­че­шће</a:t>
            </a:r>
            <a:r>
              <a:rPr lang="en-US" dirty="0"/>
              <a:t> </a:t>
            </a:r>
            <a:r>
              <a:rPr lang="en-US" dirty="0" err="1"/>
              <a:t>се</a:t>
            </a:r>
            <a:r>
              <a:rPr lang="en-US" dirty="0"/>
              <a:t> </a:t>
            </a:r>
            <a:r>
              <a:rPr lang="en-US" dirty="0" err="1"/>
              <a:t>од­ре­ђу­је</a:t>
            </a:r>
            <a:r>
              <a:rPr lang="en-US" dirty="0"/>
              <a:t> </a:t>
            </a:r>
            <a:r>
              <a:rPr lang="en-US" i="1" dirty="0" err="1"/>
              <a:t>ви­зи­ра­њем</a:t>
            </a:r>
            <a:r>
              <a:rPr lang="en-US" dirty="0"/>
              <a:t>, </a:t>
            </a:r>
            <a:r>
              <a:rPr lang="en-US" i="1" dirty="0" err="1"/>
              <a:t>по­вла­че­њем</a:t>
            </a:r>
            <a:r>
              <a:rPr lang="en-US" i="1" dirty="0"/>
              <a:t> </a:t>
            </a:r>
            <a:r>
              <a:rPr lang="en-US" i="1" dirty="0" err="1"/>
              <a:t>ка­на­па</a:t>
            </a:r>
            <a:r>
              <a:rPr lang="en-US" dirty="0"/>
              <a:t> и </a:t>
            </a:r>
            <a:r>
              <a:rPr lang="en-US" i="1" dirty="0" err="1"/>
              <a:t>по­ве­зи­ва­њем</a:t>
            </a:r>
            <a:r>
              <a:rPr lang="en-US" i="1" dirty="0"/>
              <a:t> </a:t>
            </a:r>
            <a:r>
              <a:rPr lang="en-US" i="1" dirty="0" err="1"/>
              <a:t>та­ча­ка</a:t>
            </a:r>
            <a:r>
              <a:rPr lang="en-US" i="1" dirty="0"/>
              <a:t> </a:t>
            </a:r>
            <a:r>
              <a:rPr lang="en-US" i="1" dirty="0" err="1"/>
              <a:t>на</a:t>
            </a:r>
            <a:r>
              <a:rPr lang="en-US" i="1" dirty="0"/>
              <a:t> </a:t>
            </a:r>
            <a:r>
              <a:rPr lang="en-US" i="1" dirty="0" err="1"/>
              <a:t>пла­ну</a:t>
            </a:r>
            <a:r>
              <a:rPr lang="en-US" dirty="0"/>
              <a:t>. </a:t>
            </a:r>
            <a:endParaRPr lang="sr-Cyrl-RS" dirty="0" smtClean="0"/>
          </a:p>
          <a:p>
            <a:r>
              <a:rPr lang="sr-Cyrl-RS" dirty="0" smtClean="0"/>
              <a:t>Савремене методе се заснивају на коришћењу ласера и ласерског скенера.</a:t>
            </a:r>
            <a:endParaRPr lang="en-US" dirty="0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48200" y="3162976"/>
            <a:ext cx="4038600" cy="2698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69C9F-E9ED-481B-BDAB-B526D3B138AE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80182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 smtClean="0"/>
              <a:t>Детаљ-фотографисање доказа</a:t>
            </a:r>
            <a:endParaRPr lang="en-US" dirty="0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89100" y="2249488"/>
            <a:ext cx="5765800" cy="432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69C9F-E9ED-481B-BDAB-B526D3B138A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76575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914400"/>
          </a:xfrm>
        </p:spPr>
        <p:txBody>
          <a:bodyPr>
            <a:normAutofit fontScale="90000"/>
          </a:bodyPr>
          <a:lstStyle/>
          <a:p>
            <a:r>
              <a:rPr lang="sr-Cyrl-CS" sz="3600" i="1" dirty="0"/>
              <a:t>Утвр­ђи­ва­ње тра­го­ва барута на ру­ци ко­јом је </a:t>
            </a:r>
            <a:r>
              <a:rPr lang="sr-Cyrl-CS" sz="3600" i="1" dirty="0" smtClean="0"/>
              <a:t>пу­ца­но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5181600"/>
          </a:xfrm>
        </p:spPr>
        <p:txBody>
          <a:bodyPr>
            <a:normAutofit fontScale="62500" lnSpcReduction="20000"/>
          </a:bodyPr>
          <a:lstStyle/>
          <a:p>
            <a:r>
              <a:rPr lang="ru-RU" dirty="0"/>
              <a:t>На­кон пу­ца­ња из ва­тре­ног оруж­ја на ру­ци оста­ју тра­го­ви ба­рут­них га­со­ва. Њи­хо­ва ло­ка­ци­ја је нај­и­зра­же­ни­ја на пал­цу, ка­жи­пр­сту, де­лу ко­же ме­ђу њи­ма као и на де­лу ша­ке ко­ји је нај­бли­жи отво­ру за из­ба­ци­ва­ње ча­у­ра. На осно­ву де­тек­ци­је или не­по­сто­ја­ња ових тра­го­ва на ша­ци, по­ку­ша­ва се утвр­ди­ти да ли је од­ре­ђе­на осо­ба пу­ца­ла из ва­тре­ног </a:t>
            </a:r>
            <a:r>
              <a:rPr lang="ru-RU" dirty="0" smtClean="0"/>
              <a:t>оруж­ја.</a:t>
            </a:r>
          </a:p>
          <a:p>
            <a:r>
              <a:rPr lang="ru-RU" dirty="0" smtClean="0"/>
              <a:t>Про­блем </a:t>
            </a:r>
            <a:r>
              <a:rPr lang="ru-RU" dirty="0"/>
              <a:t>је по­себ­но ак­ту­е­лан у слу­ча­је­ви­ма раз­ја­шња­ва­ња са­мо­у­би­ста­ва (ка­да је не­ја­сно да ли у кон­крет­ном слу­ча­ју по­сто­ји уби­ство или са­мо­у­би­ство, од­но­сно фин­ги­ра­но са­мо­у­би­ство) </a:t>
            </a:r>
            <a:r>
              <a:rPr lang="ru-RU" dirty="0" smtClean="0"/>
              <a:t>или</a:t>
            </a:r>
          </a:p>
          <a:p>
            <a:r>
              <a:rPr lang="ru-RU" dirty="0" smtClean="0"/>
              <a:t> </a:t>
            </a:r>
            <a:r>
              <a:rPr lang="ru-RU" dirty="0"/>
              <a:t>утвр­ђи­ва­ња да ли је осум­њи­че­на осо­ба из­вр­ши­ла или по­ку­ша­ла уби­ство. </a:t>
            </a:r>
            <a:endParaRPr lang="ru-RU" dirty="0" smtClean="0"/>
          </a:p>
          <a:p>
            <a:r>
              <a:rPr lang="ru-RU" dirty="0"/>
              <a:t>У на­шој кри­ми­на­ли­стич­кој прак­си при­ме­њу­је се тзв. </a:t>
            </a:r>
            <a:r>
              <a:rPr lang="ru-RU" i="1" dirty="0"/>
              <a:t>ди­фе­ни­ла­мин­ски тест</a:t>
            </a:r>
            <a:r>
              <a:rPr lang="ru-RU" dirty="0"/>
              <a:t> који се заснива на утврђивању нитрата.</a:t>
            </a:r>
          </a:p>
          <a:p>
            <a:r>
              <a:rPr lang="ru-RU" dirty="0"/>
              <a:t>За ски­да­ње ба­рут­них че­сти­ца ра­ни­је се ко­ри­стио пре­вас­ход­но па­ра­фин па је и ме­то­да до­би­ла по­пу­ла­ран на­зив </a:t>
            </a:r>
            <a:r>
              <a:rPr lang="ru-RU" i="1" dirty="0"/>
              <a:t>па­ра­фин­ска ру­ка­ви­ца</a:t>
            </a:r>
            <a:r>
              <a:rPr lang="ru-RU" dirty="0" smtClean="0"/>
              <a:t>.</a:t>
            </a:r>
          </a:p>
          <a:p>
            <a:r>
              <a:rPr lang="ru-RU" dirty="0"/>
              <a:t>Ме­тод па­ра­фин­ске ру­ка­ви­це не да­је по­у­здан до­каз - ве­ли­ки број је­ди­ње­ња ко­ја се на­ла­зе у ши­ро­кој упо­тре­би са­др­жи ни­тра­те ко­ји се пре­но­се на ру­ке та­ко да би при­ме­на па­ра­фин­ског те­ста да­ла по­зи­ти­ван ре­зул­тат иако особа ни­је пу­ца­ла из ва­тре­ног оруж­ја.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69C9F-E9ED-481B-BDAB-B526D3B138AE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32831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685800"/>
            <a:ext cx="3886200" cy="6019800"/>
          </a:xfrm>
        </p:spPr>
        <p:txBody>
          <a:bodyPr>
            <a:noAutofit/>
          </a:bodyPr>
          <a:lstStyle/>
          <a:p>
            <a:r>
              <a:rPr lang="ru-RU" sz="1600" dirty="0" smtClean="0"/>
              <a:t>По­зи­ти­ван </a:t>
            </a:r>
            <a:r>
              <a:rPr lang="ru-RU" sz="1600" dirty="0"/>
              <a:t>ре­зул­тат те­ста до­био би се и код особа ко­је ра­де са хе­ми­ка­ли­ја­ма, фар­ма­це­у­та, ко­зме­ти­ча­ра, хе­ми­ча­ра, рад­ни­ка у штам­па­ри­ји, ве­штач­ким ђу­бри­ви­ма, код фо­то­гра­фа, гра­ве­ра итд. Зној са ру­ку, мо­кра­ћа, из­мет, пр­љав­шти­на, тра­го­ви од ци­га­рет­не хар­ти­је та­ко­ђе мо­гу да на­ве­ду на по­гре­шан за­кљу­чак</a:t>
            </a:r>
            <a:r>
              <a:rPr lang="ru-RU" sz="1600" dirty="0" smtClean="0"/>
              <a:t>.</a:t>
            </a:r>
          </a:p>
          <a:p>
            <a:r>
              <a:rPr lang="ru-RU" sz="1600" dirty="0" smtClean="0"/>
              <a:t>На истом принципу (тесту на нитрате) засноване  су и методе  где се користе </a:t>
            </a:r>
            <a:r>
              <a:rPr lang="ru-RU" sz="1600" i="1" dirty="0" smtClean="0"/>
              <a:t>силиконске пасте </a:t>
            </a:r>
            <a:r>
              <a:rPr lang="ru-RU" sz="1600" dirty="0" smtClean="0"/>
              <a:t>или </a:t>
            </a:r>
            <a:r>
              <a:rPr lang="ru-RU" sz="1600" i="1" dirty="0" smtClean="0"/>
              <a:t>самолепљиве фолије.</a:t>
            </a:r>
          </a:p>
          <a:p>
            <a:r>
              <a:rPr lang="ru-RU" sz="1600" b="1" dirty="0" smtClean="0"/>
              <a:t>Савремене методе се заснивају на утврђивању у узорку са руке</a:t>
            </a:r>
            <a:r>
              <a:rPr lang="ru-RU" sz="1600" b="1" u="sng" dirty="0" smtClean="0"/>
              <a:t>: оло­ва</a:t>
            </a:r>
            <a:r>
              <a:rPr lang="ru-RU" sz="1600" b="1" u="sng" dirty="0"/>
              <a:t>, ан­ти­мо­на, ба­ри­ју­ма, </a:t>
            </a:r>
            <a:r>
              <a:rPr lang="ru-RU" sz="1600" b="1" u="sng" dirty="0" smtClean="0"/>
              <a:t>ка­ла­ја</a:t>
            </a:r>
            <a:r>
              <a:rPr lang="ru-RU" sz="1600" b="1" dirty="0" smtClean="0"/>
              <a:t> који се у комбинацији једино налазе након пуцања из ватреног оружја</a:t>
            </a:r>
            <a:r>
              <a:rPr lang="ru-RU" sz="1600" dirty="0" smtClean="0"/>
              <a:t>.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1824" y="4267200"/>
            <a:ext cx="4899455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69C9F-E9ED-481B-BDAB-B526D3B138AE}" type="slidenum">
              <a:rPr lang="en-US" smtClean="0"/>
              <a:t>41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181600" y="2057400"/>
            <a:ext cx="37338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У том циљу користи се ин­стру­мен­тал­на ме­то­да за­сно­ва­на на уре­ђа­ју ко­ји је ком­би­на­ци­ја </a:t>
            </a:r>
            <a:r>
              <a:rPr lang="ru-RU" i="1" dirty="0"/>
              <a:t>ске­ни­ра­ју­ће елек­трон­ске ми­кро­ско­пи­је и ренд­ген­ске флу­о­ре­сцент­не спек­тро­ско­пи­је</a:t>
            </a:r>
            <a:r>
              <a:rPr lang="ru-RU" b="1" i="1" dirty="0"/>
              <a:t> </a:t>
            </a:r>
            <a:r>
              <a:rPr lang="ru-RU" dirty="0"/>
              <a:t>(</a:t>
            </a:r>
            <a:r>
              <a:rPr lang="en-US" dirty="0"/>
              <a:t>SEM</a:t>
            </a:r>
            <a:r>
              <a:rPr lang="ru-RU" dirty="0"/>
              <a:t>/</a:t>
            </a:r>
            <a:r>
              <a:rPr lang="en-US" dirty="0"/>
              <a:t>EDX</a:t>
            </a:r>
            <a:r>
              <a:rPr lang="ru-RU" dirty="0"/>
              <a:t>).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25578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066800"/>
          </a:xfrm>
        </p:spPr>
        <p:txBody>
          <a:bodyPr>
            <a:normAutofit fontScale="90000"/>
          </a:bodyPr>
          <a:lstStyle/>
          <a:p>
            <a:r>
              <a:rPr lang="ru-RU" dirty="0"/>
              <a:t>Про­на­ла­же­ње, фик­си­ра­ње, па­ко­ва­ње тра­го­ва </a:t>
            </a:r>
            <a:r>
              <a:rPr lang="ru-RU" dirty="0" smtClean="0"/>
              <a:t>оруж­ја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r>
              <a:rPr lang="ru-RU" dirty="0"/>
              <a:t>При­ли­ком фик­си­ра­ња тра­го­ва ва­тре­ног оруж­ја нај­те­жи по­сао је</a:t>
            </a:r>
            <a:r>
              <a:rPr lang="ru-RU" i="1" dirty="0"/>
              <a:t> про­на­ла­же­ње про­јек­ти­ла или ме­ста на ко­је је уда­рио</a:t>
            </a:r>
            <a:r>
              <a:rPr lang="ru-RU" dirty="0"/>
              <a:t>. </a:t>
            </a:r>
            <a:endParaRPr lang="en-US" dirty="0" smtClean="0"/>
          </a:p>
          <a:p>
            <a:r>
              <a:rPr lang="ru-RU" dirty="0" smtClean="0"/>
              <a:t>ми­са­о­но </a:t>
            </a:r>
            <a:r>
              <a:rPr lang="ru-RU" dirty="0"/>
              <a:t>ре­кон­стру­и­са­ти цео до­га­ђај, ка­ко би се прет­по­ста­ви­ло где се про­јек­тил или ње­го­ви тра­го­ви мо­гу про­на­ћи. </a:t>
            </a:r>
            <a:endParaRPr lang="en-US" dirty="0" smtClean="0"/>
          </a:p>
          <a:p>
            <a:r>
              <a:rPr lang="ru-RU" dirty="0" smtClean="0"/>
              <a:t>Тре­ба </a:t>
            </a:r>
            <a:r>
              <a:rPr lang="ru-RU" dirty="0"/>
              <a:t>обра­ти­ти па­жњу на ме­ста где мо­гу да се про­на­ђу ис­па­ље­ни про­јек­ти­ли, а то су пре све­га пла­фон, про­зор, вра­та, па­тос, зи­до­ви, де­ло­ви на­ме­шта­ја. </a:t>
            </a:r>
            <a:endParaRPr lang="en-US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447800"/>
            <a:ext cx="4038600" cy="2682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69C9F-E9ED-481B-BDAB-B526D3B138A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8452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457200"/>
            <a:ext cx="4953000" cy="6019800"/>
          </a:xfrm>
        </p:spPr>
        <p:txBody>
          <a:bodyPr>
            <a:normAutofit fontScale="92500" lnSpcReduction="20000"/>
          </a:bodyPr>
          <a:lstStyle/>
          <a:p>
            <a:r>
              <a:rPr lang="ru-RU" dirty="0"/>
              <a:t>З</a:t>
            </a:r>
            <a:r>
              <a:rPr lang="ru-RU" dirty="0" smtClean="0"/>
              <a:t>на­ча­јно </a:t>
            </a:r>
            <a:r>
              <a:rPr lang="ru-RU" dirty="0"/>
              <a:t>је да се про­на­ђу и пре­ци­зно фик­си­ра­ју сви тра­го­ви ва­тре­ног </a:t>
            </a:r>
            <a:r>
              <a:rPr lang="ru-RU" dirty="0" smtClean="0"/>
              <a:t>оруж­ја: ме­сто </a:t>
            </a:r>
            <a:r>
              <a:rPr lang="ru-RU" dirty="0"/>
              <a:t>ула­ска про­јек­ти­ла, оште­ће­ње ко­је је на­чи­нио, као и по­ло­жај сва­ке ча­у­ре тре­ба по­себ­но за­пи­снич­ки фик­си­ра­ти, обе­ле­же­ти бро­јем или зна­ком, из­ме­ри­ти, ски­ци­ра­ти и фо­то­гра­фи­са­ти.</a:t>
            </a:r>
            <a:endParaRPr lang="en-US" dirty="0"/>
          </a:p>
          <a:p>
            <a:r>
              <a:rPr lang="ru-RU" dirty="0"/>
              <a:t>На осно­ву ана­ли­зе тра­го­ва на про­јек­ти­ли­ма и ча­у­ра­ма мо­же се </a:t>
            </a:r>
            <a:r>
              <a:rPr lang="ru-RU" dirty="0" smtClean="0"/>
              <a:t>за­кљу­чи­ти:</a:t>
            </a:r>
          </a:p>
          <a:p>
            <a:r>
              <a:rPr lang="ru-RU" i="1" dirty="0" smtClean="0"/>
              <a:t>Груп­на </a:t>
            </a:r>
            <a:r>
              <a:rPr lang="ru-RU" i="1" dirty="0"/>
              <a:t>при­пад­ност ва­тре­ног оруж­ја</a:t>
            </a:r>
            <a:r>
              <a:rPr lang="ru-RU" dirty="0"/>
              <a:t> </a:t>
            </a:r>
            <a:r>
              <a:rPr lang="ru-RU" dirty="0" smtClean="0"/>
              <a:t>(од­ре­ђи­ва­њем </a:t>
            </a:r>
            <a:r>
              <a:rPr lang="ru-RU" dirty="0"/>
              <a:t>и оце­ном оп­штих (груп­них) обе­леж­ја му­ни­ци­је чи­ја је упо­тре­ба ка­рак­те­ри­стич­на за по­је­ди­не си­сте­ме (мо­де­ле), као и на осно­ву тип­ских обе­леж­ја тра­го­ва на про­јек­ти­лу и ча­у­ри (на зр­ну су зна­чај­ни ка­ли­бар, број жле­бо­ва – олу­ка, број по­ља, пра­вац уви­ја­ња жле­бо­ва и по­ља, њи­хов на­гиб и ши­ри­на, а на ча­у­ри ка­ли­бар, об­лик вр­ха и дна ча­у­ре, по­ло­жај тра­га удар­не игле и тра­го­ви че­ла за­тва­ра­ча, као и ве­ли­чи­на, по­ло­жај, об­лик и од­нос из­ме­ђу тра­го­ва из­вла­ка­ча, из­ба­ци­ва­ча)</a:t>
            </a:r>
            <a:endParaRPr lang="en-US" dirty="0"/>
          </a:p>
        </p:txBody>
      </p:sp>
      <p:pic>
        <p:nvPicPr>
          <p:cNvPr id="4099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48200" y="2997994"/>
            <a:ext cx="4038600" cy="302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69C9F-E9ED-481B-BDAB-B526D3B138AE}" type="slidenum">
              <a:rPr lang="en-US" smtClean="0"/>
              <a:t>6</a:t>
            </a:fld>
            <a:endParaRPr lang="en-US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104901"/>
            <a:ext cx="3708399" cy="27812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421322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228600"/>
            <a:ext cx="4267200" cy="6248400"/>
          </a:xfrm>
        </p:spPr>
        <p:txBody>
          <a:bodyPr>
            <a:normAutofit fontScale="92500" lnSpcReduction="10000"/>
          </a:bodyPr>
          <a:lstStyle/>
          <a:p>
            <a:r>
              <a:rPr lang="ru-RU" dirty="0"/>
              <a:t>По­треб­но је у уви­ђај­ној до­ку­мен­та­ци­ји пре­ци­зно опи­са­ти, из­ме­ри­ти и фо­то­гра­фи­са­ти по­ло­жај жр­тве, </a:t>
            </a:r>
            <a:endParaRPr lang="en-US" dirty="0" smtClean="0"/>
          </a:p>
          <a:p>
            <a:r>
              <a:rPr lang="ru-RU" dirty="0" smtClean="0"/>
              <a:t>по­бро­ја­ти </a:t>
            </a:r>
            <a:r>
              <a:rPr lang="ru-RU" dirty="0"/>
              <a:t>по­вре­де од про­јек­ти­ла на оде­ћи и те­лу</a:t>
            </a:r>
            <a:r>
              <a:rPr lang="ru-RU" dirty="0" smtClean="0"/>
              <a:t>,</a:t>
            </a:r>
            <a:endParaRPr lang="en-US" dirty="0" smtClean="0"/>
          </a:p>
          <a:p>
            <a:r>
              <a:rPr lang="ru-RU" dirty="0" smtClean="0"/>
              <a:t> </a:t>
            </a:r>
            <a:r>
              <a:rPr lang="ru-RU" dirty="0"/>
              <a:t>опи­са­ти и фо­то­гра­фи­са­ти (раз­мер­ном фо­то­гра­фи­јом) тра­го­ве ба­рут­них га­со­ва у пре­де­лу ула­зне ра­не</a:t>
            </a:r>
            <a:r>
              <a:rPr lang="ru-RU" dirty="0" smtClean="0"/>
              <a:t>,</a:t>
            </a:r>
            <a:endParaRPr lang="en-US" dirty="0" smtClean="0"/>
          </a:p>
          <a:p>
            <a:r>
              <a:rPr lang="ru-RU" dirty="0" smtClean="0"/>
              <a:t> </a:t>
            </a:r>
            <a:r>
              <a:rPr lang="ru-RU" dirty="0"/>
              <a:t>фик­си­ра­ти све ула­зне и из­ла­зне ра­не итд</a:t>
            </a:r>
            <a:r>
              <a:rPr lang="ru-RU" dirty="0" smtClean="0"/>
              <a:t>.</a:t>
            </a:r>
            <a:endParaRPr lang="en-US" dirty="0" smtClean="0"/>
          </a:p>
          <a:p>
            <a:r>
              <a:rPr lang="ru-RU" dirty="0" smtClean="0"/>
              <a:t> </a:t>
            </a:r>
            <a:r>
              <a:rPr lang="ru-RU" dirty="0"/>
              <a:t>При­ли­ком раз­о­де­ва­ња жр­тве у за­пи­сни­ку о уви­ђа­ју тре­ба кон­ста­то­ва­ти смер раз­дво­је­них вла­ка­на­ца што­фа (да ли су окре­ну­та пре­ма уну­тра или на­по­ље), </a:t>
            </a:r>
            <a:endParaRPr lang="en-US" dirty="0" smtClean="0"/>
          </a:p>
          <a:p>
            <a:r>
              <a:rPr lang="ru-RU" dirty="0" smtClean="0"/>
              <a:t>ре­до­след </a:t>
            </a:r>
            <a:r>
              <a:rPr lang="ru-RU" dirty="0"/>
              <a:t>ко­јим ле­же одев­ни пред­ме­ти на те­лу жр­тве, као и да ли се на свим ко­ма­ди­ма оде­ће и на те­лу жр­тве отво­ри по­кла­па­ју.</a:t>
            </a:r>
            <a:endParaRPr lang="en-US" dirty="0"/>
          </a:p>
          <a:p>
            <a:endParaRPr lang="en-US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590800"/>
            <a:ext cx="4243066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69C9F-E9ED-481B-BDAB-B526D3B138A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2794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304800"/>
            <a:ext cx="4191000" cy="6248400"/>
          </a:xfrm>
        </p:spPr>
        <p:txBody>
          <a:bodyPr>
            <a:normAutofit fontScale="85000" lnSpcReduction="20000"/>
          </a:bodyPr>
          <a:lstStyle/>
          <a:p>
            <a:r>
              <a:rPr lang="ru-RU" b="1" dirty="0"/>
              <a:t>У слу­ча­је­ви­ма са­мо­у­би­ста­ва </a:t>
            </a:r>
            <a:r>
              <a:rPr lang="ru-RU" dirty="0"/>
              <a:t>(пра­вих или фин­ги­ра­них), као и </a:t>
            </a:r>
            <a:r>
              <a:rPr lang="ru-RU" b="1" dirty="0"/>
              <a:t>уби­ста­ва из не­ха­та</a:t>
            </a:r>
            <a:r>
              <a:rPr lang="ru-RU" dirty="0"/>
              <a:t> или </a:t>
            </a:r>
            <a:r>
              <a:rPr lang="ru-RU" b="1" dirty="0"/>
              <a:t>не­срећ­них слу­ча­је­ва</a:t>
            </a:r>
            <a:r>
              <a:rPr lang="ru-RU" dirty="0"/>
              <a:t>, ва­тре­но оруж­је по пра­ви­лу оста­је на ли­цу ме­ста та­ко да је по­треб­но фик­си­ра­ти по­ло­жај у ко­ме је те­ло про­на­ђе­но и обез­бе­ди­ти до­ка­зе о ста­њу у ко­ме је за­те­че­но</a:t>
            </a:r>
            <a:r>
              <a:rPr lang="ru-RU" dirty="0" smtClean="0"/>
              <a:t>.</a:t>
            </a:r>
          </a:p>
          <a:p>
            <a:r>
              <a:rPr lang="ru-RU" dirty="0" smtClean="0"/>
              <a:t> </a:t>
            </a:r>
            <a:r>
              <a:rPr lang="ru-RU" dirty="0"/>
              <a:t>По­треб­но је пре­ци­зно фик­си­ра­ти (за­пи­снич­ки, фо­то­граф­ски, ски­ци­ра­ти) и из­ме­ри­ти уда­ље­ност оруж­ја од ру­ке (на­вод­ног) са­мо­у­би­це, или у ко­јој је ру­ци оно про­на­ђе­но. Тре­ба кон­ста­то­ва­ти (у за­пи­сни­ку и фо­то­гра­фи­са­ти) у ком је по­ло­жа­ју би­ла на­вла­ка са за­тва­ра­чем (ако је реч о пи­што­љу), да ли је ороз био у спу­ште­ном или за­пе­том по­ло­жа­ју, да ли је коч­ни­ца у по­ло­жа­ју „от­ко­че­но” или „за­ко­че­но” и слич­но. Му­ни­ци­ја ко­ја је за­те­че­на у це­ви и ма­га­ци­ну оруж­ја, не сме да се ва­ди и та­ко­ђе се ша­ље у ла­бо­ра­то­ри­ју. У суд­ској прак­си се че­сто по­ста­вља­ју мно­га пи­та­ња на ко­ја се не мо­же од­го­во­ри­ти за­то што бит­не окол­но­сти ни­су фик­си­ра­не при­ли­ком </a:t>
            </a:r>
            <a:r>
              <a:rPr lang="ru-RU" dirty="0" smtClean="0"/>
              <a:t>уви­ђа­ја.</a:t>
            </a:r>
            <a:endParaRPr lang="en-US" dirty="0"/>
          </a:p>
          <a:p>
            <a:endParaRPr lang="en-US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066800"/>
            <a:ext cx="3795408" cy="5041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69C9F-E9ED-481B-BDAB-B526D3B138A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1220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419600" y="533400"/>
            <a:ext cx="4267200" cy="1219200"/>
          </a:xfrm>
        </p:spPr>
        <p:txBody>
          <a:bodyPr>
            <a:normAutofit fontScale="90000"/>
          </a:bodyPr>
          <a:lstStyle/>
          <a:p>
            <a:r>
              <a:rPr lang="ru-RU" sz="3200" i="1" dirty="0"/>
              <a:t>Па­ко­ва­ње и ма­ни­пу­ли­са­ње оруж­јем и тра­го­ви­ма</a:t>
            </a:r>
            <a:endParaRPr lang="en-US" sz="3200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76200" y="1371600"/>
            <a:ext cx="4724400" cy="5334000"/>
          </a:xfrm>
        </p:spPr>
        <p:txBody>
          <a:bodyPr>
            <a:normAutofit fontScale="92500" lnSpcReduction="10000"/>
          </a:bodyPr>
          <a:lstStyle/>
          <a:p>
            <a:r>
              <a:rPr lang="ru-RU" dirty="0" smtClean="0"/>
              <a:t>Оруж­је </a:t>
            </a:r>
            <a:r>
              <a:rPr lang="ru-RU" dirty="0"/>
              <a:t>се по­ди­же у ру­ка­ви­ца­ма, с тим да се хва­та за де­ло­ве на ко­ји­ма не мо­гу да оста­ну упо­тре­бљи­ви тра­го­ви па­пи­лар­них ли­ни­ја. </a:t>
            </a:r>
            <a:endParaRPr lang="en-US" dirty="0" smtClean="0"/>
          </a:p>
          <a:p>
            <a:r>
              <a:rPr lang="ru-RU" dirty="0" smtClean="0"/>
              <a:t>При­ли­ком </a:t>
            </a:r>
            <a:r>
              <a:rPr lang="ru-RU" dirty="0"/>
              <a:t>по­ди­за­ња оруж­ја не сме­ју се у цев за­вла­чи­ти ни­ка­кви пред­ме­ти (олов­ка, шта­пић и слич­но</a:t>
            </a:r>
            <a:r>
              <a:rPr lang="ru-RU" dirty="0" smtClean="0"/>
              <a:t>), </a:t>
            </a:r>
            <a:r>
              <a:rPr lang="ru-RU" dirty="0"/>
              <a:t>јер се ти­ме мо­же оште­ти­ти ми­кро­ре­љеф уну­тра­шњо­сти це­ви. </a:t>
            </a:r>
            <a:endParaRPr lang="en-US" dirty="0" smtClean="0"/>
          </a:p>
          <a:p>
            <a:r>
              <a:rPr lang="ru-RU" dirty="0" smtClean="0"/>
              <a:t>Оруж­је </a:t>
            </a:r>
            <a:r>
              <a:rPr lang="ru-RU" dirty="0"/>
              <a:t>се ста­вља у пла­стич­ну ке­су или у ку­ти­ју с ва­том и не сме да се та­ре о ам­ба­ла­жу </a:t>
            </a:r>
            <a:r>
              <a:rPr lang="ru-RU" dirty="0" smtClean="0"/>
              <a:t>при­ли­ком</a:t>
            </a:r>
            <a:r>
              <a:rPr lang="ru-RU" dirty="0"/>
              <a:t> па­ко­ва­ња и тран­спор­та ка­ко се не би обри­са­ли тра­го­ви пр­сти­ју. </a:t>
            </a:r>
            <a:endParaRPr lang="en-US" dirty="0" smtClean="0"/>
          </a:p>
          <a:p>
            <a:r>
              <a:rPr lang="ru-RU" dirty="0" smtClean="0"/>
              <a:t>Сва­ки </a:t>
            </a:r>
            <a:r>
              <a:rPr lang="ru-RU" dirty="0"/>
              <a:t>про­јек­тил и ча­у­ра се па­ку­ју (и обе­ле­жа­ва­ју) одво­је­но у ста­кле­не епру­ве­те, по­ли­е­ти­лен­ске ке­си­це или у ку­ти­ји­це с ва­том.</a:t>
            </a:r>
            <a:endParaRPr lang="en-US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37262" y="4495800"/>
            <a:ext cx="2466975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69C9F-E9ED-481B-BDAB-B526D3B138AE}" type="slidenum">
              <a:rPr lang="en-US" smtClean="0"/>
              <a:t>9</a:t>
            </a:fld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752600"/>
            <a:ext cx="3322637" cy="266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779270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Urban">
  <a:themeElements>
    <a:clrScheme name="Urban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Urban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Urban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</Template>
  <TotalTime>824</TotalTime>
  <Words>3142</Words>
  <Application>Microsoft Office PowerPoint</Application>
  <PresentationFormat>On-screen Show (4:3)</PresentationFormat>
  <Paragraphs>165</Paragraphs>
  <Slides>41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2" baseType="lpstr">
      <vt:lpstr>Urban</vt:lpstr>
      <vt:lpstr>ТРАГОВИ ВАТРЕНОГ ОРУЖЈА</vt:lpstr>
      <vt:lpstr>Трагови које оставља ватрено оружје</vt:lpstr>
      <vt:lpstr>Трагови који се фиксирају на ватреном оружју и питања исправности оружја</vt:lpstr>
      <vt:lpstr>Детаљ-фотографисање доказа</vt:lpstr>
      <vt:lpstr>Про­на­ла­же­ње, фик­си­ра­ње, па­ко­ва­ње тра­го­ва оруж­ја</vt:lpstr>
      <vt:lpstr>PowerPoint Presentation</vt:lpstr>
      <vt:lpstr>PowerPoint Presentation</vt:lpstr>
      <vt:lpstr>PowerPoint Presentation</vt:lpstr>
      <vt:lpstr>Па­ко­ва­ње и ма­ни­пу­ли­са­ње оруж­јем и тра­го­ви­ма</vt:lpstr>
      <vt:lpstr>Опе­ра­тив­на по­тра­га за оруж­јем кри­вич­ног де­ла</vt:lpstr>
      <vt:lpstr>Ве­шта­че­ње тра­го­ва ва­тре­ног оруж­ја</vt:lpstr>
      <vt:lpstr>Делови пиштоља и делови метка</vt:lpstr>
      <vt:lpstr>.  Проб­на пу­ца­ња из оруж­ја ра­ди при­ба­вља­ња ком­па­ра­тив­ног ма­те­ри­ја­ла </vt:lpstr>
      <vt:lpstr>Иден­ти­фи­ка­ци­ја ва­тре­ног oруж­ја на осно­ву тра­го­ва ко­ји оста­ју на про­јек­ти­ли­ма</vt:lpstr>
      <vt:lpstr>Изглед пројектила који је испаљен из ватреног оружја</vt:lpstr>
      <vt:lpstr>Пројектили пронађени при увиђају</vt:lpstr>
      <vt:lpstr>Одраз микрорељефа цеви на кошиљици пројектила</vt:lpstr>
      <vt:lpstr>Вештачење пројектила под компаративним микроскопом </vt:lpstr>
      <vt:lpstr>Различити резултати вештачења поклапање и непоклапање</vt:lpstr>
      <vt:lpstr>Деформисани пројектил</vt:lpstr>
      <vt:lpstr>Вештањење трагова на чаури</vt:lpstr>
      <vt:lpstr>Вештачење тра­го­ви удар­не игле и чела затварача</vt:lpstr>
      <vt:lpstr>PowerPoint Presentation</vt:lpstr>
      <vt:lpstr>Вештачење тра­го­ви че­ла за­тва­ра­ча</vt:lpstr>
      <vt:lpstr>PowerPoint Presentation</vt:lpstr>
      <vt:lpstr>Вештачење тра­го­ви из­вла­ка­ча</vt:lpstr>
      <vt:lpstr>Тра­го­ви из­ба­ци­ва­ча </vt:lpstr>
      <vt:lpstr>Тра­го­ви ле­жи­шта мет­ка</vt:lpstr>
      <vt:lpstr>Тра­го­ви од уста окви­ра</vt:lpstr>
      <vt:lpstr>Компаративни микроскоп за вештачење</vt:lpstr>
      <vt:lpstr>Компаративни микроскоп за вештачење</vt:lpstr>
      <vt:lpstr>Проблем идентификације: из оружја је пуцано и након испитиваног КД</vt:lpstr>
      <vt:lpstr>До­ка­зна вред­ност иден­ти­фи­ка­ци­о­них  ве­шта­че­ња тра­го­ва ва­тре­ног оруж­ја</vt:lpstr>
      <vt:lpstr>Ком­пју­тер­ске ба­зе по­да­та­ка тра­го­ва на про­јек­ти­ли­ма и ча­у­ра­ма</vt:lpstr>
      <vt:lpstr>Forensic expert using NIBIN - National Integrated Ballistics Information Network to search for ballistics matches.</vt:lpstr>
      <vt:lpstr>Утвр­ђи­вање да­љи­не испаљења</vt:lpstr>
      <vt:lpstr>Тест за утврђивање даљине из које је испаљен пројектил</vt:lpstr>
      <vt:lpstr>Ре­кон­струк­ци­ја пу­та­ње про­јек­ти­ла</vt:lpstr>
      <vt:lpstr>Утврђивање путање пројектила</vt:lpstr>
      <vt:lpstr>Утвр­ђи­ва­ње тра­го­ва барута на ру­ци ко­јом је пу­ца­но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Трагови ватреног оружја</dc:title>
  <dc:creator>Branislav</dc:creator>
  <cp:lastModifiedBy>Branislav</cp:lastModifiedBy>
  <cp:revision>42</cp:revision>
  <dcterms:created xsi:type="dcterms:W3CDTF">2019-01-23T09:36:51Z</dcterms:created>
  <dcterms:modified xsi:type="dcterms:W3CDTF">2019-01-27T18:55:36Z</dcterms:modified>
</cp:coreProperties>
</file>