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B3337D-81E6-4E67-A243-9EFB8D64DD6D}" type="datetimeFigureOut">
              <a:rPr lang="en-US" smtClean="0"/>
              <a:t>4/25/2020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C92F35-2142-4DBD-B686-DB2A891066D6}" type="slidenum">
              <a:rPr lang="en-US" smtClean="0"/>
              <a:t>‹#›</a:t>
            </a:fld>
            <a:endParaRPr lang="en-US"/>
          </a:p>
        </p:txBody>
      </p:sp>
    </p:spTree>
    <p:extLst>
      <p:ext uri="{BB962C8B-B14F-4D97-AF65-F5344CB8AC3E}">
        <p14:creationId xmlns:p14="http://schemas.microsoft.com/office/powerpoint/2010/main" val="355538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A42FAE9-756B-4AD6-8867-A5130C56824E}" type="datetime1">
              <a:rPr lang="en-US" smtClean="0"/>
              <a:t>4/25/2020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FF6343D-7915-4C3A-8BF8-698B0BF11754}" type="datetime1">
              <a:rPr lang="en-US" smtClean="0"/>
              <a:t>4/25/2020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8B39E-0B05-4AEB-AD2F-4CAED3AD7781}" type="datetime1">
              <a:rPr lang="en-US" smtClean="0"/>
              <a:t>4/25/2020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0E1692-A2B5-4B33-8694-6CB5159B675A}" type="datetime1">
              <a:rPr lang="en-US" smtClean="0"/>
              <a:t>4/25/2020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05A27A4-887E-4534-8DE8-B503479CEC75}" type="datetime1">
              <a:rPr lang="en-US" smtClean="0"/>
              <a:t>4/25/2020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03F7249-CDBC-4D8E-A83C-35215454960B}" type="datetime1">
              <a:rPr lang="en-US" smtClean="0"/>
              <a:t>4/25/2020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26098A4-7029-413F-9800-E02381DB2D8B}" type="datetime1">
              <a:rPr lang="en-US" smtClean="0"/>
              <a:t>4/25/2020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646832F-9FB2-4F03-BEF7-2D253968E8A6}" type="datetime1">
              <a:rPr lang="en-US" smtClean="0"/>
              <a:t>4/25/2020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C251F0C-CFFF-4ACA-8590-763C0CAB15B4}" type="datetime1">
              <a:rPr lang="en-US" smtClean="0"/>
              <a:t>4/25/2020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EED3203-C9B3-4548-ADE5-D6A68AC18EE5}" type="datetime1">
              <a:rPr lang="en-US" smtClean="0"/>
              <a:t>4/25/2020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A218803-66B9-42AF-99FB-50B29E65AC9E}" type="datetime1">
              <a:rPr lang="en-US" smtClean="0"/>
              <a:t>4/25/2020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B6B25AA-B59B-41B4-9405-527EB039380D}" type="datetime1">
              <a:rPr lang="en-US" smtClean="0"/>
              <a:t>4/25/2020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sr-Cyrl-RS" sz="5400" dirty="0" smtClean="0"/>
              <a:t>Имовински </a:t>
            </a:r>
            <a:r>
              <a:rPr lang="sr-Cyrl-RS" sz="5400" dirty="0" smtClean="0"/>
              <a:t>деликти</a:t>
            </a:r>
            <a:endParaRPr lang="en-US" sz="5400" dirty="0"/>
          </a:p>
        </p:txBody>
      </p:sp>
      <p:sp>
        <p:nvSpPr>
          <p:cNvPr id="3" name="Subtitle 2"/>
          <p:cNvSpPr>
            <a:spLocks noGrp="1"/>
          </p:cNvSpPr>
          <p:nvPr>
            <p:ph type="subTitle" idx="1"/>
          </p:nvPr>
        </p:nvSpPr>
        <p:spPr/>
        <p:txBody>
          <a:bodyPr/>
          <a:lstStyle/>
          <a:p>
            <a:r>
              <a:rPr lang="sr-Cyrl-RS" dirty="0" smtClean="0"/>
              <a:t>Разјашњавање тешких крађа</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003920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sr-Cyrl-CS" dirty="0"/>
              <a:t>1)</a:t>
            </a:r>
            <a:r>
              <a:rPr lang="sr-Cyrl-CS" i="1" dirty="0"/>
              <a:t> Тра­го­ви кре­та­ња</a:t>
            </a:r>
            <a:r>
              <a:rPr lang="sr-Cyrl-CS" dirty="0"/>
              <a:t> учи­ни­о­ца:</a:t>
            </a:r>
            <a:r>
              <a:rPr lang="sr-Cyrl-CS" b="1" i="1" dirty="0"/>
              <a:t> </a:t>
            </a:r>
            <a:endParaRPr lang="sr-Cyrl-CS" b="1" i="1" dirty="0" smtClean="0"/>
          </a:p>
          <a:p>
            <a:r>
              <a:rPr lang="sr-Cyrl-CS" dirty="0" smtClean="0"/>
              <a:t>а</a:t>
            </a:r>
            <a:r>
              <a:rPr lang="sr-Cyrl-CS" dirty="0"/>
              <a:t>) </a:t>
            </a:r>
            <a:r>
              <a:rPr lang="sr-Cyrl-CS" b="1" i="1" dirty="0"/>
              <a:t>тра­го­ви до­ла­ска </a:t>
            </a:r>
            <a:r>
              <a:rPr lang="sr-Cyrl-CS" i="1" dirty="0"/>
              <a:t>на ли­це ме­ста</a:t>
            </a:r>
            <a:r>
              <a:rPr lang="sr-Cyrl-CS" dirty="0"/>
              <a:t> (тра­го­ви </a:t>
            </a:r>
            <a:r>
              <a:rPr lang="sr-Cyrl-CS" dirty="0" smtClean="0"/>
              <a:t>пне­у­ма­ти­ка, </a:t>
            </a:r>
            <a:r>
              <a:rPr lang="sr-Cyrl-CS" dirty="0"/>
              <a:t>тра­го­ви обу­ће на </a:t>
            </a:r>
            <a:r>
              <a:rPr lang="sr-Cyrl-CS" dirty="0" smtClean="0"/>
              <a:t>зе­мљи, нпр. </a:t>
            </a:r>
            <a:r>
              <a:rPr lang="sr-Cyrl-CS" dirty="0"/>
              <a:t>ис­под про­зо­ра кроз ко­ји је учи­ни­лац уско­чио у обје­кат, тра­го­ви и оште­ће­ња на фа­са­ди згра­де ка­да се учи­ни­лац пео или тра­го­ви, од­но­сно оште­ће­ња на др­ве­ном де­лу што­ка про­зо­ра</a:t>
            </a:r>
            <a:r>
              <a:rPr lang="sr-Cyrl-CS" dirty="0" smtClean="0"/>
              <a:t>);</a:t>
            </a:r>
          </a:p>
          <a:p>
            <a:r>
              <a:rPr lang="sr-Cyrl-CS" dirty="0" smtClean="0"/>
              <a:t> </a:t>
            </a:r>
            <a:r>
              <a:rPr lang="sr-Cyrl-CS" dirty="0"/>
              <a:t>б) </a:t>
            </a:r>
            <a:r>
              <a:rPr lang="sr-Cyrl-CS" b="1" i="1" dirty="0"/>
              <a:t>тра­го­ви кре­та­ња </a:t>
            </a:r>
            <a:r>
              <a:rPr lang="sr-Cyrl-CS" i="1" dirty="0"/>
              <a:t>учи­ни­о­ца </a:t>
            </a:r>
            <a:r>
              <a:rPr lang="sr-Cyrl-CS" b="1" i="1" dirty="0"/>
              <a:t>по објек­ту на­па­да</a:t>
            </a:r>
            <a:r>
              <a:rPr lang="sr-Cyrl-CS" b="1" dirty="0"/>
              <a:t> </a:t>
            </a:r>
            <a:r>
              <a:rPr lang="sr-Cyrl-CS" b="1" dirty="0" smtClean="0"/>
              <a:t> </a:t>
            </a:r>
            <a:r>
              <a:rPr lang="sr-Cyrl-CS" dirty="0" smtClean="0"/>
              <a:t>(</a:t>
            </a:r>
            <a:r>
              <a:rPr lang="sr-Cyrl-CS" dirty="0"/>
              <a:t>тра­го­ви </a:t>
            </a:r>
            <a:r>
              <a:rPr lang="sr-Cyrl-CS" dirty="0" smtClean="0"/>
              <a:t>обуће, </a:t>
            </a:r>
            <a:r>
              <a:rPr lang="sr-Cyrl-CS" dirty="0"/>
              <a:t>тра­го­ви оти­са­ка пр­сти­ју ко­ји су оста­вље­ни при­ли­ком до­ди­ри­ва­ња </a:t>
            </a:r>
            <a:r>
              <a:rPr lang="sr-Cyrl-CS" dirty="0" smtClean="0"/>
              <a:t>пред­ме­та);</a:t>
            </a:r>
          </a:p>
          <a:p>
            <a:r>
              <a:rPr lang="sr-Cyrl-CS" dirty="0" smtClean="0"/>
              <a:t> </a:t>
            </a:r>
            <a:r>
              <a:rPr lang="sr-Cyrl-CS" dirty="0"/>
              <a:t>в) </a:t>
            </a:r>
            <a:r>
              <a:rPr lang="sr-Cyrl-CS" i="1" dirty="0"/>
              <a:t>тра­го­ви </a:t>
            </a:r>
            <a:r>
              <a:rPr lang="sr-Cyrl-CS" b="1" i="1" dirty="0"/>
              <a:t>на­пу­шта­ња објек­та </a:t>
            </a:r>
            <a:r>
              <a:rPr lang="sr-Cyrl-CS" i="1" dirty="0"/>
              <a:t>на­па­да</a:t>
            </a:r>
            <a:r>
              <a:rPr lang="sr-Cyrl-CS" dirty="0"/>
              <a:t> (тра­го­ви </a:t>
            </a:r>
            <a:r>
              <a:rPr lang="sr-Cyrl-CS" dirty="0" smtClean="0"/>
              <a:t>обуће, </a:t>
            </a:r>
            <a:r>
              <a:rPr lang="sr-Cyrl-CS" dirty="0"/>
              <a:t>тра­го­ви кре­та­ња, тра­го­ви ву­че­ња пред­ме­та или пле­на). </a:t>
            </a:r>
            <a:endParaRPr lang="sr-Cyrl-CS" dirty="0" smtClean="0"/>
          </a:p>
          <a:p>
            <a:r>
              <a:rPr lang="sr-Cyrl-CS" dirty="0" smtClean="0"/>
              <a:t>тра­го­ве </a:t>
            </a:r>
            <a:r>
              <a:rPr lang="sr-Cyrl-CS" b="1" dirty="0"/>
              <a:t>тре­ба тра­жи­ти и на из­ве­сној уда­ље­но­сти од ме­ста кра­ђе </a:t>
            </a:r>
            <a:r>
              <a:rPr lang="sr-Cyrl-CS" dirty="0"/>
              <a:t>јер је учи­ни­лац ма­ње опре­зан и од­ба­цу­је не­ке пред­ме­те, од­ма­ра се, раз­гле­да плен и оста­вља раз­не </a:t>
            </a:r>
            <a:r>
              <a:rPr lang="sr-Cyrl-CS" dirty="0" smtClean="0"/>
              <a:t>тра­го­ве.</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2" name="Title 1"/>
          <p:cNvSpPr>
            <a:spLocks noGrp="1"/>
          </p:cNvSpPr>
          <p:nvPr>
            <p:ph type="title"/>
          </p:nvPr>
        </p:nvSpPr>
        <p:spPr/>
        <p:txBody>
          <a:bodyPr>
            <a:normAutofit fontScale="90000"/>
          </a:bodyPr>
          <a:lstStyle/>
          <a:p>
            <a:r>
              <a:rPr lang="sr-Cyrl-CS" i="1" dirty="0"/>
              <a:t>Тра­го­ви код про­вал­них </a:t>
            </a:r>
            <a:r>
              <a:rPr lang="sr-Cyrl-CS" i="1" dirty="0" smtClean="0"/>
              <a:t>кра­ђа- 1</a:t>
            </a:r>
            <a:endParaRPr lang="en-US" dirty="0"/>
          </a:p>
        </p:txBody>
      </p:sp>
    </p:spTree>
    <p:extLst>
      <p:ext uri="{BB962C8B-B14F-4D97-AF65-F5344CB8AC3E}">
        <p14:creationId xmlns:p14="http://schemas.microsoft.com/office/powerpoint/2010/main" val="13440079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791200"/>
          </a:xfrm>
        </p:spPr>
        <p:txBody>
          <a:bodyPr>
            <a:normAutofit fontScale="70000" lnSpcReduction="20000"/>
          </a:bodyPr>
          <a:lstStyle/>
          <a:p>
            <a:r>
              <a:rPr lang="sr-Cyrl-CS" dirty="0"/>
              <a:t>2)</a:t>
            </a:r>
            <a:r>
              <a:rPr lang="sr-Cyrl-CS" b="1" dirty="0"/>
              <a:t> </a:t>
            </a:r>
            <a:r>
              <a:rPr lang="sr-Cyrl-CS" dirty="0"/>
              <a:t>Тра­го­ви ко­ји ука­зу­ју на </a:t>
            </a:r>
            <a:r>
              <a:rPr lang="sr-Cyrl-CS" b="1" i="1" dirty="0"/>
              <a:t>по­на­ша­ње учи­ни­о­ца на ли­цу ме­ста</a:t>
            </a:r>
            <a:r>
              <a:rPr lang="sr-Cyrl-CS" b="1" dirty="0"/>
              <a:t> </a:t>
            </a:r>
            <a:r>
              <a:rPr lang="sr-Cyrl-CS" dirty="0" smtClean="0"/>
              <a:t>(</a:t>
            </a:r>
            <a:r>
              <a:rPr lang="sr-Cyrl-CS" dirty="0"/>
              <a:t>пре­ве­ли­ки не­ред на ли­цу ме­ста, бес­по­треб­на уни­ште­ња ства­ри, тра­го­ви вр­ше­ња ма­ле или ве­ли­ке ну­жде на ли­цу ме­ста; тра­го­ви кон­зу­ми­ра­ња хра­не или пи­ћа итд</a:t>
            </a:r>
            <a:r>
              <a:rPr lang="sr-Cyrl-CS" dirty="0" smtClean="0"/>
              <a:t>. </a:t>
            </a:r>
            <a:r>
              <a:rPr lang="sr-Cyrl-CS" dirty="0"/>
              <a:t>о</a:t>
            </a:r>
            <a:r>
              <a:rPr lang="sr-Cyrl-CS" dirty="0" smtClean="0"/>
              <a:t>пушци од цигарете); </a:t>
            </a:r>
          </a:p>
          <a:p>
            <a:r>
              <a:rPr lang="sr-Cyrl-CS" dirty="0" smtClean="0"/>
              <a:t>3</a:t>
            </a:r>
            <a:r>
              <a:rPr lang="sr-Cyrl-CS" dirty="0"/>
              <a:t>)</a:t>
            </a:r>
            <a:r>
              <a:rPr lang="sr-Cyrl-CS" b="1" dirty="0"/>
              <a:t> </a:t>
            </a:r>
            <a:r>
              <a:rPr lang="sr-Cyrl-CS" dirty="0"/>
              <a:t>Тра­го­ви ко­ји </a:t>
            </a:r>
            <a:r>
              <a:rPr lang="sr-Cyrl-CS" i="1" dirty="0"/>
              <a:t>ука­зу­ју </a:t>
            </a:r>
            <a:r>
              <a:rPr lang="sr-Cyrl-CS" b="1" i="1" dirty="0"/>
              <a:t>на на­чин из­вр­ше­ња </a:t>
            </a:r>
            <a:r>
              <a:rPr lang="sr-Cyrl-CS" dirty="0"/>
              <a:t>кри­вич­ног </a:t>
            </a:r>
            <a:r>
              <a:rPr lang="sr-Cyrl-CS" dirty="0" smtClean="0"/>
              <a:t>де­ла; </a:t>
            </a:r>
          </a:p>
          <a:p>
            <a:r>
              <a:rPr lang="sr-Cyrl-CS" dirty="0" smtClean="0"/>
              <a:t>Тра­го­ви </a:t>
            </a:r>
            <a:r>
              <a:rPr lang="sr-Cyrl-CS" dirty="0"/>
              <a:t>ко­ји ука­зу­ју на </a:t>
            </a:r>
            <a:r>
              <a:rPr lang="sr-Cyrl-CS" b="1" i="1" dirty="0" smtClean="0"/>
              <a:t>mo­dus </a:t>
            </a:r>
            <a:r>
              <a:rPr lang="sr-Cyrl-CS" b="1" i="1" dirty="0"/>
              <a:t>ope­ran­di</a:t>
            </a:r>
            <a:r>
              <a:rPr lang="sr-Cyrl-CS" b="1" dirty="0"/>
              <a:t> </a:t>
            </a:r>
            <a:r>
              <a:rPr lang="sr-Cyrl-CS" dirty="0"/>
              <a:t>из­вр­ши­о­ца и вр­ше се про­ве­ра­ва­ња у МОС </a:t>
            </a:r>
            <a:r>
              <a:rPr lang="sr-Cyrl-CS" dirty="0" smtClean="0"/>
              <a:t>базама; </a:t>
            </a:r>
          </a:p>
          <a:p>
            <a:pPr marL="0" indent="0">
              <a:buNone/>
            </a:pPr>
            <a:r>
              <a:rPr lang="sr-Cyrl-CS" dirty="0" smtClean="0"/>
              <a:t>- кри­вич­но </a:t>
            </a:r>
            <a:r>
              <a:rPr lang="sr-Cyrl-CS" dirty="0"/>
              <a:t>де­ло </a:t>
            </a:r>
            <a:r>
              <a:rPr lang="sr-Cyrl-CS" dirty="0" smtClean="0"/>
              <a:t>се </a:t>
            </a:r>
            <a:r>
              <a:rPr lang="sr-Cyrl-CS" dirty="0"/>
              <a:t>упо­ре­ђу­је са дру­гим кри­вич­ним де­ли­ма ко­ја би мо­гла да ука­зу­ју на се­ри­ју истог из­вр­ши­о­ца. </a:t>
            </a:r>
            <a:endParaRPr lang="sr-Cyrl-CS" dirty="0" smtClean="0"/>
          </a:p>
          <a:p>
            <a:r>
              <a:rPr lang="sr-Cyrl-CS" dirty="0" smtClean="0"/>
              <a:t>На </a:t>
            </a:r>
            <a:r>
              <a:rPr lang="sr-Cyrl-CS" dirty="0"/>
              <a:t>осно­ву </a:t>
            </a:r>
            <a:r>
              <a:rPr lang="sr-Cyrl-CS" dirty="0" smtClean="0"/>
              <a:t>тра­го­ва </a:t>
            </a:r>
            <a:r>
              <a:rPr lang="sr-Cyrl-CS" dirty="0"/>
              <a:t>за­кљу­чу­је се о ис­ку­ству и ве­шти­ни про­вал­ни­ка, по­се­до­ва­њу спе­ци­фич­них зна­ња, фи­зич­ким ка­рак­те­ри­сти­ка­ма (нпр., про­вла­че­ње кроз ма­ле отво­ре, уска­ка­ње пре­ко кро­ва итд.). </a:t>
            </a:r>
            <a:endParaRPr lang="sr-Cyrl-CS" dirty="0" smtClean="0"/>
          </a:p>
          <a:p>
            <a:r>
              <a:rPr lang="sr-Cyrl-CS" dirty="0"/>
              <a:t>5)</a:t>
            </a:r>
            <a:r>
              <a:rPr lang="sr-Cyrl-CS" b="1" dirty="0"/>
              <a:t> </a:t>
            </a:r>
            <a:r>
              <a:rPr lang="sr-Cyrl-CS" b="1" i="1" dirty="0"/>
              <a:t>Тра­го­ви ко­је је учи­ни­лац оста­вио и тра­го­ви ко­је је по­нео с ли­ца ме­ста</a:t>
            </a:r>
            <a:r>
              <a:rPr lang="sr-Cyrl-CS" dirty="0"/>
              <a:t>: а) </a:t>
            </a:r>
            <a:r>
              <a:rPr lang="sr-Cyrl-CS" b="1" i="1" dirty="0"/>
              <a:t>тра­го­ви ко­је је учи­ни­лац оста­вио на ли­цу ме­ста</a:t>
            </a:r>
            <a:r>
              <a:rPr lang="sr-Cyrl-CS" b="1" dirty="0"/>
              <a:t> </a:t>
            </a:r>
            <a:r>
              <a:rPr lang="sr-Cyrl-CS" dirty="0"/>
              <a:t>(оти­сци сто­па­ла, пр­сти­ју, сред­ства из­вр­ше­ња, за­бо­ра­вље­ни или из­гу­бље­ни пред­ме­ти итд.) и б) </a:t>
            </a:r>
            <a:r>
              <a:rPr lang="sr-Cyrl-CS" b="1" i="1" dirty="0"/>
              <a:t>тра­го­ви ко­је је учи­ни­лац по­нео са ли­ца ме­ста</a:t>
            </a:r>
            <a:r>
              <a:rPr lang="sr-Cyrl-CS" b="1" dirty="0"/>
              <a:t> </a:t>
            </a:r>
            <a:r>
              <a:rPr lang="sr-Cyrl-CS" dirty="0"/>
              <a:t>(пра­ши­на од изо­ла­ци­о­ног ма­те­ри­ја­ла оби­је­не ка­се ко­ја се на­ла­зи на обу­ћи, оде­ћи, те­лу, тра­го­ви раз­би­је­ног ста­кла, или оште­ће­не фа­са­де на оде­ћи; укра­де­ни пред­ме­ти ко­ји се пре­тре­са­њем про­на­ла­зе код осум­њи­че­ног). Тра­го­ви на­но­са ма­те­ри­је ко­ји се мо­гу на­ћи на про­вал­нич­ком ала­ту).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2" name="Title 1"/>
          <p:cNvSpPr>
            <a:spLocks noGrp="1"/>
          </p:cNvSpPr>
          <p:nvPr>
            <p:ph type="title"/>
          </p:nvPr>
        </p:nvSpPr>
        <p:spPr>
          <a:xfrm>
            <a:off x="457200" y="76200"/>
            <a:ext cx="8229600" cy="762000"/>
          </a:xfrm>
        </p:spPr>
        <p:txBody>
          <a:bodyPr>
            <a:normAutofit fontScale="90000"/>
          </a:bodyPr>
          <a:lstStyle/>
          <a:p>
            <a:r>
              <a:rPr lang="sr-Cyrl-CS" i="1" dirty="0"/>
              <a:t>Тра­го­ви код про­вал­них </a:t>
            </a:r>
            <a:r>
              <a:rPr lang="sr-Cyrl-CS" i="1" dirty="0" smtClean="0"/>
              <a:t>кра­ђа- 2</a:t>
            </a:r>
            <a:endParaRPr lang="en-US" dirty="0"/>
          </a:p>
        </p:txBody>
      </p:sp>
    </p:spTree>
    <p:extLst>
      <p:ext uri="{BB962C8B-B14F-4D97-AF65-F5344CB8AC3E}">
        <p14:creationId xmlns:p14="http://schemas.microsoft.com/office/powerpoint/2010/main" val="15526397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715000"/>
          </a:xfrm>
        </p:spPr>
        <p:txBody>
          <a:bodyPr>
            <a:normAutofit fontScale="77500" lnSpcReduction="20000"/>
          </a:bodyPr>
          <a:lstStyle/>
          <a:p>
            <a:r>
              <a:rPr lang="sr-Cyrl-CS" dirty="0"/>
              <a:t>4)</a:t>
            </a:r>
            <a:r>
              <a:rPr lang="sr-Cyrl-CS" b="1" dirty="0"/>
              <a:t> </a:t>
            </a:r>
            <a:r>
              <a:rPr lang="sr-Cyrl-CS" i="1" dirty="0"/>
              <a:t>Тра­го­ви од иден­ти­фи­ка­ци­о­ног зна­ча­ја</a:t>
            </a:r>
            <a:r>
              <a:rPr lang="sr-Cyrl-CS" dirty="0"/>
              <a:t>: а) </a:t>
            </a:r>
            <a:r>
              <a:rPr lang="sr-Cyrl-CS" b="1" i="1" dirty="0"/>
              <a:t>тра­го­ви на осно­ву ко­јих се иден­ти­фи­ку­је из­вр­ши­лац кри­вич­ног </a:t>
            </a:r>
            <a:r>
              <a:rPr lang="sr-Cyrl-CS" b="1" i="1" dirty="0" smtClean="0"/>
              <a:t>де­ла</a:t>
            </a:r>
            <a:r>
              <a:rPr lang="sr-Cyrl-CS" dirty="0" smtClean="0"/>
              <a:t>: тра­го­ви </a:t>
            </a:r>
            <a:r>
              <a:rPr lang="sr-Cyrl-CS" dirty="0"/>
              <a:t>оти­са­ка </a:t>
            </a:r>
            <a:r>
              <a:rPr lang="sr-Cyrl-CS" b="1" dirty="0"/>
              <a:t>пр­сти­ју</a:t>
            </a:r>
            <a:r>
              <a:rPr lang="sr-Cyrl-CS" dirty="0"/>
              <a:t>, </a:t>
            </a:r>
            <a:r>
              <a:rPr lang="sr-Cyrl-CS" b="1" dirty="0"/>
              <a:t>тра­го­ви ушне шкољ­ке </a:t>
            </a:r>
            <a:r>
              <a:rPr lang="sr-Cyrl-CS" dirty="0"/>
              <a:t>на вра­ти­ма, </a:t>
            </a:r>
            <a:r>
              <a:rPr lang="sr-Cyrl-CS" b="1" dirty="0" smtClean="0"/>
              <a:t>биолошки трагови </a:t>
            </a:r>
            <a:r>
              <a:rPr lang="sr-Cyrl-CS" dirty="0" smtClean="0"/>
              <a:t>(учинилац се посекао), </a:t>
            </a:r>
            <a:r>
              <a:rPr lang="sr-Cyrl-CS" b="1" dirty="0" smtClean="0"/>
              <a:t>тра­го­ви </a:t>
            </a:r>
            <a:r>
              <a:rPr lang="sr-Cyrl-CS" b="1" dirty="0"/>
              <a:t>зу­ба </a:t>
            </a:r>
            <a:r>
              <a:rPr lang="sr-Cyrl-CS" dirty="0" smtClean="0"/>
              <a:t>(нпр. не­по­зна­ти </a:t>
            </a:r>
            <a:r>
              <a:rPr lang="sr-Cyrl-CS" dirty="0"/>
              <a:t>про­вал­ник за­гри­зао чо­ко­ла­ду, ја­бу­ку итд</a:t>
            </a:r>
            <a:r>
              <a:rPr lang="sr-Cyrl-CS" dirty="0" smtClean="0"/>
              <a:t>.), </a:t>
            </a:r>
          </a:p>
          <a:p>
            <a:r>
              <a:rPr lang="sr-Cyrl-CS" dirty="0" smtClean="0"/>
              <a:t> </a:t>
            </a:r>
            <a:r>
              <a:rPr lang="sr-Cyrl-CS" dirty="0"/>
              <a:t>б) </a:t>
            </a:r>
            <a:r>
              <a:rPr lang="sr-Cyrl-CS" b="1" i="1" dirty="0"/>
              <a:t>тра­го­ви на осно­ву ко­јих се иден­ти­фи­ку­ју ства­ри ко­је при­па­да­ју учи­ни­о­цу</a:t>
            </a:r>
            <a:r>
              <a:rPr lang="sr-Cyrl-CS" b="1" dirty="0"/>
              <a:t> </a:t>
            </a:r>
            <a:r>
              <a:rPr lang="sr-Cyrl-CS" b="1" dirty="0" smtClean="0"/>
              <a:t> </a:t>
            </a:r>
            <a:r>
              <a:rPr lang="sr-Cyrl-CS" dirty="0" smtClean="0"/>
              <a:t>(</a:t>
            </a:r>
            <a:r>
              <a:rPr lang="sr-Cyrl-CS" dirty="0"/>
              <a:t>траг обу­ће) и </a:t>
            </a:r>
            <a:endParaRPr lang="sr-Cyrl-CS" dirty="0" smtClean="0"/>
          </a:p>
          <a:p>
            <a:r>
              <a:rPr lang="sr-Cyrl-CS" dirty="0" smtClean="0"/>
              <a:t>в</a:t>
            </a:r>
            <a:r>
              <a:rPr lang="sr-Cyrl-CS" dirty="0"/>
              <a:t>)</a:t>
            </a:r>
            <a:r>
              <a:rPr lang="sr-Cyrl-CS" b="1" dirty="0"/>
              <a:t> </a:t>
            </a:r>
            <a:r>
              <a:rPr lang="sr-Cyrl-CS" b="1" i="1" dirty="0"/>
              <a:t>тра­го­ви на осно­ву ко­јих се иден­ти­фи­ку­ју сред­ства за из­вр­ше­ње </a:t>
            </a:r>
            <a:r>
              <a:rPr lang="sr-Cyrl-CS" b="1" i="1" dirty="0" smtClean="0"/>
              <a:t>кра­ђе</a:t>
            </a:r>
            <a:r>
              <a:rPr lang="sr-Cyrl-CS" b="1" dirty="0"/>
              <a:t> </a:t>
            </a:r>
            <a:r>
              <a:rPr lang="sr-Cyrl-CS" b="1" dirty="0" smtClean="0"/>
              <a:t> </a:t>
            </a:r>
            <a:r>
              <a:rPr lang="sr-Cyrl-CS" dirty="0" smtClean="0"/>
              <a:t>услед </a:t>
            </a:r>
            <a:r>
              <a:rPr lang="sr-Cyrl-CS" dirty="0"/>
              <a:t>де­ло­ва­ња ала­та на ра­зним по­вр­ши­на­ма при­ли­ком са­вла­да­ва­ња фи­зич­ких пре­пре­ка (траг ка­ла­у­за на ме­ха­ни­зму за отва­ра­ње бра­ве, део из­ло­мље­ног ору­ђа ко­јим је оби­је­на бра­ва, траг од­вр­та­ча или по­лу­ге при­ли­ком оби­ја­ња ка­се или вра­та). </a:t>
            </a:r>
            <a:endParaRPr lang="sr-Cyrl-CS" dirty="0" smtClean="0"/>
          </a:p>
          <a:p>
            <a:pPr marL="0" indent="0">
              <a:buNone/>
            </a:pPr>
            <a:r>
              <a:rPr lang="sr-Cyrl-CS" dirty="0" smtClean="0"/>
              <a:t>- Ови </a:t>
            </a:r>
            <a:r>
              <a:rPr lang="sr-Cyrl-CS" dirty="0"/>
              <a:t>тра­го­ви се </a:t>
            </a:r>
            <a:r>
              <a:rPr lang="sr-Cyrl-CS" dirty="0" smtClean="0"/>
              <a:t>фо­то­гра­фи­шу</a:t>
            </a:r>
            <a:r>
              <a:rPr lang="sr-Cyrl-CS" dirty="0"/>
              <a:t>, при­ме­ном спе­ци­јал­них ма­са узме се њи­хов оти­сак и из­у­зме се пред­мет на ко­ме се траг од­ра­зио ра­ди ме­ха­но­скоп­ских ве­шта­че­ња</a:t>
            </a:r>
            <a:r>
              <a:rPr lang="sr-Cyrl-CS" dirty="0" smtClean="0"/>
              <a:t>.</a:t>
            </a:r>
          </a:p>
          <a:p>
            <a:r>
              <a:rPr lang="sr-Cyrl-CS" b="1" i="1" dirty="0"/>
              <a:t>Тра­го­ви фин­ги­ра­ња</a:t>
            </a:r>
            <a:r>
              <a:rPr lang="sr-Cyrl-CS" b="1" dirty="0"/>
              <a:t> </a:t>
            </a:r>
            <a:r>
              <a:rPr lang="sr-Cyrl-CS" dirty="0"/>
              <a:t>про­вал­не кра­ђе пред­ста­вља­ју не­га­тив­не окол­но­сти ко­је се на­ла­зе на ли­цу ме­ста. </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2" name="Title 1"/>
          <p:cNvSpPr>
            <a:spLocks noGrp="1"/>
          </p:cNvSpPr>
          <p:nvPr>
            <p:ph type="title"/>
          </p:nvPr>
        </p:nvSpPr>
        <p:spPr>
          <a:xfrm>
            <a:off x="457200" y="152400"/>
            <a:ext cx="8229600" cy="609600"/>
          </a:xfrm>
        </p:spPr>
        <p:txBody>
          <a:bodyPr>
            <a:normAutofit fontScale="90000"/>
          </a:bodyPr>
          <a:lstStyle/>
          <a:p>
            <a:r>
              <a:rPr lang="sr-Cyrl-CS" i="1" dirty="0"/>
              <a:t>Тра­го­ви код про­вал­них </a:t>
            </a:r>
            <a:r>
              <a:rPr lang="sr-Cyrl-CS" i="1" dirty="0" smtClean="0"/>
              <a:t>кра­ђа- 3</a:t>
            </a:r>
            <a:endParaRPr lang="en-US" dirty="0"/>
          </a:p>
        </p:txBody>
      </p:sp>
    </p:spTree>
    <p:extLst>
      <p:ext uri="{BB962C8B-B14F-4D97-AF65-F5344CB8AC3E}">
        <p14:creationId xmlns:p14="http://schemas.microsoft.com/office/powerpoint/2010/main" val="6921725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534400" cy="5486400"/>
          </a:xfrm>
        </p:spPr>
        <p:txBody>
          <a:bodyPr>
            <a:normAutofit fontScale="55000" lnSpcReduction="20000"/>
          </a:bodyPr>
          <a:lstStyle/>
          <a:p>
            <a:r>
              <a:rPr lang="sr-Cyrl-CS" sz="3400" i="1" dirty="0"/>
              <a:t>ин­фор­ма­тив­ни раз­го­во­ри</a:t>
            </a:r>
            <a:r>
              <a:rPr lang="sr-Cyrl-CS" sz="3400" dirty="0"/>
              <a:t> са ста­на­ри­ма </a:t>
            </a:r>
            <a:r>
              <a:rPr lang="sr-Cyrl-CS" sz="3400" dirty="0" smtClean="0"/>
              <a:t>објек­та (ко се понашао сумњиво у близини објекта, ко је познавао специјалне околности);</a:t>
            </a:r>
          </a:p>
          <a:p>
            <a:r>
              <a:rPr lang="sr-Cyrl-CS" sz="3400" dirty="0" smtClean="0"/>
              <a:t>Коришћење пса трагача;</a:t>
            </a:r>
          </a:p>
          <a:p>
            <a:r>
              <a:rPr lang="sr-Cyrl-CS" sz="3400" dirty="0" smtClean="0"/>
              <a:t>Контрола сумњивих особа (регистовани учиниоци; лица са издржавања казне);</a:t>
            </a:r>
          </a:p>
          <a:p>
            <a:r>
              <a:rPr lang="sr-Cyrl-CS" sz="3400" dirty="0" smtClean="0"/>
              <a:t>Полиграфска тестирања;</a:t>
            </a:r>
          </a:p>
          <a:p>
            <a:r>
              <a:rPr lang="sr-Cyrl-CS" sz="3400" i="1" dirty="0"/>
              <a:t>кон­тро­ле и </a:t>
            </a:r>
            <a:r>
              <a:rPr lang="sr-Cyrl-CS" sz="3400" i="1" dirty="0" smtClean="0"/>
              <a:t>пре­гле­ди </a:t>
            </a:r>
            <a:r>
              <a:rPr lang="sr-Cyrl-CS" sz="3400" i="1" dirty="0"/>
              <a:t>мо­тор­них во­зи­ла, пут­ни­ка и пр­тља­га</a:t>
            </a:r>
            <a:r>
              <a:rPr lang="sr-Cyrl-CS" sz="3400" dirty="0" smtClean="0"/>
              <a:t>.</a:t>
            </a:r>
          </a:p>
          <a:p>
            <a:r>
              <a:rPr lang="sr-Cyrl-CS" sz="3400" i="1" dirty="0" smtClean="0"/>
              <a:t>кон­тро­ла </a:t>
            </a:r>
            <a:r>
              <a:rPr lang="sr-Cyrl-CS" sz="3400" i="1" dirty="0"/>
              <a:t>ме­ста на ко­ји­ма се мо­гу про­да­ва­ти укра­де­не </a:t>
            </a:r>
            <a:r>
              <a:rPr lang="sr-Cyrl-CS" sz="3400" i="1" dirty="0" smtClean="0"/>
              <a:t>ства­ри;</a:t>
            </a:r>
          </a:p>
          <a:p>
            <a:r>
              <a:rPr lang="sr-Cyrl-CS" sz="3400" i="1" dirty="0" smtClean="0"/>
              <a:t>Анализа модуса операнди;</a:t>
            </a:r>
          </a:p>
          <a:p>
            <a:r>
              <a:rPr lang="sr-Cyrl-CS" sz="3400" i="1" dirty="0" smtClean="0"/>
              <a:t>Географско профилисање;</a:t>
            </a:r>
          </a:p>
          <a:p>
            <a:r>
              <a:rPr lang="sr-Cyrl-CS" sz="3400" i="1" dirty="0" smtClean="0"/>
              <a:t>Важна је сарадничка мрежа, </a:t>
            </a:r>
          </a:p>
          <a:p>
            <a:r>
              <a:rPr lang="sr-Cyrl-CS" sz="3400" i="1" dirty="0" smtClean="0"/>
              <a:t>Примена индицијалне методе (</a:t>
            </a:r>
            <a:r>
              <a:rPr lang="sr-Cyrl-CS" sz="3400" dirty="0" smtClean="0"/>
              <a:t>лица </a:t>
            </a:r>
            <a:r>
              <a:rPr lang="sr-Cyrl-CS" sz="3400" dirty="0"/>
              <a:t>на која указују индиције, на која сумњају </a:t>
            </a:r>
            <a:r>
              <a:rPr lang="sr-Cyrl-CS" sz="3400" dirty="0" smtClean="0"/>
              <a:t>станари, раније осуђивани, регистровани извршиоци, индиција сумњивог понашања, индиција по карактеру; индиција познавања околности које нису свима познате; физичко и психичко дејство кривичног дела на извршиоца).</a:t>
            </a:r>
          </a:p>
          <a:p>
            <a:r>
              <a:rPr lang="sr-Cyrl-CS" sz="3400" dirty="0" smtClean="0"/>
              <a:t>Анализа материјала са камера.</a:t>
            </a:r>
            <a:endParaRPr lang="sr-Cyrl-CS" sz="3400" dirty="0"/>
          </a:p>
          <a:p>
            <a:endParaRPr lang="sr-Cyrl-CS" i="1"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2" name="Title 1"/>
          <p:cNvSpPr>
            <a:spLocks noGrp="1"/>
          </p:cNvSpPr>
          <p:nvPr>
            <p:ph type="title"/>
          </p:nvPr>
        </p:nvSpPr>
        <p:spPr>
          <a:xfrm>
            <a:off x="457200" y="152400"/>
            <a:ext cx="8229600" cy="914400"/>
          </a:xfrm>
        </p:spPr>
        <p:txBody>
          <a:bodyPr>
            <a:noAutofit/>
          </a:bodyPr>
          <a:lstStyle/>
          <a:p>
            <a:r>
              <a:rPr lang="sr-Cyrl-RS" sz="3600" dirty="0"/>
              <a:t>Оперативне радње </a:t>
            </a:r>
            <a:r>
              <a:rPr lang="sr-Cyrl-RS" sz="3600" dirty="0" smtClean="0"/>
              <a:t>–</a:t>
            </a:r>
            <a:br>
              <a:rPr lang="sr-Cyrl-RS" sz="3600" dirty="0" smtClean="0"/>
            </a:br>
            <a:r>
              <a:rPr lang="sr-Cyrl-RS" sz="3600" dirty="0" smtClean="0"/>
              <a:t>Разјашњавање тешких крађа</a:t>
            </a:r>
            <a:endParaRPr lang="en-US" sz="3600" dirty="0"/>
          </a:p>
        </p:txBody>
      </p:sp>
    </p:spTree>
    <p:extLst>
      <p:ext uri="{BB962C8B-B14F-4D97-AF65-F5344CB8AC3E}">
        <p14:creationId xmlns:p14="http://schemas.microsoft.com/office/powerpoint/2010/main" val="37226159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r>
              <a:rPr lang="sr-Cyrl-CS" i="1" dirty="0"/>
              <a:t>Уви­ђај </a:t>
            </a:r>
            <a:r>
              <a:rPr lang="sr-Cyrl-CS" i="1" dirty="0" smtClean="0"/>
              <a:t>– обавезна радња (у пракси се запоставља)</a:t>
            </a:r>
          </a:p>
          <a:p>
            <a:r>
              <a:rPr lang="sr-Cyrl-CS" i="1" dirty="0" smtClean="0"/>
              <a:t>Ре­кон­струк­ци­ја </a:t>
            </a:r>
            <a:r>
              <a:rPr lang="sr-Cyrl-CS" i="1" dirty="0"/>
              <a:t>кри­вич­ног </a:t>
            </a:r>
            <a:r>
              <a:rPr lang="sr-Cyrl-CS" i="1" dirty="0" smtClean="0"/>
              <a:t>де­ла</a:t>
            </a:r>
          </a:p>
          <a:p>
            <a:r>
              <a:rPr lang="sr-Cyrl-CS" i="1" dirty="0"/>
              <a:t>Пре­тре­са­ње ста­на,</a:t>
            </a:r>
            <a:r>
              <a:rPr lang="sr-Cyrl-CS" b="1" dirty="0"/>
              <a:t> </a:t>
            </a:r>
            <a:r>
              <a:rPr lang="sr-Cyrl-CS" dirty="0"/>
              <a:t>сум­њи­вих </a:t>
            </a:r>
            <a:r>
              <a:rPr lang="sr-Cyrl-CS" dirty="0" smtClean="0"/>
              <a:t>осо­ба </a:t>
            </a:r>
            <a:r>
              <a:rPr lang="sr-Cyrl-CS" sz="2200" dirty="0" smtClean="0"/>
              <a:t>(траже се трагови, украдени предмети, провалнички алат)</a:t>
            </a:r>
          </a:p>
          <a:p>
            <a:r>
              <a:rPr lang="sr-Cyrl-CS" i="1" dirty="0"/>
              <a:t>Ве­шта­че­ња код имо­вин­ских </a:t>
            </a:r>
            <a:r>
              <a:rPr lang="sr-Cyrl-CS" i="1" dirty="0" smtClean="0"/>
              <a:t>де­ли­ка­та: </a:t>
            </a:r>
            <a:r>
              <a:rPr lang="sr-Cyrl-CS" dirty="0" smtClean="0"/>
              <a:t>тра­со­ло­шка </a:t>
            </a:r>
            <a:r>
              <a:rPr lang="sr-Cyrl-CS" dirty="0"/>
              <a:t>ве­шта­че­ња (тј. ме­ха­но­скоп­ска</a:t>
            </a:r>
            <a:r>
              <a:rPr lang="sr-Cyrl-CS" dirty="0" smtClean="0"/>
              <a:t>); </a:t>
            </a:r>
            <a:r>
              <a:rPr lang="sr-Cyrl-CS" dirty="0"/>
              <a:t>ве­шта­че­ња оти­са­ка пр­сти­ју, обу­ће, тра­го­ва пне­у­ма­ти­ка са </a:t>
            </a:r>
            <a:r>
              <a:rPr lang="sr-Cyrl-CS" dirty="0" smtClean="0"/>
              <a:t>во­зи­ла,  ДНК вештачења.</a:t>
            </a:r>
          </a:p>
          <a:p>
            <a:r>
              <a:rPr lang="sr-Cyrl-CS" dirty="0" smtClean="0"/>
              <a:t>Проверавање трагова кроз базе трагова.</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2" name="Title 1"/>
          <p:cNvSpPr>
            <a:spLocks noGrp="1"/>
          </p:cNvSpPr>
          <p:nvPr>
            <p:ph type="title"/>
          </p:nvPr>
        </p:nvSpPr>
        <p:spPr>
          <a:xfrm>
            <a:off x="457200" y="152400"/>
            <a:ext cx="8229600" cy="1066800"/>
          </a:xfrm>
        </p:spPr>
        <p:txBody>
          <a:bodyPr>
            <a:noAutofit/>
          </a:bodyPr>
          <a:lstStyle/>
          <a:p>
            <a:r>
              <a:rPr lang="sr-Cyrl-RS" sz="3600" dirty="0" smtClean="0"/>
              <a:t>Доказне радње </a:t>
            </a:r>
            <a:r>
              <a:rPr lang="sr-Cyrl-RS" sz="3600" dirty="0"/>
              <a:t>–</a:t>
            </a:r>
            <a:br>
              <a:rPr lang="sr-Cyrl-RS" sz="3600" dirty="0"/>
            </a:br>
            <a:r>
              <a:rPr lang="sr-Cyrl-RS" sz="3600" dirty="0"/>
              <a:t>Разјашњавање тешких крађа</a:t>
            </a:r>
            <a:endParaRPr lang="en-US" sz="3600" dirty="0"/>
          </a:p>
        </p:txBody>
      </p:sp>
    </p:spTree>
    <p:extLst>
      <p:ext uri="{BB962C8B-B14F-4D97-AF65-F5344CB8AC3E}">
        <p14:creationId xmlns:p14="http://schemas.microsoft.com/office/powerpoint/2010/main" val="1806170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fontScale="85000" lnSpcReduction="10000"/>
          </a:bodyPr>
          <a:lstStyle/>
          <a:p>
            <a:r>
              <a:rPr lang="sr-Cyrl-RS" b="1" dirty="0" smtClean="0"/>
              <a:t>Превентивна делатност у односу на грађане </a:t>
            </a:r>
            <a:r>
              <a:rPr lang="sr-Cyrl-RS" dirty="0" smtClean="0"/>
              <a:t>(преко медија, брошура, едукација, упозоравање, инструисање, указивање на мере превенције);</a:t>
            </a:r>
          </a:p>
          <a:p>
            <a:r>
              <a:rPr lang="sr-Cyrl-RS" dirty="0" smtClean="0"/>
              <a:t>Превенција коју предузима полиција (</a:t>
            </a:r>
            <a:r>
              <a:rPr lang="sr-Cyrl-RS" b="1" dirty="0" smtClean="0"/>
              <a:t>рад полиције у заједници</a:t>
            </a:r>
            <a:r>
              <a:rPr lang="sr-Cyrl-RS" dirty="0" smtClean="0"/>
              <a:t> (едукација грађана, упозоравање) </a:t>
            </a:r>
            <a:r>
              <a:rPr lang="sr-Cyrl-RS" b="1" dirty="0" smtClean="0"/>
              <a:t>појачан рад на сектору</a:t>
            </a:r>
            <a:r>
              <a:rPr lang="sr-Cyrl-RS" dirty="0" smtClean="0"/>
              <a:t>; </a:t>
            </a:r>
            <a:r>
              <a:rPr lang="sr-Cyrl-RS" b="1" dirty="0" smtClean="0"/>
              <a:t>контрола сумњивих особа и повратника</a:t>
            </a:r>
            <a:r>
              <a:rPr lang="sr-Cyrl-RS" dirty="0" smtClean="0"/>
              <a:t>, контрола објаката; контрола лица која се баве препродајом половних ствари;</a:t>
            </a:r>
          </a:p>
          <a:p>
            <a:r>
              <a:rPr lang="sr-Cyrl-RS" dirty="0" smtClean="0"/>
              <a:t>Увођење техничких система заштите (камере</a:t>
            </a:r>
            <a:r>
              <a:rPr lang="en-US" dirty="0" smtClean="0"/>
              <a:t>, </a:t>
            </a:r>
            <a:r>
              <a:rPr lang="sr-Cyrl-RS" dirty="0" smtClean="0"/>
              <a:t>сигурносна врата и браве; аларми; даљинска дојава аларма);</a:t>
            </a:r>
          </a:p>
          <a:p>
            <a:r>
              <a:rPr lang="sr-Cyrl-RS" dirty="0" smtClean="0"/>
              <a:t>Системи заштите аутомобила од крађа (</a:t>
            </a:r>
            <a:r>
              <a:rPr lang="sr-Latn-RS" dirty="0" smtClean="0"/>
              <a:t>GPS</a:t>
            </a:r>
            <a:r>
              <a:rPr lang="sr-Cyrl-RS" dirty="0" smtClean="0"/>
              <a:t>; аларми; системи блокаде мотора)</a:t>
            </a:r>
          </a:p>
          <a:p>
            <a:r>
              <a:rPr lang="sr-Cyrl-RS" dirty="0" smtClean="0"/>
              <a:t>Систем приватне безбедности.</a:t>
            </a:r>
          </a:p>
          <a:p>
            <a:endParaRPr lang="sr-Cyrl-RS" dirty="0" smtClean="0"/>
          </a:p>
          <a:p>
            <a:endParaRPr lang="sr-Cyrl-RS" dirty="0" smtClean="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Title 3"/>
          <p:cNvSpPr>
            <a:spLocks noGrp="1"/>
          </p:cNvSpPr>
          <p:nvPr>
            <p:ph type="title"/>
          </p:nvPr>
        </p:nvSpPr>
        <p:spPr/>
        <p:txBody>
          <a:bodyPr>
            <a:normAutofit fontScale="90000"/>
          </a:bodyPr>
          <a:lstStyle/>
          <a:p>
            <a:r>
              <a:rPr lang="sr-Cyrl-RS" dirty="0" smtClean="0"/>
              <a:t>Превенција имовинских деликата</a:t>
            </a:r>
            <a:endParaRPr lang="en-US" dirty="0"/>
          </a:p>
        </p:txBody>
      </p:sp>
    </p:spTree>
    <p:extLst>
      <p:ext uri="{BB962C8B-B14F-4D97-AF65-F5344CB8AC3E}">
        <p14:creationId xmlns:p14="http://schemas.microsoft.com/office/powerpoint/2010/main" val="1087997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fontScale="85000" lnSpcReduction="10000"/>
          </a:bodyPr>
          <a:lstStyle/>
          <a:p>
            <a:r>
              <a:rPr lang="sr-Cyrl-CS" b="1" dirty="0" smtClean="0"/>
              <a:t>Масовност-</a:t>
            </a:r>
            <a:r>
              <a:rPr lang="sr-Cyrl-CS" dirty="0" smtClean="0"/>
              <a:t> у </a:t>
            </a:r>
            <a:r>
              <a:rPr lang="sr-Cyrl-CS" dirty="0"/>
              <a:t>укуп­ном кри­ми­на­ли­те­ту </a:t>
            </a:r>
            <a:r>
              <a:rPr lang="sr-Cyrl-CS" dirty="0" smtClean="0"/>
              <a:t>обухватају око </a:t>
            </a:r>
            <a:r>
              <a:rPr lang="sr-Cyrl-CS" dirty="0"/>
              <a:t>по­ло­ви­ну свих из­вр­ше­них кри­вич­них де­ла; </a:t>
            </a:r>
            <a:endParaRPr lang="sr-Cyrl-CS" dirty="0" smtClean="0"/>
          </a:p>
          <a:p>
            <a:r>
              <a:rPr lang="sr-Cyrl-CS" b="1" dirty="0" smtClean="0"/>
              <a:t>Велика „тамна бројка </a:t>
            </a:r>
            <a:r>
              <a:rPr lang="sr-Cyrl-CS" dirty="0" smtClean="0"/>
              <a:t>„ Грађани због лошег искуства и не пријављују дела.</a:t>
            </a:r>
          </a:p>
          <a:p>
            <a:r>
              <a:rPr lang="sr-Cyrl-CS" b="1" dirty="0"/>
              <a:t>П</a:t>
            </a:r>
            <a:r>
              <a:rPr lang="sr-Cyrl-CS" b="1" dirty="0" smtClean="0"/>
              <a:t>ро­блем </a:t>
            </a:r>
            <a:r>
              <a:rPr lang="sr-Cyrl-CS" b="1" dirty="0"/>
              <a:t>ефи­ка­сно­сти по­ли­ци­је </a:t>
            </a:r>
            <a:r>
              <a:rPr lang="sr-Cyrl-CS" dirty="0"/>
              <a:t>у су­зби­ја­њу кри­ми­на­ли­те­та је у под­руч­ју имо­вин­ских де­ли­ка­та; </a:t>
            </a:r>
            <a:endParaRPr lang="sr-Cyrl-CS" dirty="0" smtClean="0"/>
          </a:p>
          <a:p>
            <a:r>
              <a:rPr lang="sr-Cyrl-CS" dirty="0" smtClean="0"/>
              <a:t>Висок про­це­нат </a:t>
            </a:r>
            <a:r>
              <a:rPr lang="sr-Cyrl-CS" b="1" dirty="0" smtClean="0"/>
              <a:t>дела  </a:t>
            </a:r>
            <a:r>
              <a:rPr lang="sr-Cyrl-CS" b="1" dirty="0"/>
              <a:t>с не­по­зна­тим учи­ни­о­цем </a:t>
            </a:r>
            <a:r>
              <a:rPr lang="sr-Cyrl-CS" dirty="0" smtClean="0"/>
              <a:t>- пре­ла­зи </a:t>
            </a:r>
            <a:r>
              <a:rPr lang="sr-Cyrl-CS" dirty="0"/>
              <a:t>50% свих из­вр­ше­них кри­вич­них де­ла (нпр., џеп­не кра­ђе, про­вал­не кра­ђе, </a:t>
            </a:r>
            <a:r>
              <a:rPr lang="sr-Cyrl-CS" dirty="0" smtClean="0"/>
              <a:t>кра­ђе </a:t>
            </a:r>
            <a:r>
              <a:rPr lang="sr-Cyrl-CS" dirty="0"/>
              <a:t>ауто­мо­би­ла</a:t>
            </a:r>
            <a:r>
              <a:rPr lang="sr-Cyrl-CS" dirty="0" smtClean="0"/>
              <a:t>);</a:t>
            </a:r>
          </a:p>
          <a:p>
            <a:r>
              <a:rPr lang="sr-Cyrl-CS" dirty="0"/>
              <a:t>Н</a:t>
            </a:r>
            <a:r>
              <a:rPr lang="sr-Cyrl-CS" dirty="0" smtClean="0"/>
              <a:t>ај­ве­ћи про­це­нат </a:t>
            </a:r>
            <a:r>
              <a:rPr lang="sr-Cyrl-CS" b="1" dirty="0" smtClean="0"/>
              <a:t>повратника</a:t>
            </a:r>
            <a:r>
              <a:rPr lang="sr-Cyrl-CS" dirty="0" smtClean="0"/>
              <a:t>; </a:t>
            </a:r>
          </a:p>
          <a:p>
            <a:r>
              <a:rPr lang="sr-Cyrl-CS" dirty="0"/>
              <a:t>О</a:t>
            </a:r>
            <a:r>
              <a:rPr lang="sr-Cyrl-CS" dirty="0" smtClean="0"/>
              <a:t>снов­ни је об­лик </a:t>
            </a:r>
            <a:r>
              <a:rPr lang="sr-Cyrl-CS" dirty="0"/>
              <a:t>ма­ло­лет­нич­ке де­лин­квен­ци­је, и че­сто по­че­так кри­ми­нал­не ка­ри­је­ре про­фе­си­о­нал­ног де­лин­квен­та</a:t>
            </a:r>
            <a:r>
              <a:rPr lang="sr-Cyrl-CS" dirty="0" smtClean="0"/>
              <a:t>;</a:t>
            </a:r>
            <a:r>
              <a:rPr lang="sr-Cyrl-CS" dirty="0"/>
              <a:t> </a:t>
            </a:r>
            <a:endParaRPr lang="sr-Cyrl-CS" dirty="0" smtClean="0"/>
          </a:p>
          <a:p>
            <a:endParaRPr lang="sr-Cyrl-C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
        <p:nvSpPr>
          <p:cNvPr id="2" name="Title 1"/>
          <p:cNvSpPr>
            <a:spLocks noGrp="1"/>
          </p:cNvSpPr>
          <p:nvPr>
            <p:ph type="title"/>
          </p:nvPr>
        </p:nvSpPr>
        <p:spPr>
          <a:xfrm>
            <a:off x="457200" y="152400"/>
            <a:ext cx="8229600" cy="990600"/>
          </a:xfrm>
        </p:spPr>
        <p:txBody>
          <a:bodyPr>
            <a:normAutofit fontScale="90000"/>
          </a:bodyPr>
          <a:lstStyle/>
          <a:p>
            <a:r>
              <a:rPr lang="sr-Cyrl-RS" dirty="0" smtClean="0"/>
              <a:t>Имовински деликти- основне карактеристике</a:t>
            </a:r>
            <a:endParaRPr lang="en-US" dirty="0"/>
          </a:p>
        </p:txBody>
      </p:sp>
    </p:spTree>
    <p:extLst>
      <p:ext uri="{BB962C8B-B14F-4D97-AF65-F5344CB8AC3E}">
        <p14:creationId xmlns:p14="http://schemas.microsoft.com/office/powerpoint/2010/main" val="2396122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334000"/>
          </a:xfrm>
        </p:spPr>
        <p:txBody>
          <a:bodyPr>
            <a:normAutofit fontScale="92500" lnSpcReduction="10000"/>
          </a:bodyPr>
          <a:lstStyle/>
          <a:p>
            <a:r>
              <a:rPr lang="sr-Cyrl-CS" dirty="0" smtClean="0"/>
              <a:t>Мо­тив </a:t>
            </a:r>
            <a:r>
              <a:rPr lang="sr-Cyrl-CS" dirty="0"/>
              <a:t>учи­ни­о­ца за сти­ца­њем имо­вин­ске ко­ри­сти (с тим што мо­тив за при­ба­вља­ње имо­вин­ске ко­ри­сти по­не­кад ни­је </a:t>
            </a:r>
            <a:r>
              <a:rPr lang="sr-Cyrl-CS" dirty="0" smtClean="0"/>
              <a:t>при­мар­ни);</a:t>
            </a:r>
          </a:p>
          <a:p>
            <a:r>
              <a:rPr lang="sr-Cyrl-CS" dirty="0" smtClean="0"/>
              <a:t>Од пригодног учиниоца – до кривца из навике (професионалног кривца);</a:t>
            </a:r>
          </a:p>
          <a:p>
            <a:r>
              <a:rPr lang="sr-Cyrl-CS" dirty="0" smtClean="0"/>
              <a:t> Скло­ност </a:t>
            </a:r>
            <a:r>
              <a:rPr lang="sr-Cyrl-CS" dirty="0"/>
              <a:t>ка по­на­вља­њу кри­вич­них де­ла, </a:t>
            </a:r>
            <a:endParaRPr lang="sr-Cyrl-CS" dirty="0" smtClean="0"/>
          </a:p>
          <a:p>
            <a:r>
              <a:rPr lang="sr-Cyrl-CS" dirty="0" smtClean="0"/>
              <a:t>Про­фе­си­о­нал­но </a:t>
            </a:r>
            <a:r>
              <a:rPr lang="sr-Cyrl-CS" dirty="0"/>
              <a:t>вр­ше­ње кри­вич­них де­ла као ко­нач­на кри­ми­нал­на </a:t>
            </a:r>
            <a:r>
              <a:rPr lang="sr-Cyrl-CS" dirty="0" smtClean="0"/>
              <a:t>ори­јен­та­ци­ја; </a:t>
            </a:r>
          </a:p>
          <a:p>
            <a:r>
              <a:rPr lang="sr-Cyrl-CS" dirty="0" smtClean="0"/>
              <a:t>Спе­ци­ја­ли­за­ци­ја;</a:t>
            </a:r>
          </a:p>
          <a:p>
            <a:r>
              <a:rPr lang="sr-Cyrl-CS" dirty="0" smtClean="0"/>
              <a:t>Те­жња </a:t>
            </a:r>
            <a:r>
              <a:rPr lang="sr-Cyrl-CS" dirty="0"/>
              <a:t>за из­гра­ђи­ва­њем спе­ци­фич­ног на­чи­на </a:t>
            </a:r>
            <a:r>
              <a:rPr lang="sr-Cyrl-CS" dirty="0" smtClean="0"/>
              <a:t>из­вр­ше­ња</a:t>
            </a:r>
            <a:r>
              <a:rPr lang="en-US" dirty="0" smtClean="0"/>
              <a:t>- modus operandi</a:t>
            </a:r>
            <a:r>
              <a:rPr lang="sr-Cyrl-CS" dirty="0" smtClean="0"/>
              <a:t>.</a:t>
            </a:r>
          </a:p>
          <a:p>
            <a:r>
              <a:rPr lang="sr-Cyrl-CS" dirty="0" smtClean="0"/>
              <a:t>Наркомани значајан проценат извршилаца (по неким проценама 60-70% су наркомани)</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2" name="Title 1"/>
          <p:cNvSpPr>
            <a:spLocks noGrp="1"/>
          </p:cNvSpPr>
          <p:nvPr>
            <p:ph type="title"/>
          </p:nvPr>
        </p:nvSpPr>
        <p:spPr>
          <a:xfrm>
            <a:off x="457200" y="76200"/>
            <a:ext cx="8229600" cy="1143000"/>
          </a:xfrm>
        </p:spPr>
        <p:txBody>
          <a:bodyPr>
            <a:normAutofit fontScale="90000"/>
          </a:bodyPr>
          <a:lstStyle/>
          <a:p>
            <a:r>
              <a:rPr lang="sr-Cyrl-RS" sz="3600" dirty="0" smtClean="0"/>
              <a:t>Извршиоци имовинских кривичних дела- Основне карактеристике</a:t>
            </a:r>
            <a:endParaRPr lang="en-US" sz="3600" dirty="0"/>
          </a:p>
        </p:txBody>
      </p:sp>
    </p:spTree>
    <p:extLst>
      <p:ext uri="{BB962C8B-B14F-4D97-AF65-F5344CB8AC3E}">
        <p14:creationId xmlns:p14="http://schemas.microsoft.com/office/powerpoint/2010/main" val="1983599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rmAutofit fontScale="92500" lnSpcReduction="10000"/>
          </a:bodyPr>
          <a:lstStyle/>
          <a:p>
            <a:r>
              <a:rPr lang="sr-Cyrl-RS" dirty="0" smtClean="0"/>
              <a:t>Различите врсте кривичних дела: Повезује их мотив и намера</a:t>
            </a:r>
          </a:p>
          <a:p>
            <a:r>
              <a:rPr lang="sr-Cyrl-RS" dirty="0" smtClean="0"/>
              <a:t>Ситна крађа (вредност имовине не прелази 5000, гоњење по приватној тужби)</a:t>
            </a:r>
          </a:p>
          <a:p>
            <a:r>
              <a:rPr lang="sr-Cyrl-RS" dirty="0" smtClean="0"/>
              <a:t>Обична крађа: крађа у трговинским радњама; крађа из незакључаних просторија, крађа остављених ствари, џепна крађ</a:t>
            </a:r>
            <a:r>
              <a:rPr lang="en-US" dirty="0" smtClean="0"/>
              <a:t>a</a:t>
            </a:r>
            <a:r>
              <a:rPr lang="sr-Cyrl-RS" dirty="0" smtClean="0"/>
              <a:t>;</a:t>
            </a:r>
          </a:p>
          <a:p>
            <a:r>
              <a:rPr lang="sr-Cyrl-RS" dirty="0" smtClean="0"/>
              <a:t>Тешке крађе (провалне крађе; крађе у касе);</a:t>
            </a:r>
          </a:p>
          <a:p>
            <a:r>
              <a:rPr lang="sr-Cyrl-RS" dirty="0" smtClean="0"/>
              <a:t>Крађе из аутомобила;</a:t>
            </a:r>
          </a:p>
          <a:p>
            <a:r>
              <a:rPr lang="sr-Cyrl-RS" dirty="0" smtClean="0"/>
              <a:t> Крађе аутомобила;</a:t>
            </a:r>
          </a:p>
          <a:p>
            <a:r>
              <a:rPr lang="sr-Cyrl-RS" dirty="0" smtClean="0"/>
              <a:t>Преваре,</a:t>
            </a:r>
          </a:p>
          <a:p>
            <a:r>
              <a:rPr lang="sr-Cyrl-RS" dirty="0" smtClean="0"/>
              <a:t>Утаја, </a:t>
            </a:r>
          </a:p>
          <a:p>
            <a:r>
              <a:rPr lang="sr-Cyrl-RS" dirty="0" smtClean="0"/>
              <a:t>Изнуда, </a:t>
            </a:r>
          </a:p>
          <a:p>
            <a:r>
              <a:rPr lang="sr-Cyrl-RS" dirty="0" smtClean="0"/>
              <a:t>Уцена</a:t>
            </a:r>
            <a:r>
              <a:rPr lang="en-US" dirty="0" smtClean="0"/>
              <a:t>, </a:t>
            </a:r>
            <a:r>
              <a:rPr lang="sr-Cyrl-RS" dirty="0" smtClean="0"/>
              <a:t>итд.</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
        <p:nvSpPr>
          <p:cNvPr id="2" name="Title 1"/>
          <p:cNvSpPr>
            <a:spLocks noGrp="1"/>
          </p:cNvSpPr>
          <p:nvPr>
            <p:ph type="title"/>
          </p:nvPr>
        </p:nvSpPr>
        <p:spPr>
          <a:xfrm>
            <a:off x="457200" y="274638"/>
            <a:ext cx="8229600" cy="563562"/>
          </a:xfrm>
        </p:spPr>
        <p:txBody>
          <a:bodyPr>
            <a:normAutofit fontScale="90000"/>
          </a:bodyPr>
          <a:lstStyle/>
          <a:p>
            <a:r>
              <a:rPr lang="sr-Cyrl-RS" dirty="0" smtClean="0"/>
              <a:t> Врсте имовинских деликата</a:t>
            </a:r>
            <a:endParaRPr lang="en-US" dirty="0"/>
          </a:p>
        </p:txBody>
      </p:sp>
    </p:spTree>
    <p:extLst>
      <p:ext uri="{BB962C8B-B14F-4D97-AF65-F5344CB8AC3E}">
        <p14:creationId xmlns:p14="http://schemas.microsoft.com/office/powerpoint/2010/main" val="419035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10600" cy="5943600"/>
          </a:xfrm>
        </p:spPr>
        <p:txBody>
          <a:bodyPr>
            <a:normAutofit fontScale="70000" lnSpcReduction="20000"/>
          </a:bodyPr>
          <a:lstStyle/>
          <a:p>
            <a:pPr marL="0" indent="0">
              <a:buNone/>
            </a:pPr>
            <a:r>
              <a:rPr lang="sr-Cyrl-RS" dirty="0" smtClean="0"/>
              <a:t>- Основа ових кривичних дела- </a:t>
            </a:r>
            <a:r>
              <a:rPr lang="sr-Cyrl-CS" i="1" dirty="0"/>
              <a:t>по­вољ­на </a:t>
            </a:r>
            <a:r>
              <a:rPr lang="sr-Cyrl-CS" i="1" dirty="0" smtClean="0"/>
              <a:t>при­ли­ка; трикови, лукавства, </a:t>
            </a:r>
            <a:r>
              <a:rPr lang="sr-Cyrl-RS" dirty="0" smtClean="0"/>
              <a:t>неопрезност оштећеног: неоткључана врата, ствари без надзора.</a:t>
            </a:r>
          </a:p>
          <a:p>
            <a:r>
              <a:rPr lang="sr-Cyrl-RS" b="1" dirty="0" smtClean="0"/>
              <a:t>Крађе из откључаних станова</a:t>
            </a:r>
            <a:r>
              <a:rPr lang="sr-Cyrl-RS" dirty="0" smtClean="0"/>
              <a:t>. Учиниоци глуме просјаке, траже помоћ, продају нешто, траже некога, скупљају прилоге...</a:t>
            </a:r>
          </a:p>
          <a:p>
            <a:pPr>
              <a:buFontTx/>
              <a:buChar char="-"/>
            </a:pPr>
            <a:r>
              <a:rPr lang="sr-Cyrl-RS" dirty="0" smtClean="0"/>
              <a:t>Проверавају да ли је стан откључан, ако није, улазе и краду из предсобља (одевне предмете са новчаницима, све што нађу)</a:t>
            </a:r>
          </a:p>
          <a:p>
            <a:pPr>
              <a:buFontTx/>
              <a:buChar char="-"/>
            </a:pPr>
            <a:r>
              <a:rPr lang="sr-Cyrl-RS" b="1" dirty="0" smtClean="0"/>
              <a:t>крађе из студентских и хотелских соба </a:t>
            </a:r>
            <a:r>
              <a:rPr lang="sr-Cyrl-RS" dirty="0" smtClean="0"/>
              <a:t>(улазе на откључана врата, преко терасе, са подешеним кључем).</a:t>
            </a:r>
          </a:p>
          <a:p>
            <a:r>
              <a:rPr lang="sr-Cyrl-RS" b="1" dirty="0" smtClean="0"/>
              <a:t>Крађе у станицама, аеродромима, ресторанима, у возу. </a:t>
            </a:r>
          </a:p>
          <a:p>
            <a:pPr>
              <a:buFontTx/>
              <a:buChar char="-"/>
            </a:pPr>
            <a:r>
              <a:rPr lang="sr-Cyrl-RS" dirty="0" smtClean="0"/>
              <a:t>Крађа се врши када се грађани удаље од ствари (нпр. оду до тоалета, да купе нешто, када задремају...)</a:t>
            </a:r>
          </a:p>
          <a:p>
            <a:pPr>
              <a:buFontTx/>
              <a:buChar char="-"/>
            </a:pPr>
            <a:r>
              <a:rPr lang="sr-Cyrl-RS" dirty="0" smtClean="0"/>
              <a:t>Учиниоци користе омамљујућа средства.</a:t>
            </a:r>
          </a:p>
          <a:p>
            <a:pPr>
              <a:buFontTx/>
              <a:buChar char="-"/>
            </a:pPr>
            <a:r>
              <a:rPr lang="sr-Cyrl-RS" b="1" dirty="0"/>
              <a:t>Одузимају се возила </a:t>
            </a:r>
            <a:r>
              <a:rPr lang="sr-Cyrl-RS" dirty="0"/>
              <a:t>када власник остави упањено возило и оде да купи </a:t>
            </a:r>
            <a:r>
              <a:rPr lang="sr-Cyrl-RS" dirty="0" smtClean="0"/>
              <a:t>нешто, </a:t>
            </a:r>
            <a:r>
              <a:rPr lang="sr-Cyrl-RS" dirty="0"/>
              <a:t>нпр. киоску</a:t>
            </a:r>
            <a:r>
              <a:rPr lang="sr-Cyrl-RS" dirty="0" smtClean="0"/>
              <a:t>.</a:t>
            </a:r>
          </a:p>
          <a:p>
            <a:r>
              <a:rPr lang="sr-Cyrl-RS" dirty="0" smtClean="0"/>
              <a:t>Велика тамна бројка- грађани најчешће не пријављују.</a:t>
            </a:r>
          </a:p>
          <a:p>
            <a:r>
              <a:rPr lang="sr-Cyrl-RS" b="1" dirty="0" smtClean="0"/>
              <a:t>Домаће крађе </a:t>
            </a:r>
            <a:r>
              <a:rPr lang="sr-Cyrl-RS" dirty="0" smtClean="0"/>
              <a:t>(чланови породице- наркомани, малолетни)</a:t>
            </a:r>
          </a:p>
          <a:p>
            <a:r>
              <a:rPr lang="sr-Cyrl-RS" dirty="0" smtClean="0"/>
              <a:t>Учиниоци- </a:t>
            </a:r>
            <a:r>
              <a:rPr lang="sr-Cyrl-RS" b="1" dirty="0" smtClean="0"/>
              <a:t>пригодни кривни </a:t>
            </a:r>
            <a:r>
              <a:rPr lang="sr-Cyrl-RS" dirty="0" smtClean="0"/>
              <a:t>(користе прилику) и </a:t>
            </a:r>
            <a:r>
              <a:rPr lang="sr-Cyrl-RS" b="1" dirty="0" smtClean="0"/>
              <a:t>кривци из навике </a:t>
            </a:r>
            <a:r>
              <a:rPr lang="sr-Cyrl-RS" dirty="0" smtClean="0"/>
              <a:t>(стварају прилику, користе лукавства, трикове).</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2" name="Title 1"/>
          <p:cNvSpPr>
            <a:spLocks noGrp="1"/>
          </p:cNvSpPr>
          <p:nvPr>
            <p:ph type="title"/>
          </p:nvPr>
        </p:nvSpPr>
        <p:spPr>
          <a:xfrm>
            <a:off x="457200" y="152400"/>
            <a:ext cx="8229600" cy="457200"/>
          </a:xfrm>
        </p:spPr>
        <p:txBody>
          <a:bodyPr>
            <a:normAutofit fontScale="90000"/>
          </a:bodyPr>
          <a:lstStyle/>
          <a:p>
            <a:r>
              <a:rPr lang="sr-Cyrl-RS" dirty="0" smtClean="0"/>
              <a:t>Обичне крађе</a:t>
            </a:r>
            <a:endParaRPr lang="en-US" dirty="0"/>
          </a:p>
        </p:txBody>
      </p:sp>
    </p:spTree>
    <p:extLst>
      <p:ext uri="{BB962C8B-B14F-4D97-AF65-F5344CB8AC3E}">
        <p14:creationId xmlns:p14="http://schemas.microsoft.com/office/powerpoint/2010/main" val="31810001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534400" cy="5943600"/>
          </a:xfrm>
        </p:spPr>
        <p:txBody>
          <a:bodyPr>
            <a:normAutofit fontScale="70000" lnSpcReduction="20000"/>
          </a:bodyPr>
          <a:lstStyle/>
          <a:p>
            <a:r>
              <a:rPr lang="ru-RU" dirty="0" smtClean="0"/>
              <a:t>Околности које дело чине тешком крађом:</a:t>
            </a:r>
          </a:p>
          <a:p>
            <a:r>
              <a:rPr lang="ru-RU" dirty="0" smtClean="0"/>
              <a:t>1</a:t>
            </a:r>
            <a:r>
              <a:rPr lang="ru-RU" dirty="0"/>
              <a:t>) обијањем или проваљивањем затворених зграда, станова, соба, каса, ормана или других затворених простора или савлађивањем механичких, електронских или других већих препрека; </a:t>
            </a:r>
          </a:p>
          <a:p>
            <a:r>
              <a:rPr lang="ru-RU" dirty="0"/>
              <a:t>2) од стране групе; </a:t>
            </a:r>
          </a:p>
          <a:p>
            <a:r>
              <a:rPr lang="ru-RU" dirty="0"/>
              <a:t>3) на нарочито опасан или нарочито дрзак начин; </a:t>
            </a:r>
          </a:p>
          <a:p>
            <a:r>
              <a:rPr lang="ru-RU" dirty="0"/>
              <a:t>4) од стране лица које је при себи имало какво оружје или опасно оруђе ради напада или одбране; </a:t>
            </a:r>
          </a:p>
          <a:p>
            <a:r>
              <a:rPr lang="ru-RU" dirty="0"/>
              <a:t>5) за време пожара, поплаве, земљотреса или другог удеса; </a:t>
            </a:r>
          </a:p>
          <a:p>
            <a:r>
              <a:rPr lang="ru-RU" dirty="0"/>
              <a:t>6) искоришћавањем беспомоћности или другог тешког стања неког лица. </a:t>
            </a:r>
          </a:p>
          <a:p>
            <a:r>
              <a:rPr lang="ru-RU" dirty="0"/>
              <a:t>(3) ако украдена ствар представља културно добро, односно добро које ужива претходну заштиту или природно добро или украдена ствар представља јавни уређај за воду, канализацију, топлоту, гас, електричну или другу енергију или уређаје система јавног саобраћаја и веза, односно делове тих уређаја. </a:t>
            </a:r>
          </a:p>
          <a:p>
            <a:r>
              <a:rPr lang="ru-RU" dirty="0"/>
              <a:t>(4) Ако је дело извршено од стране организоване криминалне групе или ако вредност украдених ствари прелази износ од милион и петсто хиљада динара,</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
        <p:nvSpPr>
          <p:cNvPr id="2" name="Title 1"/>
          <p:cNvSpPr>
            <a:spLocks noGrp="1"/>
          </p:cNvSpPr>
          <p:nvPr>
            <p:ph type="title"/>
          </p:nvPr>
        </p:nvSpPr>
        <p:spPr>
          <a:xfrm>
            <a:off x="457200" y="152400"/>
            <a:ext cx="8229600" cy="609600"/>
          </a:xfrm>
        </p:spPr>
        <p:txBody>
          <a:bodyPr>
            <a:normAutofit fontScale="90000"/>
          </a:bodyPr>
          <a:lstStyle/>
          <a:p>
            <a:r>
              <a:rPr lang="sr-Cyrl-RS" dirty="0"/>
              <a:t>Тешка крађа </a:t>
            </a:r>
            <a:r>
              <a:rPr lang="sr-Cyrl-RS" dirty="0" smtClean="0"/>
              <a:t>- члан </a:t>
            </a:r>
            <a:r>
              <a:rPr lang="sr-Cyrl-RS" dirty="0"/>
              <a:t>204 </a:t>
            </a:r>
            <a:endParaRPr lang="en-US" dirty="0"/>
          </a:p>
        </p:txBody>
      </p:sp>
    </p:spTree>
    <p:extLst>
      <p:ext uri="{BB962C8B-B14F-4D97-AF65-F5344CB8AC3E}">
        <p14:creationId xmlns:p14="http://schemas.microsoft.com/office/powerpoint/2010/main" val="1685104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77500" lnSpcReduction="20000"/>
          </a:bodyPr>
          <a:lstStyle/>
          <a:p>
            <a:r>
              <a:rPr lang="sr-Cyrl-CS" i="1" dirty="0" smtClean="0"/>
              <a:t>Објекти напада: </a:t>
            </a:r>
            <a:r>
              <a:rPr lang="sr-Cyrl-CS" dirty="0" smtClean="0"/>
              <a:t>куће, станови, викендице, гараже, трафике, магациини, продавнице, моторна возила;</a:t>
            </a:r>
          </a:p>
          <a:p>
            <a:r>
              <a:rPr lang="sr-Cyrl-CS" i="1" dirty="0" smtClean="0"/>
              <a:t>Окол­но­сти </a:t>
            </a:r>
            <a:r>
              <a:rPr lang="sr-Cyrl-CS" i="1" dirty="0"/>
              <a:t>су­бјек­тив­ног </a:t>
            </a:r>
            <a:r>
              <a:rPr lang="sr-Cyrl-CS" i="1" dirty="0" smtClean="0"/>
              <a:t>ка­рак­те­ра</a:t>
            </a:r>
            <a:r>
              <a:rPr lang="sr-Cyrl-CS" dirty="0" smtClean="0"/>
              <a:t>: </a:t>
            </a:r>
            <a:r>
              <a:rPr lang="sr-Cyrl-CS" dirty="0"/>
              <a:t>за­нат, зна­ње, ве­шти­не, на­ви­ке, те­ле­сна свој­ства и по­зна­ва­ње </a:t>
            </a:r>
            <a:r>
              <a:rPr lang="sr-Cyrl-CS" dirty="0" smtClean="0"/>
              <a:t>при­ли­ка;</a:t>
            </a:r>
          </a:p>
          <a:p>
            <a:r>
              <a:rPr lang="sr-Cyrl-CS" i="1" dirty="0"/>
              <a:t>објек­тив­не </a:t>
            </a:r>
            <a:r>
              <a:rPr lang="sr-Cyrl-CS" i="1" dirty="0" smtClean="0"/>
              <a:t>окол­но­сти</a:t>
            </a:r>
            <a:r>
              <a:rPr lang="sr-Cyrl-CS" dirty="0" smtClean="0"/>
              <a:t>: </a:t>
            </a:r>
            <a:r>
              <a:rPr lang="sr-Cyrl-CS" dirty="0"/>
              <a:t>сте­пен оси­гу­ра­ња објек­та на­па­да, мо­гућ­ност нео­па­же­ног при­ла­за, мо­гућ­ност при­кри­ва­ња бу­ке, ору­ђа и дру­га сред­ства ко­ја су по­треб­на за оби­ја­ње</a:t>
            </a:r>
            <a:r>
              <a:rPr lang="sr-Cyrl-CS" dirty="0" smtClean="0"/>
              <a:t>.</a:t>
            </a:r>
          </a:p>
          <a:p>
            <a:r>
              <a:rPr lang="sr-Cyrl-CS" i="1" dirty="0"/>
              <a:t>сред­ства про­ва­љи­ва­ња</a:t>
            </a:r>
            <a:r>
              <a:rPr lang="sr-Cyrl-CS" dirty="0"/>
              <a:t> ко­ри­сте се сва­ко­днев­ни ала­ти, ко­ји се при­ме­њу­ју у до­ма­ћин­ству, по­љо­при­вре­ди, за­нат­ству (но­же­ви, се­ки­ре, кол­ци, пи­ју­ци, по­лу­ге, бу­ши­ли­це, те­сте­ре, од­вр­та­чи, дле­та, че­кић, кле­шта за се­че­ње </a:t>
            </a:r>
            <a:r>
              <a:rPr lang="sr-Cyrl-CS" dirty="0" smtClean="0"/>
              <a:t> жице)</a:t>
            </a:r>
          </a:p>
          <a:p>
            <a:r>
              <a:rPr lang="sr-Cyrl-CS" dirty="0" smtClean="0"/>
              <a:t>Посебни провалнички алати.</a:t>
            </a:r>
          </a:p>
          <a:p>
            <a:r>
              <a:rPr lang="sr-Cyrl-CS" dirty="0" smtClean="0"/>
              <a:t>Избор објекта напада- Типовање објекта (распитивање, планирање, саучесници, осматрање објеката нпр. у току годишњих одмора, радног времена)</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
        <p:nvSpPr>
          <p:cNvPr id="2" name="Title 1"/>
          <p:cNvSpPr>
            <a:spLocks noGrp="1"/>
          </p:cNvSpPr>
          <p:nvPr>
            <p:ph type="title"/>
          </p:nvPr>
        </p:nvSpPr>
        <p:spPr>
          <a:xfrm>
            <a:off x="457200" y="274638"/>
            <a:ext cx="8229600" cy="715962"/>
          </a:xfrm>
        </p:spPr>
        <p:txBody>
          <a:bodyPr>
            <a:normAutofit fontScale="90000"/>
          </a:bodyPr>
          <a:lstStyle/>
          <a:p>
            <a:r>
              <a:rPr lang="sr-Cyrl-RS" dirty="0" smtClean="0"/>
              <a:t>Крађе извршене проваљивањем</a:t>
            </a:r>
            <a:endParaRPr lang="en-US" dirty="0"/>
          </a:p>
        </p:txBody>
      </p:sp>
    </p:spTree>
    <p:extLst>
      <p:ext uri="{BB962C8B-B14F-4D97-AF65-F5344CB8AC3E}">
        <p14:creationId xmlns:p14="http://schemas.microsoft.com/office/powerpoint/2010/main" val="718517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sr-Cyrl-CS" b="1" i="1" dirty="0"/>
              <a:t>На­па­ди на бра­ве </a:t>
            </a:r>
            <a:r>
              <a:rPr lang="sr-Cyrl-CS" i="1" dirty="0" smtClean="0"/>
              <a:t>: ко­ри­шће­њем ка­ла­у­за</a:t>
            </a:r>
            <a:r>
              <a:rPr lang="sr-Cyrl-CS" dirty="0" smtClean="0"/>
              <a:t>;</a:t>
            </a:r>
            <a:r>
              <a:rPr lang="sr-Cyrl-CS" i="1" dirty="0"/>
              <a:t> ис­про­ба­ва­њем на ли­цу ме­ста све­жња </a:t>
            </a:r>
            <a:r>
              <a:rPr lang="sr-Cyrl-CS" i="1" dirty="0" smtClean="0"/>
              <a:t>кљу­че­ва</a:t>
            </a:r>
            <a:r>
              <a:rPr lang="sr-Cyrl-CS" dirty="0" smtClean="0"/>
              <a:t>;</a:t>
            </a:r>
            <a:r>
              <a:rPr lang="sr-Cyrl-CS" i="1" dirty="0"/>
              <a:t> ко­ри­шће­њем ко­пи­ра­ног </a:t>
            </a:r>
            <a:r>
              <a:rPr lang="sr-Cyrl-CS" i="1" dirty="0" smtClean="0"/>
              <a:t>кључа;</a:t>
            </a:r>
            <a:r>
              <a:rPr lang="sr-Cyrl-CS" i="1" dirty="0"/>
              <a:t> ло­мље­њем ци­лин­дрич­ног уло­шка </a:t>
            </a:r>
            <a:r>
              <a:rPr lang="sr-Cyrl-CS" i="1" dirty="0" smtClean="0"/>
              <a:t>бра­ве</a:t>
            </a:r>
            <a:r>
              <a:rPr lang="sr-Cyrl-CS" dirty="0" smtClean="0"/>
              <a:t>;</a:t>
            </a:r>
          </a:p>
          <a:p>
            <a:r>
              <a:rPr lang="sr-Cyrl-CS" dirty="0" smtClean="0"/>
              <a:t>Сечење катанаца</a:t>
            </a:r>
          </a:p>
          <a:p>
            <a:r>
              <a:rPr lang="sr-Cyrl-CS" i="1" dirty="0"/>
              <a:t>На­па­ди на др­ве­не пред­ме­те (вра­та и сл.).</a:t>
            </a:r>
            <a:r>
              <a:rPr lang="sr-Cyrl-CS" b="1" dirty="0"/>
              <a:t> </a:t>
            </a:r>
            <a:endParaRPr lang="sr-Cyrl-CS" b="1" dirty="0" smtClean="0"/>
          </a:p>
          <a:p>
            <a:r>
              <a:rPr lang="sr-Cyrl-CS" i="1" dirty="0"/>
              <a:t>На­па­ди на про­зо­ре и </a:t>
            </a:r>
            <a:r>
              <a:rPr lang="sr-Cyrl-CS" i="1" dirty="0" smtClean="0"/>
              <a:t>ре­шет­ке (ломљење, сечење стакла, решетака)</a:t>
            </a:r>
          </a:p>
          <a:p>
            <a:r>
              <a:rPr lang="sr-Cyrl-CS" i="1" dirty="0"/>
              <a:t>Пе­ња­ње уз фа­са­де и уска­ка­ње у </a:t>
            </a:r>
            <a:r>
              <a:rPr lang="sr-Cyrl-CS" i="1" dirty="0" smtClean="0"/>
              <a:t>обје­кат</a:t>
            </a:r>
          </a:p>
          <a:p>
            <a:r>
              <a:rPr lang="sr-Cyrl-CS" i="1" dirty="0"/>
              <a:t>Про­ва­ле у бла­гај­не, ка­се, </a:t>
            </a:r>
            <a:r>
              <a:rPr lang="sr-Cyrl-CS" i="1" dirty="0" smtClean="0"/>
              <a:t>тре­зо­ре (обијање каса, „проваљивање“ шифре)</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2" name="Title 1"/>
          <p:cNvSpPr>
            <a:spLocks noGrp="1"/>
          </p:cNvSpPr>
          <p:nvPr>
            <p:ph type="title"/>
          </p:nvPr>
        </p:nvSpPr>
        <p:spPr/>
        <p:txBody>
          <a:bodyPr/>
          <a:lstStyle/>
          <a:p>
            <a:r>
              <a:rPr lang="sr-Cyrl-RS" dirty="0" smtClean="0"/>
              <a:t>Подела провалних крађа</a:t>
            </a:r>
            <a:endParaRPr lang="en-US" dirty="0"/>
          </a:p>
        </p:txBody>
      </p:sp>
    </p:spTree>
    <p:extLst>
      <p:ext uri="{BB962C8B-B14F-4D97-AF65-F5344CB8AC3E}">
        <p14:creationId xmlns:p14="http://schemas.microsoft.com/office/powerpoint/2010/main" val="557201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sr-Cyrl-CS" dirty="0" smtClean="0"/>
              <a:t>Про­фе­си­о­нал­ни де­лин­кве­н­ти;</a:t>
            </a:r>
          </a:p>
          <a:p>
            <a:r>
              <a:rPr lang="sr-Cyrl-CS" dirty="0" smtClean="0"/>
              <a:t>Малолетници (најчешће заједно са пунолетним извршиоцима), </a:t>
            </a:r>
            <a:endParaRPr lang="sr-Latn-RS" dirty="0" smtClean="0"/>
          </a:p>
          <a:p>
            <a:r>
              <a:rPr lang="sr-Cyrl-CS" dirty="0" smtClean="0"/>
              <a:t>наркомани</a:t>
            </a:r>
            <a:r>
              <a:rPr lang="sr-Cyrl-CS" dirty="0" smtClean="0"/>
              <a:t>;</a:t>
            </a:r>
          </a:p>
          <a:p>
            <a:r>
              <a:rPr lang="sr-Cyrl-CS" dirty="0" smtClean="0"/>
              <a:t>По­на­вља­ју </a:t>
            </a:r>
            <a:r>
              <a:rPr lang="sr-Cyrl-CS" dirty="0"/>
              <a:t>из­вр­ше­ња кри­вич­них </a:t>
            </a:r>
            <a:r>
              <a:rPr lang="sr-Cyrl-CS" dirty="0" smtClean="0"/>
              <a:t>де­ла (серије кривичних дела);</a:t>
            </a:r>
          </a:p>
          <a:p>
            <a:r>
              <a:rPr lang="sr-Cyrl-CS" dirty="0" smtClean="0"/>
              <a:t>Дефинисан </a:t>
            </a:r>
            <a:r>
              <a:rPr lang="en-US" dirty="0" smtClean="0"/>
              <a:t>modus operandi</a:t>
            </a:r>
            <a:r>
              <a:rPr lang="sr-Cyrl-RS" dirty="0" smtClean="0"/>
              <a:t> (специјализација);</a:t>
            </a:r>
          </a:p>
          <a:p>
            <a:r>
              <a:rPr lang="sr-Cyrl-RS" dirty="0" smtClean="0"/>
              <a:t>Удружују се; </a:t>
            </a:r>
          </a:p>
          <a:p>
            <a:r>
              <a:rPr lang="sr-Cyrl-RS" dirty="0" smtClean="0"/>
              <a:t>Продају ствари далеко испод цене;</a:t>
            </a:r>
          </a:p>
          <a:p>
            <a:r>
              <a:rPr lang="sr-Cyrl-RS" dirty="0"/>
              <a:t>Затворске установе- универзитет за </a:t>
            </a:r>
            <a:r>
              <a:rPr lang="sr-Cyrl-RS" dirty="0" smtClean="0"/>
              <a:t>криминалце.</a:t>
            </a:r>
            <a:endParaRPr lang="sr-Cyrl-R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2" name="Title 1"/>
          <p:cNvSpPr>
            <a:spLocks noGrp="1"/>
          </p:cNvSpPr>
          <p:nvPr>
            <p:ph type="title"/>
          </p:nvPr>
        </p:nvSpPr>
        <p:spPr/>
        <p:txBody>
          <a:bodyPr/>
          <a:lstStyle/>
          <a:p>
            <a:r>
              <a:rPr lang="sr-Cyrl-CS" i="1" dirty="0"/>
              <a:t>Лич­ност про­вал­ни­ка</a:t>
            </a:r>
            <a:endParaRPr lang="en-US" dirty="0"/>
          </a:p>
        </p:txBody>
      </p:sp>
    </p:spTree>
    <p:extLst>
      <p:ext uri="{BB962C8B-B14F-4D97-AF65-F5344CB8AC3E}">
        <p14:creationId xmlns:p14="http://schemas.microsoft.com/office/powerpoint/2010/main" val="5470478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469</TotalTime>
  <Words>1682</Words>
  <Application>Microsoft Office PowerPoint</Application>
  <PresentationFormat>On-screen Show (4:3)</PresentationFormat>
  <Paragraphs>131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Имовински деликти</vt:lpstr>
      <vt:lpstr>Имовински деликти- основне карактеристике</vt:lpstr>
      <vt:lpstr>Извршиоци имовинских кривичних дела- Основне карактеристике</vt:lpstr>
      <vt:lpstr> Врсте имовинских деликата</vt:lpstr>
      <vt:lpstr>Обичне крађе</vt:lpstr>
      <vt:lpstr>Тешка крађа - члан 204 </vt:lpstr>
      <vt:lpstr>Крађе извршене проваљивањем</vt:lpstr>
      <vt:lpstr>Подела провалних крађа</vt:lpstr>
      <vt:lpstr>Лич­ност про­вал­ни­ка</vt:lpstr>
      <vt:lpstr>Тра­го­ви код про­вал­них кра­ђа- 1</vt:lpstr>
      <vt:lpstr>Тра­го­ви код про­вал­них кра­ђа- 2</vt:lpstr>
      <vt:lpstr>Тра­го­ви код про­вал­них кра­ђа- 3</vt:lpstr>
      <vt:lpstr>Оперативне радње – Разјашњавање тешких крађа</vt:lpstr>
      <vt:lpstr>Доказне радње – Разјашњавање тешких крађа</vt:lpstr>
      <vt:lpstr>Превенција имовинских деликата</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Имовински деликти</dc:title>
  <dc:creator>Simonovic</dc:creator>
  <cp:lastModifiedBy>Branislav</cp:lastModifiedBy>
  <cp:revision>37</cp:revision>
  <dcterms:created xsi:type="dcterms:W3CDTF">2006-08-16T00:00:00Z</dcterms:created>
  <dcterms:modified xsi:type="dcterms:W3CDTF">2020-04-25T06:50:32Z</dcterms:modified>
</cp:coreProperties>
</file>