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6E3B05-100A-45A3-A493-7E5953E00346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58FF11-A958-40CD-B753-2C3ECF74E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948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9DF4-2F13-4178-9513-7577DB134C0B}" type="datetime1">
              <a:rPr lang="en-US" smtClean="0"/>
              <a:t>4/15/2019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5DB18-1C24-475A-A1FC-48B98780AA3E}" type="datetime1">
              <a:rPr lang="en-US" smtClean="0"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23290-2A6B-41F4-A411-FF576F5D8081}" type="datetime1">
              <a:rPr lang="en-US" smtClean="0"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E2A4C-8B28-4459-A971-E43B6AA79EDA}" type="datetime1">
              <a:rPr lang="en-US" smtClean="0"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C56D-DCB7-4A55-B7FF-A0B4A563E74E}" type="datetime1">
              <a:rPr lang="en-US" smtClean="0"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F9776-9347-4D00-9109-E28FAE06AA79}" type="datetime1">
              <a:rPr lang="en-US" smtClean="0"/>
              <a:t>4/15/2019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ECC3-48A1-4209-8D06-494CA1E08204}" type="datetime1">
              <a:rPr lang="en-US" smtClean="0"/>
              <a:t>4/15/2019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E58E2-5A9D-4E48-9A78-DA5B226C9725}" type="datetime1">
              <a:rPr lang="en-US" smtClean="0"/>
              <a:t>4/15/2019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AA64C-E6E3-44BD-B350-C3562B4E4388}" type="datetime1">
              <a:rPr lang="en-US" smtClean="0"/>
              <a:t>4/15/2019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576E4-F169-405D-B3AE-3DA507D267D9}" type="datetime1">
              <a:rPr lang="en-US" smtClean="0"/>
              <a:t>4/15/2019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DF64A248-1923-4A29-A197-1DFA8442C107}" type="datetime1">
              <a:rPr lang="en-US" smtClean="0"/>
              <a:t>4/15/2019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FED5EEB-A2D3-42DB-9D22-A3F52DBCA8FB}" type="datetime1">
              <a:rPr lang="en-US" smtClean="0"/>
              <a:t>4/15/2019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924050"/>
          </a:xfrm>
        </p:spPr>
        <p:txBody>
          <a:bodyPr>
            <a:normAutofit/>
          </a:bodyPr>
          <a:lstStyle/>
          <a:p>
            <a:r>
              <a:rPr lang="sr-Cyrl-RS" sz="5400" dirty="0" smtClean="0"/>
              <a:t>Разјашњавање Разбојништва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1544812"/>
            <a:ext cx="6629400" cy="196038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/>
              <a:t>Разбојништва у објектима</a:t>
            </a:r>
            <a:br>
              <a:rPr lang="sr-Cyrl-RS" dirty="0"/>
            </a:br>
            <a:r>
              <a:rPr lang="sr-Cyrl-RS" dirty="0"/>
              <a:t>-4 фазе-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 lnSpcReduction="10000"/>
          </a:bodyPr>
          <a:lstStyle/>
          <a:p>
            <a:r>
              <a:rPr lang="sr-Cyrl-CS" dirty="0"/>
              <a:t>4)</a:t>
            </a:r>
            <a:r>
              <a:rPr lang="sr-Cyrl-CS" i="1" dirty="0"/>
              <a:t> </a:t>
            </a:r>
            <a:r>
              <a:rPr lang="sr-Cyrl-CS" b="1" i="1" dirty="0"/>
              <a:t>Фа­за ре­а­ли­за­ци­је имо­вин­ске ко­ри­сти при­ба­вље­не раз­бој­ни­штвом</a:t>
            </a:r>
            <a:r>
              <a:rPr lang="sr-Cyrl-CS" b="1" i="1" dirty="0" smtClean="0"/>
              <a:t>,</a:t>
            </a:r>
          </a:p>
          <a:p>
            <a:r>
              <a:rPr lang="sr-Cyrl-CS" dirty="0" smtClean="0"/>
              <a:t>про­да­ја </a:t>
            </a:r>
            <a:r>
              <a:rPr lang="sr-Cyrl-CS" dirty="0"/>
              <a:t>од­у­зе­тих пред­ме­та (на бу­вљим пи­ја­ца­ма, на ули­ци, на ста­ни­ци, про­да­ја на­ки­та ју­ве­лир­ским рад­ња­ма, тро­ше­ње нов­ца</a:t>
            </a:r>
            <a:r>
              <a:rPr lang="sr-Cyrl-CS" dirty="0" smtClean="0"/>
              <a:t>).</a:t>
            </a:r>
          </a:p>
          <a:p>
            <a:r>
              <a:rPr lang="sr-Cyrl-CS" dirty="0" smtClean="0"/>
              <a:t>пред­у­зи­ма </a:t>
            </a:r>
            <a:r>
              <a:rPr lang="sr-Cyrl-CS" dirty="0"/>
              <a:t>се кри­ми­на­ли­стич­ка по­тра­га за од­у­зе­тим пред­ме­ти­ма</a:t>
            </a:r>
            <a:r>
              <a:rPr lang="sr-Cyrl-CS" dirty="0" smtClean="0"/>
              <a:t>.</a:t>
            </a:r>
          </a:p>
          <a:p>
            <a:r>
              <a:rPr lang="sr-Cyrl-CS" dirty="0" smtClean="0"/>
              <a:t>Надзор над сумњивим лицима.</a:t>
            </a:r>
          </a:p>
          <a:p>
            <a:r>
              <a:rPr lang="sr-Cyrl-CS" dirty="0" smtClean="0"/>
              <a:t>Ослушкује се „криминално подземље“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358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/>
          </a:bodyPr>
          <a:lstStyle/>
          <a:p>
            <a:r>
              <a:rPr lang="sr-Cyrl-RS" sz="3600" dirty="0" smtClean="0"/>
              <a:t>Сазнање за дело и мере првог захвата</a:t>
            </a:r>
            <a:endParaRPr lang="en-US" sz="36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57200" y="762000"/>
            <a:ext cx="4040188" cy="533399"/>
          </a:xfrm>
        </p:spPr>
        <p:txBody>
          <a:bodyPr>
            <a:normAutofit/>
          </a:bodyPr>
          <a:lstStyle/>
          <a:p>
            <a:r>
              <a:rPr lang="sr-Cyrl-RS" dirty="0" smtClean="0"/>
              <a:t>Сазнање за дело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3"/>
          </p:nvPr>
        </p:nvSpPr>
        <p:spPr>
          <a:xfrm>
            <a:off x="4645025" y="762001"/>
            <a:ext cx="4041775" cy="457199"/>
          </a:xfrm>
        </p:spPr>
        <p:txBody>
          <a:bodyPr>
            <a:normAutofit lnSpcReduction="10000"/>
          </a:bodyPr>
          <a:lstStyle/>
          <a:p>
            <a:r>
              <a:rPr lang="sr-Cyrl-RS" dirty="0" smtClean="0"/>
              <a:t>Мере првог захвата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>
          <a:xfrm>
            <a:off x="457200" y="1371600"/>
            <a:ext cx="4040188" cy="5105400"/>
          </a:xfrm>
        </p:spPr>
        <p:txBody>
          <a:bodyPr/>
          <a:lstStyle/>
          <a:p>
            <a:r>
              <a:rPr lang="sr-Cyrl-RS" dirty="0" smtClean="0"/>
              <a:t>Најчешће од оштећеног</a:t>
            </a:r>
          </a:p>
          <a:p>
            <a:r>
              <a:rPr lang="sr-Cyrl-RS" dirty="0" smtClean="0"/>
              <a:t>Проблем када је оштећени убијен</a:t>
            </a:r>
          </a:p>
          <a:p>
            <a:r>
              <a:rPr lang="sr-Cyrl-RS" dirty="0" smtClean="0"/>
              <a:t>Сазнање за дело од грађана</a:t>
            </a:r>
          </a:p>
          <a:p>
            <a:r>
              <a:rPr lang="sr-Cyrl-RS" dirty="0" smtClean="0"/>
              <a:t>Хватање учиниоца на „свежем чину“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645025" y="1295400"/>
            <a:ext cx="4346575" cy="5410200"/>
          </a:xfrm>
        </p:spPr>
        <p:txBody>
          <a:bodyPr>
            <a:normAutofit fontScale="92500" lnSpcReduction="20000"/>
          </a:bodyPr>
          <a:lstStyle/>
          <a:p>
            <a:r>
              <a:rPr lang="sr-Cyrl-RS" dirty="0" smtClean="0"/>
              <a:t>Блокада простора;</a:t>
            </a:r>
          </a:p>
          <a:p>
            <a:r>
              <a:rPr lang="sr-Cyrl-RS" dirty="0" smtClean="0"/>
              <a:t>Обезбеђење лица места и увиђај;</a:t>
            </a:r>
          </a:p>
          <a:p>
            <a:r>
              <a:rPr lang="sr-Cyrl-RS" dirty="0" smtClean="0"/>
              <a:t>Информативни разговор  са очевидцима;</a:t>
            </a:r>
          </a:p>
          <a:p>
            <a:r>
              <a:rPr lang="sr-Cyrl-RS" dirty="0" smtClean="0"/>
              <a:t>Опис разбојника и возила;</a:t>
            </a:r>
          </a:p>
          <a:p>
            <a:r>
              <a:rPr lang="sr-Cyrl-RS" dirty="0" smtClean="0"/>
              <a:t>Коришћење пса трагача;</a:t>
            </a:r>
          </a:p>
          <a:p>
            <a:r>
              <a:rPr lang="sr-Cyrl-RS" dirty="0" smtClean="0"/>
              <a:t>Организовање потраге за учиниоцем;</a:t>
            </a:r>
          </a:p>
          <a:p>
            <a:r>
              <a:rPr lang="sr-Cyrl-RS" dirty="0" smtClean="0"/>
              <a:t>Појачана контрола саобраћаја (20 до 50 км);</a:t>
            </a:r>
          </a:p>
          <a:p>
            <a:r>
              <a:rPr lang="sr-Cyrl-RS" dirty="0" smtClean="0"/>
              <a:t>Преглед возила, путника и пртљага;</a:t>
            </a:r>
          </a:p>
          <a:p>
            <a:r>
              <a:rPr lang="sr-Cyrl-RS" dirty="0" smtClean="0"/>
              <a:t>Информативна распитивања;</a:t>
            </a:r>
          </a:p>
          <a:p>
            <a:r>
              <a:rPr lang="sr-Cyrl-RS" dirty="0" smtClean="0"/>
              <a:t>Преглед снимака са камера;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6474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Испитивање оштећеног и сведока 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762001"/>
            <a:ext cx="4040188" cy="457200"/>
          </a:xfrm>
        </p:spPr>
        <p:txBody>
          <a:bodyPr/>
          <a:lstStyle/>
          <a:p>
            <a:r>
              <a:rPr lang="sr-Cyrl-RS" dirty="0" smtClean="0"/>
              <a:t>Испитивање оштећеног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half" idx="3"/>
          </p:nvPr>
        </p:nvSpPr>
        <p:spPr>
          <a:xfrm>
            <a:off x="4645025" y="685801"/>
            <a:ext cx="4041775" cy="533400"/>
          </a:xfrm>
        </p:spPr>
        <p:txBody>
          <a:bodyPr/>
          <a:lstStyle/>
          <a:p>
            <a:r>
              <a:rPr lang="sr-Cyrl-RS" dirty="0" smtClean="0"/>
              <a:t>Испитивање сведока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2"/>
          </p:nvPr>
        </p:nvSpPr>
        <p:spPr>
          <a:xfrm>
            <a:off x="228600" y="1295400"/>
            <a:ext cx="4268788" cy="5334000"/>
          </a:xfrm>
        </p:spPr>
        <p:txBody>
          <a:bodyPr>
            <a:normAutofit fontScale="85000" lnSpcReduction="20000"/>
          </a:bodyPr>
          <a:lstStyle/>
          <a:p>
            <a:r>
              <a:rPr lang="sr-Cyrl-RS" dirty="0" smtClean="0"/>
              <a:t>Исказ оштећеног од великог значаја</a:t>
            </a:r>
          </a:p>
          <a:p>
            <a:r>
              <a:rPr lang="sr-Cyrl-RS" dirty="0" smtClean="0"/>
              <a:t>Испитивати о детаљима:</a:t>
            </a:r>
          </a:p>
          <a:p>
            <a:pPr>
              <a:buFontTx/>
              <a:buChar char="-"/>
            </a:pPr>
            <a:r>
              <a:rPr lang="sr-Cyrl-RS" dirty="0" smtClean="0"/>
              <a:t>Опис разбојника; опис одеће; </a:t>
            </a:r>
          </a:p>
          <a:p>
            <a:pPr>
              <a:buFontTx/>
              <a:buChar char="-"/>
            </a:pPr>
            <a:r>
              <a:rPr lang="sr-Cyrl-RS" dirty="0" smtClean="0"/>
              <a:t>Понашање на лицу места (шта је додиривао- аспект трагова)</a:t>
            </a:r>
          </a:p>
          <a:p>
            <a:pPr>
              <a:buFontTx/>
              <a:buChar char="-"/>
            </a:pPr>
            <a:r>
              <a:rPr lang="sr-Cyrl-RS" dirty="0"/>
              <a:t>Опис возила; Правац доласка и одласка</a:t>
            </a:r>
            <a:r>
              <a:rPr lang="sr-Cyrl-RS" dirty="0" smtClean="0"/>
              <a:t>;</a:t>
            </a:r>
          </a:p>
          <a:p>
            <a:pPr>
              <a:buFontTx/>
              <a:buChar char="-"/>
            </a:pPr>
            <a:r>
              <a:rPr lang="sr-Cyrl-RS" dirty="0"/>
              <a:t>Ко је знао за вредности</a:t>
            </a:r>
            <a:r>
              <a:rPr lang="sr-Cyrl-RS" dirty="0" smtClean="0"/>
              <a:t>?</a:t>
            </a:r>
          </a:p>
          <a:p>
            <a:pPr>
              <a:buFontTx/>
              <a:buChar char="-"/>
            </a:pPr>
            <a:r>
              <a:rPr lang="sr-Cyrl-RS" dirty="0" smtClean="0"/>
              <a:t>Ствари које су одузете?</a:t>
            </a:r>
          </a:p>
          <a:p>
            <a:pPr>
              <a:buFontTx/>
              <a:buChar char="-"/>
            </a:pPr>
            <a:r>
              <a:rPr lang="sr-Cyrl-RS" dirty="0" smtClean="0"/>
              <a:t>Пример жене из Књажевца</a:t>
            </a:r>
          </a:p>
          <a:p>
            <a:pPr>
              <a:buFontTx/>
              <a:buChar char="-"/>
            </a:pPr>
            <a:r>
              <a:rPr lang="sr-Cyrl-RS" dirty="0" smtClean="0"/>
              <a:t>Пут доласка, одласка</a:t>
            </a:r>
          </a:p>
          <a:p>
            <a:r>
              <a:rPr lang="sr-Cyrl-RS" dirty="0" smtClean="0"/>
              <a:t>Имати у виду:</a:t>
            </a:r>
          </a:p>
          <a:p>
            <a:r>
              <a:rPr lang="sr-Cyrl-RS" dirty="0" smtClean="0"/>
              <a:t>Оштећени је под стресом</a:t>
            </a:r>
          </a:p>
          <a:p>
            <a:r>
              <a:rPr lang="sr-Cyrl-RS" dirty="0" smtClean="0"/>
              <a:t>Проблем опажања под стресом</a:t>
            </a:r>
          </a:p>
          <a:p>
            <a:r>
              <a:rPr lang="sr-Cyrl-RS" dirty="0" smtClean="0"/>
              <a:t>Феномен фокусирања пажње на уперено оружје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>
          <a:xfrm>
            <a:off x="4645025" y="1295400"/>
            <a:ext cx="4270375" cy="5257800"/>
          </a:xfrm>
        </p:spPr>
        <p:txBody>
          <a:bodyPr>
            <a:normAutofit fontScale="92500" lnSpcReduction="10000"/>
          </a:bodyPr>
          <a:lstStyle/>
          <a:p>
            <a:r>
              <a:rPr lang="sr-Cyrl-RS" dirty="0" smtClean="0"/>
              <a:t>Сведоке испитивати о детаљима </a:t>
            </a:r>
          </a:p>
          <a:p>
            <a:r>
              <a:rPr lang="sr-Cyrl-RS" dirty="0" smtClean="0"/>
              <a:t>Саслушати све сведоке (не опажају сви сведоци све детаље</a:t>
            </a:r>
          </a:p>
          <a:p>
            <a:r>
              <a:rPr lang="sr-Cyrl-RS" dirty="0" smtClean="0"/>
              <a:t>Деца могу да буду добри сведоци о детаљима</a:t>
            </a:r>
          </a:p>
          <a:p>
            <a:r>
              <a:rPr lang="sr-Cyrl-RS" dirty="0" smtClean="0"/>
              <a:t>Жене као сведоци код разбојништва</a:t>
            </a:r>
            <a:r>
              <a:rPr lang="en-US" dirty="0" smtClean="0"/>
              <a:t>.</a:t>
            </a:r>
          </a:p>
          <a:p>
            <a:r>
              <a:rPr lang="sr-Cyrl-RS" dirty="0" smtClean="0"/>
              <a:t>Подаци о што детаљнијем опису разбојника (на основу нагласка и говора може се закључити из ког је краја), тетоваже, телесне особености, ...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282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Обезбеђење лица места и увиђај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lnSpcReduction="10000"/>
          </a:bodyPr>
          <a:lstStyle/>
          <a:p>
            <a:r>
              <a:rPr lang="sr-Cyrl-RS" dirty="0" smtClean="0"/>
              <a:t>Три основна задатка патроле која је прва дошла на лице места</a:t>
            </a:r>
          </a:p>
          <a:p>
            <a:r>
              <a:rPr lang="sr-Cyrl-RS" dirty="0" smtClean="0"/>
              <a:t>1. Обезбедити лице места ради очувања трагова и спровођења увиђаја;</a:t>
            </a:r>
          </a:p>
          <a:p>
            <a:r>
              <a:rPr lang="sr-Cyrl-RS" dirty="0" smtClean="0"/>
              <a:t>2. Пронаћи очевидце и од њих узети исказ који је од значаја за усмеравање потере;</a:t>
            </a:r>
          </a:p>
          <a:p>
            <a:r>
              <a:rPr lang="sr-Cyrl-RS" dirty="0" smtClean="0"/>
              <a:t>3. Податке о опису разбојника, правцу бекства, опису возила пренети у централу како би се одмах усмерила потера;</a:t>
            </a:r>
          </a:p>
          <a:p>
            <a:r>
              <a:rPr lang="sr-Cyrl-RS" dirty="0" smtClean="0"/>
              <a:t>Разбојници најчешће мењају возила након напуштања лица.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7356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Увиђај код разбојништва – обавезна радња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fontScale="77500" lnSpcReduction="20000"/>
          </a:bodyPr>
          <a:lstStyle/>
          <a:p>
            <a:r>
              <a:rPr lang="sr-Cyrl-RS" dirty="0" smtClean="0"/>
              <a:t>Увиђај на месту извршења разбојништва:</a:t>
            </a:r>
          </a:p>
          <a:p>
            <a:r>
              <a:rPr lang="sr-Cyrl-RS" dirty="0" smtClean="0"/>
              <a:t>На основу мисаоне реконструкција и на основу исказа оштећеног и сведока траже се:</a:t>
            </a:r>
          </a:p>
          <a:p>
            <a:r>
              <a:rPr lang="sr-Cyrl-RS" dirty="0" smtClean="0"/>
              <a:t>Трагови папиларних линија</a:t>
            </a:r>
          </a:p>
          <a:p>
            <a:r>
              <a:rPr lang="sr-Cyrl-RS" dirty="0" smtClean="0"/>
              <a:t>Трагови обуће</a:t>
            </a:r>
          </a:p>
          <a:p>
            <a:r>
              <a:rPr lang="sr-Cyrl-RS" dirty="0" smtClean="0"/>
              <a:t>Билошки трагови (крв, власи косе)</a:t>
            </a:r>
          </a:p>
          <a:p>
            <a:r>
              <a:rPr lang="sr-Cyrl-RS" dirty="0" smtClean="0"/>
              <a:t>трагови употребљеног оружја (пројектили, чауре),</a:t>
            </a:r>
          </a:p>
          <a:p>
            <a:r>
              <a:rPr lang="sr-Cyrl-RS" dirty="0" smtClean="0"/>
              <a:t>Трагови борбе </a:t>
            </a:r>
          </a:p>
          <a:p>
            <a:r>
              <a:rPr lang="sr-Cyrl-RS" dirty="0" smtClean="0"/>
              <a:t>Откинути делови одеће</a:t>
            </a:r>
          </a:p>
          <a:p>
            <a:r>
              <a:rPr lang="sr-Cyrl-RS" dirty="0"/>
              <a:t>Трагање за траговима на путу одласка </a:t>
            </a:r>
            <a:r>
              <a:rPr lang="sr-Cyrl-RS" dirty="0" smtClean="0"/>
              <a:t>разбојника</a:t>
            </a:r>
          </a:p>
          <a:p>
            <a:r>
              <a:rPr lang="sr-Cyrl-RS" dirty="0" smtClean="0"/>
              <a:t>Предмети употребљени за маскирање (одбацују их)</a:t>
            </a:r>
          </a:p>
          <a:p>
            <a:r>
              <a:rPr lang="sr-Cyrl-RS" dirty="0" smtClean="0"/>
              <a:t>Увиђај </a:t>
            </a:r>
            <a:r>
              <a:rPr lang="sr-Cyrl-RS" dirty="0"/>
              <a:t>на месту напуштеног аутомобила</a:t>
            </a:r>
          </a:p>
          <a:p>
            <a:endParaRPr lang="sr-Cyrl-RS" dirty="0" smtClean="0"/>
          </a:p>
          <a:p>
            <a:endParaRPr lang="sr-Cyrl-R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8306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</p:spPr>
        <p:txBody>
          <a:bodyPr>
            <a:normAutofit/>
          </a:bodyPr>
          <a:lstStyle/>
          <a:p>
            <a:r>
              <a:rPr lang="sr-Cyrl-RS" sz="3600" dirty="0" smtClean="0"/>
              <a:t>Криминалистичка анализа и усмеравање оперативне делатности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>
            <a:normAutofit fontScale="77500" lnSpcReduction="20000"/>
          </a:bodyPr>
          <a:lstStyle/>
          <a:p>
            <a:r>
              <a:rPr lang="sr-Cyrl-RS" dirty="0" smtClean="0"/>
              <a:t>На основу прикупљених чињеница врши се криминалистичка тактичка анализа.</a:t>
            </a:r>
          </a:p>
          <a:p>
            <a:r>
              <a:rPr lang="sr-Cyrl-RS" dirty="0" smtClean="0"/>
              <a:t>Примена индицијалног метода (на кога, и на које правце упућују познате индиције?);</a:t>
            </a:r>
          </a:p>
          <a:p>
            <a:r>
              <a:rPr lang="sr-Cyrl-RS" dirty="0" smtClean="0"/>
              <a:t>верзије о могућим карактеристикама извршилаца и кругу у оквиру кога треба трагати;</a:t>
            </a:r>
          </a:p>
          <a:p>
            <a:r>
              <a:rPr lang="sr-Cyrl-RS" dirty="0" smtClean="0"/>
              <a:t>Анализира се </a:t>
            </a:r>
            <a:r>
              <a:rPr lang="en-US" dirty="0" smtClean="0"/>
              <a:t>modus operandi</a:t>
            </a:r>
            <a:r>
              <a:rPr lang="sr-Cyrl-RS" dirty="0" smtClean="0"/>
              <a:t> разбојника и покушавају дефинисати серије дела и круг могућих учинилаца;</a:t>
            </a:r>
          </a:p>
          <a:p>
            <a:r>
              <a:rPr lang="sr-Cyrl-RS" dirty="0" smtClean="0"/>
              <a:t>Просторна и временска анализа извршених разбојништва;</a:t>
            </a:r>
          </a:p>
          <a:p>
            <a:r>
              <a:rPr lang="sr-Cyrl-RS" dirty="0" smtClean="0"/>
              <a:t>планирају прогнозне верзије</a:t>
            </a:r>
            <a:r>
              <a:rPr lang="sr-Cyrl-RS" dirty="0"/>
              <a:t> </a:t>
            </a:r>
            <a:r>
              <a:rPr lang="sr-Cyrl-RS" dirty="0" smtClean="0"/>
              <a:t>о будућим објектима напада; о кругу сумњивих, где се ствари продају или чувају.</a:t>
            </a:r>
          </a:p>
          <a:p>
            <a:r>
              <a:rPr lang="sr-Cyrl-RS" dirty="0" smtClean="0"/>
              <a:t>Прави се план радњи које треба предузети у циљу откривања разбојника (на основу прогноѕних верзија).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1764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Оперативне и доказне радње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914401"/>
            <a:ext cx="4040188" cy="457199"/>
          </a:xfrm>
        </p:spPr>
        <p:txBody>
          <a:bodyPr>
            <a:normAutofit lnSpcReduction="10000"/>
          </a:bodyPr>
          <a:lstStyle/>
          <a:p>
            <a:r>
              <a:rPr lang="sr-Cyrl-RS" dirty="0" smtClean="0"/>
              <a:t>Оперативне радње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>
          <a:xfrm>
            <a:off x="4645025" y="838201"/>
            <a:ext cx="4041775" cy="457199"/>
          </a:xfrm>
        </p:spPr>
        <p:txBody>
          <a:bodyPr>
            <a:normAutofit lnSpcReduction="10000"/>
          </a:bodyPr>
          <a:lstStyle/>
          <a:p>
            <a:r>
              <a:rPr lang="sr-Cyrl-RS" dirty="0" smtClean="0"/>
              <a:t>Доказне радње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04800" y="1371600"/>
            <a:ext cx="4192588" cy="5105400"/>
          </a:xfrm>
        </p:spPr>
        <p:txBody>
          <a:bodyPr>
            <a:normAutofit fontScale="92500" lnSpcReduction="20000"/>
          </a:bodyPr>
          <a:lstStyle/>
          <a:p>
            <a:r>
              <a:rPr lang="sr-Cyrl-RS" dirty="0" smtClean="0"/>
              <a:t>Оперативни рад на терену (информативна распитивања);</a:t>
            </a:r>
          </a:p>
          <a:p>
            <a:r>
              <a:rPr lang="sr-Cyrl-RS" dirty="0" smtClean="0"/>
              <a:t>Фоторобот;</a:t>
            </a:r>
          </a:p>
          <a:p>
            <a:r>
              <a:rPr lang="sr-Cyrl-RS" dirty="0" smtClean="0"/>
              <a:t>Планирају верзије о могућим објектима напада и постављају заседе;</a:t>
            </a:r>
          </a:p>
          <a:p>
            <a:r>
              <a:rPr lang="sr-Cyrl-RS" dirty="0" smtClean="0"/>
              <a:t>Сведоцима се показује албум регистованих разбојника;</a:t>
            </a:r>
          </a:p>
          <a:p>
            <a:r>
              <a:rPr lang="sr-Cyrl-RS" dirty="0" smtClean="0"/>
              <a:t>Препознавања;</a:t>
            </a:r>
          </a:p>
          <a:p>
            <a:r>
              <a:rPr lang="sr-Cyrl-RS" dirty="0" smtClean="0"/>
              <a:t>Полиграфска тестирања</a:t>
            </a:r>
          </a:p>
          <a:p>
            <a:r>
              <a:rPr lang="sr-Cyrl-RS" dirty="0" smtClean="0"/>
              <a:t>Упоређивање претходно извршених дела;</a:t>
            </a:r>
          </a:p>
          <a:p>
            <a:r>
              <a:rPr lang="sr-Cyrl-RS" dirty="0" smtClean="0"/>
              <a:t>Анализа материјала са камера;</a:t>
            </a:r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1371600"/>
            <a:ext cx="4041775" cy="4754563"/>
          </a:xfrm>
        </p:spPr>
        <p:txBody>
          <a:bodyPr>
            <a:normAutofit fontScale="92500" lnSpcReduction="20000"/>
          </a:bodyPr>
          <a:lstStyle/>
          <a:p>
            <a:r>
              <a:rPr lang="sr-Cyrl-RS" dirty="0" smtClean="0"/>
              <a:t>Посебне доказне раде усмерене на осумњичене;</a:t>
            </a:r>
          </a:p>
          <a:p>
            <a:r>
              <a:rPr lang="sr-Cyrl-RS" dirty="0" smtClean="0"/>
              <a:t>Саслушавање осумњичених;</a:t>
            </a:r>
          </a:p>
          <a:p>
            <a:r>
              <a:rPr lang="sr-Cyrl-RS" dirty="0" smtClean="0"/>
              <a:t>Провера алибија;</a:t>
            </a:r>
          </a:p>
          <a:p>
            <a:r>
              <a:rPr lang="sr-Cyrl-RS" dirty="0" smtClean="0"/>
              <a:t>Претресања;</a:t>
            </a:r>
          </a:p>
          <a:p>
            <a:r>
              <a:rPr lang="sr-Cyrl-RS" dirty="0" smtClean="0"/>
              <a:t>Обилазак мести и сајтова где се продају украдене ствари;</a:t>
            </a:r>
          </a:p>
          <a:p>
            <a:r>
              <a:rPr lang="sr-Cyrl-RS" dirty="0" smtClean="0"/>
              <a:t>Провера пронађених трагова кроз криминалистичке базе (папиларне линије, ДНК, балистички трагови)</a:t>
            </a:r>
          </a:p>
          <a:p>
            <a:r>
              <a:rPr lang="sr-Cyrl-RS" dirty="0" smtClean="0"/>
              <a:t>Вештачења;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319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sr-Cyrl-RS" dirty="0" smtClean="0"/>
              <a:t>Превенција разбојништва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77500" lnSpcReduction="20000"/>
          </a:bodyPr>
          <a:lstStyle/>
          <a:p>
            <a:r>
              <a:rPr lang="sr-Cyrl-RS" dirty="0" smtClean="0"/>
              <a:t>Рад са потенцијалним жртвама (банкарски чиновници);</a:t>
            </a:r>
          </a:p>
          <a:p>
            <a:r>
              <a:rPr lang="sr-Cyrl-RS" dirty="0" smtClean="0"/>
              <a:t>Инсталирање и одржавање камера добре резолуције;</a:t>
            </a:r>
          </a:p>
          <a:p>
            <a:r>
              <a:rPr lang="sr-Cyrl-RS" dirty="0" smtClean="0"/>
              <a:t>Контрола повратника из затвора;</a:t>
            </a:r>
          </a:p>
          <a:p>
            <a:r>
              <a:rPr lang="sr-Cyrl-RS" dirty="0" smtClean="0"/>
              <a:t>Превентивне кампање широког опсега (едукација грађана);</a:t>
            </a:r>
          </a:p>
          <a:p>
            <a:r>
              <a:rPr lang="sr-Cyrl-RS" dirty="0" smtClean="0"/>
              <a:t>Контрола илегалног тржишта оружја;</a:t>
            </a:r>
          </a:p>
          <a:p>
            <a:r>
              <a:rPr lang="sr-Cyrl-RS" dirty="0" smtClean="0"/>
              <a:t>Приватни сектор безбедности и осигурање транспорта новца;</a:t>
            </a:r>
          </a:p>
          <a:p>
            <a:r>
              <a:rPr lang="sr-Cyrl-RS" dirty="0" smtClean="0"/>
              <a:t>Превенција малолетничке агресивности и делинквенције;</a:t>
            </a:r>
          </a:p>
          <a:p>
            <a:r>
              <a:rPr lang="sr-Cyrl-RS" dirty="0" smtClean="0"/>
              <a:t>Криминалистичка контрола регистрованих разбојника;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635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Кривично правно одређење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838201"/>
            <a:ext cx="4040188" cy="457200"/>
          </a:xfrm>
        </p:spPr>
        <p:txBody>
          <a:bodyPr/>
          <a:lstStyle/>
          <a:p>
            <a:r>
              <a:rPr lang="sr-Cyrl-RS" dirty="0" smtClean="0"/>
              <a:t>Разбојништво, члан 206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5025" y="838201"/>
            <a:ext cx="4041775" cy="457199"/>
          </a:xfrm>
        </p:spPr>
        <p:txBody>
          <a:bodyPr>
            <a:normAutofit fontScale="92500"/>
          </a:bodyPr>
          <a:lstStyle/>
          <a:p>
            <a:r>
              <a:rPr lang="sr-Cyrl-RS" dirty="0" smtClean="0"/>
              <a:t>Разбојничка крађа члан 205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228600" y="1295400"/>
            <a:ext cx="4268788" cy="53340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sr-Cyrl-RS" dirty="0" smtClean="0"/>
              <a:t>став 1: </a:t>
            </a:r>
            <a:r>
              <a:rPr lang="sr-Cyrl-RS" b="1" dirty="0" smtClean="0"/>
              <a:t>Одузимање туђе покретне ствари употребом силе или претње</a:t>
            </a:r>
            <a:r>
              <a:rPr lang="sr-Cyrl-RS" dirty="0" smtClean="0"/>
              <a:t> да ће се непосредно напасти на живот или тело у намери прибаљања противправне имовинске користи (од 2 до 10 година).</a:t>
            </a:r>
          </a:p>
          <a:p>
            <a:pPr>
              <a:buNone/>
            </a:pPr>
            <a:r>
              <a:rPr lang="sr-Cyrl-RS" dirty="0" smtClean="0"/>
              <a:t>Став 2: ако је дело </a:t>
            </a:r>
            <a:r>
              <a:rPr lang="sr-Cyrl-RS" b="1" dirty="0" smtClean="0"/>
              <a:t>учињено у групи</a:t>
            </a:r>
            <a:r>
              <a:rPr lang="sr-Cyrl-RS" dirty="0" smtClean="0"/>
              <a:t>, или је умишљајно </a:t>
            </a:r>
            <a:r>
              <a:rPr lang="sr-Cyrl-RS" b="1" dirty="0" smtClean="0"/>
              <a:t>нанета тешка телесна повреда </a:t>
            </a:r>
            <a:r>
              <a:rPr lang="sr-Cyrl-RS" dirty="0" smtClean="0"/>
              <a:t>или </a:t>
            </a:r>
            <a:r>
              <a:rPr lang="sr-Cyrl-RS" b="1" dirty="0" smtClean="0"/>
              <a:t>ако вредност одузетих ствари прелази износ </a:t>
            </a:r>
            <a:r>
              <a:rPr lang="sr-Cyrl-RS" dirty="0" smtClean="0"/>
              <a:t>од милион и пет стотина хиљада динара (од 3 до 15 година)</a:t>
            </a:r>
          </a:p>
          <a:p>
            <a:pPr>
              <a:buNone/>
            </a:pPr>
            <a:r>
              <a:rPr lang="sr-Cyrl-RS" dirty="0" smtClean="0"/>
              <a:t>Став 3: ако је </a:t>
            </a:r>
            <a:r>
              <a:rPr lang="sr-Cyrl-RS" b="1" dirty="0" smtClean="0"/>
              <a:t>дело извршено од стране организоване криминалне групе </a:t>
            </a:r>
            <a:r>
              <a:rPr lang="sr-Cyrl-RS" dirty="0" smtClean="0"/>
              <a:t>(најмање 5 година)</a:t>
            </a:r>
            <a:r>
              <a:rPr lang="sr-Cyrl-RS" b="1" dirty="0" smtClean="0"/>
              <a:t> </a:t>
            </a:r>
            <a:endParaRPr lang="sr-Cyrl-RS" dirty="0" smtClean="0"/>
          </a:p>
          <a:p>
            <a:r>
              <a:rPr lang="sr-Cyrl-RS" b="1" dirty="0" smtClean="0"/>
              <a:t>Лишење живота при разбојништву или разбоојничкој крађи- </a:t>
            </a:r>
            <a:r>
              <a:rPr lang="sr-Cyrl-RS" dirty="0" smtClean="0"/>
              <a:t>крив. дело тешко убиство члан 114 (најмање 10 год или затвор од 30 до 40 год)</a:t>
            </a: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295400"/>
            <a:ext cx="4041775" cy="5334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r-Cyrl-RS" dirty="0" smtClean="0"/>
              <a:t>Став 1: Лице затечену у крађи употреби силу или претњу да ће непосредно напасти на живот или тело  жртве у намери да претходно украдену ствар задржи (од 1 до 10 год).</a:t>
            </a:r>
          </a:p>
          <a:p>
            <a:pPr>
              <a:buNone/>
            </a:pPr>
            <a:r>
              <a:rPr lang="sr-Cyrl-RS" dirty="0" smtClean="0"/>
              <a:t>Став 2: вреност украдених ствари прелази милионипетсто хиљада  динара.</a:t>
            </a:r>
          </a:p>
          <a:p>
            <a:pPr>
              <a:buNone/>
            </a:pPr>
            <a:r>
              <a:rPr lang="sr-Cyrl-RS" dirty="0" smtClean="0"/>
              <a:t>Став 3: ако је дело </a:t>
            </a:r>
            <a:r>
              <a:rPr lang="sr-Cyrl-RS" b="1" dirty="0" smtClean="0"/>
              <a:t>учињено у групи</a:t>
            </a:r>
            <a:r>
              <a:rPr lang="sr-Cyrl-RS" dirty="0" smtClean="0"/>
              <a:t>, или је умишљајно </a:t>
            </a:r>
            <a:r>
              <a:rPr lang="sr-Cyrl-RS" b="1" dirty="0" smtClean="0"/>
              <a:t>нанета тешка телесна повреда  </a:t>
            </a:r>
            <a:r>
              <a:rPr lang="sr-Cyrl-RS" dirty="0" smtClean="0"/>
              <a:t>(од 3 до 15 година)</a:t>
            </a:r>
          </a:p>
          <a:p>
            <a:r>
              <a:rPr lang="vi-VN" dirty="0" smtClean="0"/>
              <a:t>(4) </a:t>
            </a:r>
            <a:r>
              <a:rPr lang="sr-Cyrl-RS" dirty="0" smtClean="0"/>
              <a:t>ако је </a:t>
            </a:r>
            <a:r>
              <a:rPr lang="sr-Cyrl-RS" b="1" dirty="0" smtClean="0"/>
              <a:t>дело извршено од стране организоване криминалне групе </a:t>
            </a:r>
            <a:r>
              <a:rPr lang="sr-Cyrl-RS" dirty="0" smtClean="0"/>
              <a:t>(најмање 5 година)</a:t>
            </a:r>
            <a:r>
              <a:rPr lang="sr-Cyrl-RS" b="1" dirty="0" smtClean="0"/>
              <a:t> </a:t>
            </a:r>
            <a:r>
              <a:rPr lang="vi-VN" dirty="0" smtClean="0"/>
              <a:t>. 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3600" dirty="0" smtClean="0"/>
              <a:t>Разликовање разбојништва од тешке и дрске крађе</a:t>
            </a:r>
            <a:endParaRPr lang="en-US" sz="36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 fontScale="92500" lnSpcReduction="20000"/>
          </a:bodyPr>
          <a:lstStyle/>
          <a:p>
            <a:r>
              <a:rPr lang="sr-Cyrl-RS" dirty="0" smtClean="0"/>
              <a:t>Примери из праксе: </a:t>
            </a:r>
          </a:p>
          <a:p>
            <a:pPr>
              <a:buFontTx/>
              <a:buChar char="-"/>
            </a:pPr>
            <a:r>
              <a:rPr lang="sr-Cyrl-RS" dirty="0" smtClean="0"/>
              <a:t>Учинилац истргне новчаник из руке жртве,</a:t>
            </a:r>
          </a:p>
          <a:p>
            <a:pPr>
              <a:buFontTx/>
              <a:buChar char="-"/>
            </a:pPr>
            <a:r>
              <a:rPr lang="sr-Cyrl-RS" dirty="0" smtClean="0"/>
              <a:t>приђе с леђа и истргне ташну са рамена жртве и побегне.</a:t>
            </a:r>
          </a:p>
          <a:p>
            <a:pPr>
              <a:buFontTx/>
              <a:buChar char="-"/>
            </a:pPr>
            <a:r>
              <a:rPr lang="sr-Cyrl-RS" dirty="0" smtClean="0"/>
              <a:t>Код крађе извршене на дрзак начин – сила усмерена према ствари.</a:t>
            </a:r>
          </a:p>
          <a:p>
            <a:r>
              <a:rPr lang="sr-Cyrl-RS" dirty="0" smtClean="0"/>
              <a:t>Код разбојништва-  сила усмерена према лицу.</a:t>
            </a:r>
          </a:p>
          <a:p>
            <a:r>
              <a:rPr lang="sr-Cyrl-RS" dirty="0" smtClean="0"/>
              <a:t>Уколико  жртва спречи одузимање ствари и почне да се надвлачи  са извршиоцем постојаће разбојништво) јер је у том случају сила према лицу).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Карактеристике разбојника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86800" cy="6019800"/>
          </a:xfrm>
        </p:spPr>
        <p:txBody>
          <a:bodyPr>
            <a:normAutofit fontScale="55000" lnSpcReduction="20000"/>
          </a:bodyPr>
          <a:lstStyle/>
          <a:p>
            <a:r>
              <a:rPr lang="sr-Cyrl-CS" sz="3800" dirty="0" smtClean="0"/>
              <a:t>Му­шкар­ци </a:t>
            </a:r>
            <a:r>
              <a:rPr lang="sr-Cyrl-CS" sz="3800" dirty="0"/>
              <a:t>мла­ђе жи­вот­не </a:t>
            </a:r>
            <a:r>
              <a:rPr lang="sr-Cyrl-CS" sz="3800" dirty="0" smtClean="0"/>
              <a:t>до­би; гру­бе</a:t>
            </a:r>
            <a:r>
              <a:rPr lang="sr-Cyrl-CS" sz="3800" dirty="0"/>
              <a:t>, при­ми­тив­не осо­бе, без школ­ске спре­ме и </a:t>
            </a:r>
            <a:r>
              <a:rPr lang="sr-Cyrl-CS" sz="3800" dirty="0" smtClean="0"/>
              <a:t>са </a:t>
            </a:r>
            <a:r>
              <a:rPr lang="sr-Cyrl-CS" sz="3800" dirty="0"/>
              <a:t>из­ра­же­ним кул­том на­си­ља</a:t>
            </a:r>
            <a:r>
              <a:rPr lang="sr-Cyrl-CS" sz="3800" dirty="0" smtClean="0"/>
              <a:t>.</a:t>
            </a:r>
          </a:p>
          <a:p>
            <a:r>
              <a:rPr lang="sr-Cyrl-CS" sz="3800" dirty="0" smtClean="0"/>
              <a:t>Психопате разбојници - Велики степен агресије, непотребно мучење жртве.</a:t>
            </a:r>
          </a:p>
          <a:p>
            <a:r>
              <a:rPr lang="sr-Cyrl-CS" sz="3800" dirty="0"/>
              <a:t>Користе изненађење и страх жртве</a:t>
            </a:r>
            <a:endParaRPr lang="sr-Cyrl-CS" sz="3800" dirty="0" smtClean="0"/>
          </a:p>
          <a:p>
            <a:r>
              <a:rPr lang="sr-Cyrl-CS" sz="3800" dirty="0" smtClean="0"/>
              <a:t>Жене се (најчешће) појављују као саучесници или типују жртве.</a:t>
            </a:r>
          </a:p>
          <a:p>
            <a:r>
              <a:rPr lang="sr-Cyrl-CS" sz="3800" dirty="0" smtClean="0"/>
              <a:t>Примери: </a:t>
            </a:r>
          </a:p>
          <a:p>
            <a:pPr marL="0" indent="0">
              <a:buNone/>
            </a:pPr>
            <a:r>
              <a:rPr lang="sr-Cyrl-CS" sz="3800" dirty="0" smtClean="0"/>
              <a:t>- Убиство у Вучићу, породице у Грошници, у Књажевцу.</a:t>
            </a:r>
          </a:p>
          <a:p>
            <a:pPr marL="0" indent="0">
              <a:buNone/>
            </a:pPr>
            <a:r>
              <a:rPr lang="sr-Cyrl-CS" sz="3800" dirty="0" smtClean="0"/>
              <a:t>- Убиство у Рачи (маскирани комшија).</a:t>
            </a:r>
          </a:p>
          <a:p>
            <a:r>
              <a:rPr lang="sr-Cyrl-CS" sz="3800" dirty="0" smtClean="0"/>
              <a:t>Професионални разбојнци- у групама (напади на банке, конвоје новца). </a:t>
            </a:r>
          </a:p>
          <a:p>
            <a:r>
              <a:rPr lang="sr-Cyrl-CS" sz="3800" dirty="0" smtClean="0"/>
              <a:t>Оружана разбојништва: </a:t>
            </a:r>
            <a:r>
              <a:rPr lang="sr-Cyrl-CS" sz="3800" dirty="0"/>
              <a:t>ватрено оружје (пиштољи, пушке, </a:t>
            </a:r>
            <a:r>
              <a:rPr lang="sr-Cyrl-CS" sz="3800" dirty="0" smtClean="0"/>
              <a:t>хеклери). </a:t>
            </a:r>
          </a:p>
          <a:p>
            <a:r>
              <a:rPr lang="sr-Cyrl-CS" sz="3800" dirty="0" smtClean="0"/>
              <a:t>Маскирани разбојници </a:t>
            </a:r>
          </a:p>
          <a:p>
            <a:r>
              <a:rPr lang="sr-Cyrl-CS" sz="3800" dirty="0" smtClean="0"/>
              <a:t>Значај алкохола и дроге!</a:t>
            </a:r>
          </a:p>
          <a:p>
            <a:r>
              <a:rPr lang="sr-Cyrl-CS" sz="3800" dirty="0" smtClean="0"/>
              <a:t>Наркомани- разбојници - врше разбојништво појединачно, користе нож.</a:t>
            </a:r>
          </a:p>
          <a:p>
            <a:endParaRPr lang="sr-Cyrl-CS" dirty="0" smtClean="0"/>
          </a:p>
          <a:p>
            <a:endParaRPr lang="sr-Cyrl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60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Врсте разбојништава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763000" cy="5867400"/>
          </a:xfrm>
        </p:spPr>
        <p:txBody>
          <a:bodyPr>
            <a:normAutofit fontScale="77500" lnSpcReduction="20000"/>
          </a:bodyPr>
          <a:lstStyle/>
          <a:p>
            <a:r>
              <a:rPr lang="sr-Cyrl-CS" dirty="0"/>
              <a:t>1) </a:t>
            </a:r>
            <a:r>
              <a:rPr lang="sr-Cyrl-CS" b="1" dirty="0"/>
              <a:t>Улич­но раз­бој­ни­штво </a:t>
            </a:r>
            <a:r>
              <a:rPr lang="sr-Cyrl-CS" dirty="0" smtClean="0"/>
              <a:t>- над </a:t>
            </a:r>
            <a:r>
              <a:rPr lang="sr-Cyrl-CS" dirty="0"/>
              <a:t>про­ла­зни­ци­ма или раз­бој­ни­штво на отво­ре­ном про­сто­ру из­ван на­се­ље­ног ме­ста. </a:t>
            </a:r>
            <a:r>
              <a:rPr lang="sr-Cyrl-CS" dirty="0" smtClean="0"/>
              <a:t>Од­у­зи­ма­ње </a:t>
            </a:r>
            <a:r>
              <a:rPr lang="sr-Cyrl-CS" dirty="0"/>
              <a:t>руч­не тор­би­це и жен­ског </a:t>
            </a:r>
            <a:r>
              <a:rPr lang="sr-Cyrl-CS" dirty="0" smtClean="0"/>
              <a:t>на­ки­та (у </a:t>
            </a:r>
            <a:r>
              <a:rPr lang="sr-Cyrl-CS" dirty="0"/>
              <a:t>про­ла­зи­ма, на сте­пе­ни­шти­ма, у лиф­то­ви­ма, на мрач­ним </a:t>
            </a:r>
            <a:r>
              <a:rPr lang="sr-Cyrl-CS" dirty="0" smtClean="0"/>
              <a:t>ме­сти­ма) </a:t>
            </a:r>
            <a:r>
              <a:rPr lang="sr-Cyrl-CS" dirty="0"/>
              <a:t>или на ули­ци та­ко што се по­ред жр­тве про­ђе мо­то­ром (или про­тр­чи) и ис­трг­не се та­шна или на­кит</a:t>
            </a:r>
            <a:r>
              <a:rPr lang="sr-Cyrl-CS" dirty="0" smtClean="0"/>
              <a:t>.</a:t>
            </a:r>
          </a:p>
          <a:p>
            <a:r>
              <a:rPr lang="sr-Cyrl-CS" dirty="0" smtClean="0"/>
              <a:t>2</a:t>
            </a:r>
            <a:r>
              <a:rPr lang="sr-Cyrl-CS" dirty="0"/>
              <a:t>) </a:t>
            </a:r>
            <a:r>
              <a:rPr lang="sr-Cyrl-CS" b="1" dirty="0" smtClean="0"/>
              <a:t>Раз­бој­ни­штва </a:t>
            </a:r>
            <a:r>
              <a:rPr lang="sr-Cyrl-CS" b="1" dirty="0"/>
              <a:t>над во­за­чи­ма мо­тор­них во­зи­ла</a:t>
            </a:r>
            <a:r>
              <a:rPr lang="sr-Cyrl-CS" dirty="0"/>
              <a:t> (на­па­ди на так­си во­за­че; на­па­ди </a:t>
            </a:r>
            <a:r>
              <a:rPr lang="sr-Cyrl-CS" dirty="0" smtClean="0"/>
              <a:t>аутостопера). </a:t>
            </a:r>
          </a:p>
          <a:p>
            <a:r>
              <a:rPr lang="sr-Cyrl-CS" dirty="0" smtClean="0"/>
              <a:t>3) </a:t>
            </a:r>
            <a:r>
              <a:rPr lang="sr-Cyrl-CS" b="1" dirty="0" smtClean="0"/>
              <a:t>Раз­бој­ни­штва у бан­кама</a:t>
            </a:r>
            <a:r>
              <a:rPr lang="sr-Cyrl-CS" dirty="0" smtClean="0"/>
              <a:t>, по­штама, тр­го­вач­ким рад­њама, </a:t>
            </a:r>
            <a:r>
              <a:rPr lang="sr-Cyrl-CS" b="1" dirty="0" smtClean="0"/>
              <a:t>бен­зин­ским пум­пама</a:t>
            </a:r>
            <a:r>
              <a:rPr lang="sr-Cyrl-CS" dirty="0" smtClean="0"/>
              <a:t>, </a:t>
            </a:r>
            <a:r>
              <a:rPr lang="sr-Cyrl-CS" b="1" dirty="0" smtClean="0"/>
              <a:t>зла­тар­ским рад­њама</a:t>
            </a:r>
            <a:r>
              <a:rPr lang="sr-Cyrl-CS" dirty="0" smtClean="0"/>
              <a:t>. </a:t>
            </a:r>
            <a:r>
              <a:rPr lang="sr-Cyrl-CS" dirty="0"/>
              <a:t>На­па­ди се нај­че­шће вр­ше у ве­чер­њим ча­со­ви­ма, пред за­тва­ра­ње, ка­да има нај­ви­ше па­за­ра у </a:t>
            </a:r>
            <a:r>
              <a:rPr lang="sr-Cyrl-CS" dirty="0" smtClean="0"/>
              <a:t>ка­си - кла­сич­ни </a:t>
            </a:r>
            <a:r>
              <a:rPr lang="sr-Cyrl-CS" dirty="0"/>
              <a:t>ганг­стер­ски ору­жа­ни </a:t>
            </a:r>
            <a:r>
              <a:rPr lang="sr-Cyrl-CS" dirty="0" smtClean="0"/>
              <a:t>на­па­ди.</a:t>
            </a:r>
          </a:p>
          <a:p>
            <a:r>
              <a:rPr lang="sr-Cyrl-CS" dirty="0" smtClean="0"/>
              <a:t>4) </a:t>
            </a:r>
            <a:r>
              <a:rPr lang="sr-Cyrl-CS" b="1" dirty="0" smtClean="0"/>
              <a:t>Оружани раз­бој­нич­ки на­па­ди </a:t>
            </a:r>
            <a:r>
              <a:rPr lang="sr-Cyrl-CS" b="1" dirty="0"/>
              <a:t>на тран­спор­те</a:t>
            </a:r>
            <a:r>
              <a:rPr lang="sr-Cyrl-CS" b="1" dirty="0" smtClean="0"/>
              <a:t>­ нов­ца</a:t>
            </a:r>
            <a:r>
              <a:rPr lang="sr-Cyrl-CS" dirty="0" smtClean="0"/>
              <a:t>;</a:t>
            </a:r>
          </a:p>
          <a:p>
            <a:r>
              <a:rPr lang="sr-Cyrl-CS" dirty="0" smtClean="0"/>
              <a:t>5) </a:t>
            </a:r>
            <a:r>
              <a:rPr lang="sr-Cyrl-CS" b="1" dirty="0" smtClean="0"/>
              <a:t>Раз­бој­ништва у </a:t>
            </a:r>
            <a:r>
              <a:rPr lang="sr-Cyrl-CS" b="1" dirty="0"/>
              <a:t>ста­но­ви­ма</a:t>
            </a:r>
            <a:r>
              <a:rPr lang="sr-Cyrl-CS" dirty="0"/>
              <a:t>, ку­ћа­ма, </a:t>
            </a:r>
            <a:r>
              <a:rPr lang="sr-Cyrl-CS" dirty="0" smtClean="0"/>
              <a:t>ви­кен­ди­ца­ма, сеоским насељима.</a:t>
            </a:r>
          </a:p>
          <a:p>
            <a:r>
              <a:rPr lang="sr-Cyrl-CS" dirty="0" smtClean="0"/>
              <a:t>6) </a:t>
            </a:r>
            <a:r>
              <a:rPr lang="sr-Cyrl-CS" b="1" dirty="0" smtClean="0"/>
              <a:t>Фингирана разбојништва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83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Разбојништва у објектима</a:t>
            </a:r>
            <a:br>
              <a:rPr lang="sr-Cyrl-RS" dirty="0" smtClean="0"/>
            </a:br>
            <a:r>
              <a:rPr lang="sr-Cyrl-RS" dirty="0" smtClean="0"/>
              <a:t>-4 фазе-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r-Cyrl-CS" dirty="0"/>
              <a:t>1) </a:t>
            </a:r>
            <a:r>
              <a:rPr lang="sr-Cyrl-CS" sz="3300" b="1" i="1" dirty="0"/>
              <a:t>Фа­за при­пре­ма­ња раз­бој­нич­ког на­па­да</a:t>
            </a:r>
            <a:r>
              <a:rPr lang="sr-Cyrl-CS" b="1" dirty="0" smtClean="0"/>
              <a:t>.</a:t>
            </a:r>
          </a:p>
          <a:p>
            <a:r>
              <a:rPr lang="sr-Cyrl-CS" dirty="0" smtClean="0"/>
              <a:t>Де­таљ­но </a:t>
            </a:r>
            <a:r>
              <a:rPr lang="sr-Cyrl-CS" dirty="0"/>
              <a:t>при­пре­ма­ју </a:t>
            </a:r>
            <a:r>
              <a:rPr lang="sr-Cyrl-CS" dirty="0" smtClean="0"/>
              <a:t>из­вр­ше­ње. </a:t>
            </a:r>
          </a:p>
          <a:p>
            <a:r>
              <a:rPr lang="sr-Cyrl-CS" dirty="0" smtClean="0"/>
              <a:t>Типовање објеката: </a:t>
            </a:r>
            <a:r>
              <a:rPr lang="sr-Cyrl-CS" dirty="0" smtClean="0"/>
              <a:t>Користе </a:t>
            </a:r>
            <a:r>
              <a:rPr lang="sr-Cyrl-CS" dirty="0" smtClean="0"/>
              <a:t>своје изворе информација (о продатим некретнинама, иностраним пензионерима).При­ку­пља­ју </a:t>
            </a:r>
            <a:r>
              <a:rPr lang="sr-Cyrl-CS" dirty="0"/>
              <a:t>по­дат­ке </a:t>
            </a:r>
            <a:r>
              <a:rPr lang="sr-Cyrl-CS" dirty="0" smtClean="0"/>
              <a:t>о </a:t>
            </a:r>
            <a:r>
              <a:rPr lang="sr-Cyrl-CS" dirty="0"/>
              <a:t>по­год­ним објек­ти­ма</a:t>
            </a:r>
            <a:r>
              <a:rPr lang="sr-Cyrl-CS" dirty="0" smtClean="0"/>
              <a:t>, </a:t>
            </a:r>
            <a:r>
              <a:rPr lang="sr-Cyrl-CS" dirty="0"/>
              <a:t>оби­ла­зе их и осма­тра­ју, рас­пи­ту­ју се о ли­ци­ма, њи­хо­вим на­ви­ка­ма, вред­но­сти­ма ко­је се на­ла­зе у објек­ту, ме­ра­ма за­шти­те (аларм­ни си­сте­ми, по­се­до­ва­ње пса</a:t>
            </a:r>
            <a:r>
              <a:rPr lang="sr-Cyrl-CS" dirty="0" smtClean="0"/>
              <a:t>). </a:t>
            </a:r>
          </a:p>
          <a:p>
            <a:r>
              <a:rPr lang="sr-Cyrl-CS" b="1" dirty="0" smtClean="0"/>
              <a:t>Кри­ми­на­ли­стич­ки </a:t>
            </a:r>
            <a:r>
              <a:rPr lang="sr-Cyrl-CS" b="1" dirty="0"/>
              <a:t>зна­чај ове </a:t>
            </a:r>
            <a:r>
              <a:rPr lang="sr-Cyrl-CS" b="1" dirty="0" smtClean="0"/>
              <a:t>фа­зе</a:t>
            </a:r>
            <a:r>
              <a:rPr lang="sr-Cyrl-CS" dirty="0" smtClean="0"/>
              <a:t>: пред­у­зи­ма се ин­фор­ма­тив­но рас­пи­ти­ва­ње, тра­же </a:t>
            </a:r>
            <a:r>
              <a:rPr lang="sr-Cyrl-CS" dirty="0"/>
              <a:t>све­до­ци ко­ји­ма су по­зна­те не­ке од окол­но­сти ко­је се од­но­се на при­пре­ма­ње и осма­тра­ње објек­та на­па­да</a:t>
            </a:r>
            <a:r>
              <a:rPr lang="sr-Cyrl-CS" dirty="0" smtClean="0"/>
              <a:t>.</a:t>
            </a:r>
          </a:p>
          <a:p>
            <a:r>
              <a:rPr lang="sr-Cyrl-CS" dirty="0" smtClean="0"/>
              <a:t>Анализирају се снимци са камера; ­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523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sr-Cyrl-RS" sz="3600" dirty="0"/>
              <a:t>Разбојништва у </a:t>
            </a:r>
            <a:r>
              <a:rPr lang="sr-Cyrl-RS" sz="3600" dirty="0" smtClean="0"/>
              <a:t>објектима -4 фазе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09600"/>
            <a:ext cx="8915400" cy="6172200"/>
          </a:xfrm>
        </p:spPr>
        <p:txBody>
          <a:bodyPr>
            <a:noAutofit/>
          </a:bodyPr>
          <a:lstStyle/>
          <a:p>
            <a:r>
              <a:rPr lang="sr-Cyrl-CS" sz="2400" dirty="0"/>
              <a:t>2) </a:t>
            </a:r>
            <a:r>
              <a:rPr lang="sr-Cyrl-CS" sz="2400" b="1" i="1" dirty="0"/>
              <a:t>Фа­за ре­а­ли­за­ци­је раз­бој­нич­ког на­па­да.</a:t>
            </a:r>
            <a:r>
              <a:rPr lang="sr-Cyrl-CS" sz="2400" b="1" dirty="0"/>
              <a:t> </a:t>
            </a:r>
            <a:endParaRPr lang="sr-Cyrl-CS" sz="2400" b="1" dirty="0" smtClean="0"/>
          </a:p>
          <a:p>
            <a:pPr marL="0" indent="0">
              <a:buNone/>
            </a:pPr>
            <a:r>
              <a:rPr lang="sr-Cyrl-CS" sz="2400" i="1" dirty="0" smtClean="0"/>
              <a:t>- на­чин </a:t>
            </a:r>
            <a:r>
              <a:rPr lang="sr-Cyrl-CS" sz="2400" i="1" dirty="0"/>
              <a:t>до­ла­ска до ли­ца ме­ста</a:t>
            </a:r>
            <a:r>
              <a:rPr lang="sr-Cyrl-CS" sz="2400" dirty="0"/>
              <a:t> (ко­је се пре­во­зно сред­ство ко­ри­сти­ло, ње­гов из­глед и ко­ли­ко је да­ле­ко пар­ки­ра­но од објек­та</a:t>
            </a:r>
            <a:r>
              <a:rPr lang="sr-Cyrl-CS" sz="2400" dirty="0" smtClean="0"/>
              <a:t>),</a:t>
            </a:r>
          </a:p>
          <a:p>
            <a:pPr marL="0" indent="0">
              <a:buNone/>
            </a:pPr>
            <a:r>
              <a:rPr lang="sr-Cyrl-CS" sz="2400" i="1" dirty="0" smtClean="0"/>
              <a:t>- на­чин </a:t>
            </a:r>
            <a:r>
              <a:rPr lang="sr-Cyrl-CS" sz="2400" i="1" dirty="0"/>
              <a:t>ула­ска у обје­кат и ко­ри­шће­ни из­го­во­ри</a:t>
            </a:r>
            <a:r>
              <a:rPr lang="sr-Cyrl-CS" sz="2400" dirty="0"/>
              <a:t> (ка­да су у пи­та­њу на­па­ди на ли­ца у ста­но­ви­ма, раз­бој­ни­ци че­сто ко­ри­сте раз­не из­го­во­ре, ла­жно се пред­ста­вља­ју­ћи ка­ко би им отво­ри­ли вра­та</a:t>
            </a:r>
            <a:r>
              <a:rPr lang="sr-Cyrl-CS" sz="2400" dirty="0" smtClean="0"/>
              <a:t>),</a:t>
            </a:r>
          </a:p>
          <a:p>
            <a:pPr marL="0" indent="0">
              <a:buNone/>
            </a:pPr>
            <a:r>
              <a:rPr lang="sr-Cyrl-CS" sz="2400" i="1" dirty="0" smtClean="0"/>
              <a:t>- на­чин </a:t>
            </a:r>
            <a:r>
              <a:rPr lang="sr-Cyrl-CS" sz="2400" i="1" dirty="0"/>
              <a:t>при­сту­па­ња на­па­ду</a:t>
            </a:r>
            <a:r>
              <a:rPr lang="sr-Cyrl-CS" sz="2400" dirty="0"/>
              <a:t> (из­ре­че­не прет­ње, упо­тре­ба оруж­ја и си­ле ра­ди сла­ма­ња от­по­ра жр­тве), </a:t>
            </a:r>
            <a:r>
              <a:rPr lang="sr-Cyrl-CS" sz="2400" i="1" dirty="0"/>
              <a:t>на­чин од­у­зи­ма­ња вред­но­сти</a:t>
            </a:r>
            <a:r>
              <a:rPr lang="sr-Cyrl-CS" sz="2400" dirty="0"/>
              <a:t> (кре­та­ње по објек­ту, пре­тра­жи­ва­ње, при­си­ља­ва­ње жр­тве да пре­да вред­но­сти</a:t>
            </a:r>
            <a:r>
              <a:rPr lang="sr-Cyrl-CS" sz="2400" dirty="0" smtClean="0"/>
              <a:t>),</a:t>
            </a:r>
          </a:p>
          <a:p>
            <a:pPr marL="0" indent="0">
              <a:buNone/>
            </a:pPr>
            <a:r>
              <a:rPr lang="sr-Cyrl-CS" sz="2400" i="1" dirty="0" smtClean="0"/>
              <a:t>- ме­ре </a:t>
            </a:r>
            <a:r>
              <a:rPr lang="sr-Cyrl-CS" sz="2400" i="1" dirty="0"/>
              <a:t>пре­до­стро­жно­сти за вре­ме на­па­да</a:t>
            </a:r>
            <a:r>
              <a:rPr lang="sr-Cyrl-CS" sz="2400" dirty="0"/>
              <a:t>, </a:t>
            </a:r>
            <a:r>
              <a:rPr lang="sr-Cyrl-CS" sz="2400" i="1" dirty="0"/>
              <a:t>на­пу­шта­ње ли­ца ме­ста и ме­ре си­гур­но­сти ра­ди оте­жа­ва­ња по­те­ре</a:t>
            </a:r>
            <a:r>
              <a:rPr lang="sr-Cyrl-CS" sz="2400" dirty="0"/>
              <a:t> (ве­зи­ва­ње жр­тве, пре­се­ца­ње те­ле­фон­ског ка­бла, уби­ја­ње жр­тве). </a:t>
            </a:r>
            <a:endParaRPr lang="sr-Cyrl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18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/>
              <a:t>Разбојништва у објектима</a:t>
            </a:r>
            <a:br>
              <a:rPr lang="sr-Cyrl-RS" dirty="0"/>
            </a:br>
            <a:r>
              <a:rPr lang="sr-Cyrl-RS" dirty="0"/>
              <a:t>-4 фазе-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dirty="0"/>
              <a:t>2) </a:t>
            </a:r>
            <a:r>
              <a:rPr lang="sr-Cyrl-CS" b="1" i="1" dirty="0"/>
              <a:t>Фа­за ре­а­ли­за­ци­је раз­бој­нич­ког на­па­да.</a:t>
            </a:r>
            <a:r>
              <a:rPr lang="sr-Cyrl-CS" b="1" dirty="0"/>
              <a:t> </a:t>
            </a:r>
            <a:endParaRPr lang="sr-Cyrl-CS" b="1" dirty="0" smtClean="0"/>
          </a:p>
          <a:p>
            <a:r>
              <a:rPr lang="sr-Cyrl-CS" b="1" dirty="0"/>
              <a:t>Кри­ми­на­ли­стич­ки зна­чај ове </a:t>
            </a:r>
            <a:r>
              <a:rPr lang="sr-Cyrl-CS" b="1" dirty="0" smtClean="0"/>
              <a:t>фа­зе: </a:t>
            </a:r>
            <a:r>
              <a:rPr lang="sr-Cyrl-CS" dirty="0" smtClean="0"/>
              <a:t>обез­бе­ђе­ње </a:t>
            </a:r>
            <a:r>
              <a:rPr lang="sr-Cyrl-CS" dirty="0"/>
              <a:t>тра­го­ва и до­би­ја­ња из­ја­ва од оште­ће­них. </a:t>
            </a:r>
            <a:endParaRPr lang="sr-Cyrl-CS" dirty="0" smtClean="0"/>
          </a:p>
          <a:p>
            <a:r>
              <a:rPr lang="sr-Cyrl-CS" dirty="0" smtClean="0"/>
              <a:t>Узети исказе од жртава и сведока: опис разбојника, број, шта су радили, где су се кретали, шта су додиривали?</a:t>
            </a:r>
            <a:br>
              <a:rPr lang="sr-Cyrl-CS" dirty="0" smtClean="0"/>
            </a:br>
            <a:r>
              <a:rPr lang="sr-Cyrl-CS" dirty="0" smtClean="0"/>
              <a:t>Како су се понашали?</a:t>
            </a:r>
          </a:p>
          <a:p>
            <a:r>
              <a:rPr lang="sr-Cyrl-CS" dirty="0" smtClean="0"/>
              <a:t>Које су речи изговаралали?</a:t>
            </a:r>
          </a:p>
          <a:p>
            <a:r>
              <a:rPr lang="sr-Cyrl-CS" dirty="0" smtClean="0"/>
              <a:t>Саслушати све сведоке и децу;</a:t>
            </a:r>
          </a:p>
          <a:p>
            <a:r>
              <a:rPr lang="sr-Cyrl-CS" dirty="0" smtClean="0"/>
              <a:t>Тражити и фиксирати трагове;</a:t>
            </a:r>
          </a:p>
          <a:p>
            <a:r>
              <a:rPr lang="sr-Cyrl-CS" dirty="0" smtClean="0"/>
              <a:t>Анализирати снимке са камера.</a:t>
            </a:r>
          </a:p>
          <a:p>
            <a:endParaRPr lang="en-US" dirty="0"/>
          </a:p>
          <a:p>
            <a:endParaRPr lang="sr-Cyrl-C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04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/>
              <a:t>Разбојништва у објектима</a:t>
            </a:r>
            <a:br>
              <a:rPr lang="sr-Cyrl-RS" dirty="0"/>
            </a:br>
            <a:r>
              <a:rPr lang="sr-Cyrl-RS" dirty="0"/>
              <a:t>-4 фазе-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b="1" dirty="0"/>
              <a:t>3) </a:t>
            </a:r>
            <a:r>
              <a:rPr lang="sr-Cyrl-CS" b="1" i="1" dirty="0"/>
              <a:t>Фа­за на­пу­шта­ња ли­ца </a:t>
            </a:r>
            <a:r>
              <a:rPr lang="sr-Cyrl-CS" b="1" i="1" dirty="0" smtClean="0"/>
              <a:t>ме­ста</a:t>
            </a:r>
            <a:r>
              <a:rPr lang="sr-Cyrl-CS" i="1" dirty="0"/>
              <a:t>.</a:t>
            </a:r>
            <a:endParaRPr lang="sr-Cyrl-CS" i="1" dirty="0" smtClean="0"/>
          </a:p>
          <a:p>
            <a:pPr>
              <a:buFontTx/>
              <a:buChar char="-"/>
            </a:pPr>
            <a:r>
              <a:rPr lang="sr-Cyrl-CS" dirty="0" smtClean="0"/>
              <a:t>пра­вац </a:t>
            </a:r>
            <a:r>
              <a:rPr lang="sr-Cyrl-CS" dirty="0"/>
              <a:t>и на­чин бек­ства раз­бој­ни­ка. </a:t>
            </a:r>
            <a:endParaRPr lang="sr-Cyrl-CS" dirty="0" smtClean="0"/>
          </a:p>
          <a:p>
            <a:pPr>
              <a:buFontTx/>
              <a:buChar char="-"/>
            </a:pPr>
            <a:r>
              <a:rPr lang="sr-Cyrl-CS" dirty="0" smtClean="0"/>
              <a:t>Користе украдени аутомобил који се напушта или пали- траже се трагови;</a:t>
            </a:r>
          </a:p>
          <a:p>
            <a:pPr>
              <a:buFontTx/>
              <a:buChar char="-"/>
            </a:pPr>
            <a:r>
              <a:rPr lang="sr-Cyrl-CS" dirty="0" smtClean="0"/>
              <a:t>Беже мотором;</a:t>
            </a:r>
          </a:p>
          <a:p>
            <a:pPr>
              <a:buFontTx/>
              <a:buChar char="-"/>
            </a:pPr>
            <a:r>
              <a:rPr lang="sr-Cyrl-CS" dirty="0" smtClean="0"/>
              <a:t>Беже пешице;</a:t>
            </a:r>
          </a:p>
          <a:p>
            <a:pPr>
              <a:buFontTx/>
              <a:buChar char="-"/>
            </a:pPr>
            <a:r>
              <a:rPr lang="sr-Cyrl-CS" dirty="0" smtClean="0"/>
              <a:t>Траже се сведоци;</a:t>
            </a:r>
          </a:p>
          <a:p>
            <a:pPr>
              <a:buFontTx/>
              <a:buChar char="-"/>
            </a:pPr>
            <a:r>
              <a:rPr lang="sr-Cyrl-CS" dirty="0" smtClean="0"/>
              <a:t>Анализирају се снимци са камера.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587130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264</TotalTime>
  <Words>1544</Words>
  <Application>Microsoft Office PowerPoint</Application>
  <PresentationFormat>On-screen Show (4:3)</PresentationFormat>
  <Paragraphs>183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Technic</vt:lpstr>
      <vt:lpstr>Разјашњавање Разбојништва</vt:lpstr>
      <vt:lpstr>Кривично правно одређење</vt:lpstr>
      <vt:lpstr>Разликовање разбојништва од тешке и дрске крађе</vt:lpstr>
      <vt:lpstr>Карактеристике разбојника</vt:lpstr>
      <vt:lpstr>Врсте разбојништава</vt:lpstr>
      <vt:lpstr>Разбојништва у објектима -4 фазе-</vt:lpstr>
      <vt:lpstr>Разбојништва у објектима -4 фазе</vt:lpstr>
      <vt:lpstr>Разбојништва у објектима -4 фазе-</vt:lpstr>
      <vt:lpstr>Разбојништва у објектима -4 фазе-</vt:lpstr>
      <vt:lpstr>Разбојништва у објектима -4 фазе-</vt:lpstr>
      <vt:lpstr>Сазнање за дело и мере првог захвата</vt:lpstr>
      <vt:lpstr>Испитивање оштећеног и сведока </vt:lpstr>
      <vt:lpstr>Обезбеђење лица места и увиђај</vt:lpstr>
      <vt:lpstr>Увиђај код разбојништва – обавезна радња</vt:lpstr>
      <vt:lpstr>Криминалистичка анализа и усмеравање оперативне делатности</vt:lpstr>
      <vt:lpstr>Оперативне и доказне радње</vt:lpstr>
      <vt:lpstr>Превенција разбојништва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Разбојништва</dc:title>
  <dc:creator>Simonovic</dc:creator>
  <cp:lastModifiedBy>Branislav</cp:lastModifiedBy>
  <cp:revision>27</cp:revision>
  <dcterms:created xsi:type="dcterms:W3CDTF">2006-08-16T00:00:00Z</dcterms:created>
  <dcterms:modified xsi:type="dcterms:W3CDTF">2019-04-15T19:36:51Z</dcterms:modified>
</cp:coreProperties>
</file>