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71" r:id="rId11"/>
    <p:sldId id="267" r:id="rId12"/>
    <p:sldId id="269" r:id="rId13"/>
    <p:sldId id="268" r:id="rId14"/>
    <p:sldId id="261" r:id="rId15"/>
    <p:sldId id="270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37" autoAdjust="0"/>
  </p:normalViewPr>
  <p:slideViewPr>
    <p:cSldViewPr>
      <p:cViewPr varScale="1">
        <p:scale>
          <a:sx n="112" d="100"/>
          <a:sy n="112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1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9B474-283A-4C2A-A7DC-E87AEE464946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F29E5-B7D7-43AC-8A96-CF28A50A7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29E5-B7D7-43AC-8A96-CF28A50A73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29E5-B7D7-43AC-8A96-CF28A50A73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80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29E5-B7D7-43AC-8A96-CF28A50A73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60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29E5-B7D7-43AC-8A96-CF28A50A73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3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Monstrum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žrtva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Milenko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</a:t>
            </a:r>
            <a:r>
              <a:rPr lang="sr-Cyrl-R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pozvao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Miroslava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B. 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rekao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mu da mu je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kupio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skuter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dečaka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krvnički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ubio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Milenko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Kušić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(61)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Ivanjice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oteo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mučio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ubio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Miroslava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B. (14),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svoje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bivše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ljubavnice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Trešnjevica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Arilja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!!!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Stravičan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zločin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dogodio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 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petak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monstrum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usmrtio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dečaka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šumi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udarcima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ašovom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glavu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prekrio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lišćem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jagnjećom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kožom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zapalio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!!! 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Ubica je posle zločina pio kafu kod dečakove majke Dragice i s rodbinom tragao za detetom! Telo mališana pronađeno je u nedelju u šumi koja je tri kilometra udaljena od dečakove kuće. Milenko je uhapšen i priveden istražnom sudiji.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F29E5-B7D7-43AC-8A96-CF28A50A73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67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945F1-017D-4290-B760-26549DA2C80C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97D9-1818-436A-81E0-CDA7C9CD64DB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7877-4BBA-495C-9D39-124D28EBBBA0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C64B6-6FF7-4E38-A7F2-EDE6C9903CE5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DE6D7-2AAF-4696-8046-A5993EC09948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06-1EA3-46B4-93ED-417BDBCEF7D6}" type="datetime1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E98E6-DAE1-4C76-AC4B-8704E5927279}" type="datetime1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9E96-C6E3-442E-B339-2B7EAECEA852}" type="datetime1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FDD0-A382-4B1E-AB15-7EB762BA2FE5}" type="datetime1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DDE30-0195-4B95-B7A0-6482CF7FB38A}" type="datetime1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6724-2341-45FF-AF4F-712E6778CF12}" type="datetime1">
              <a:rPr lang="en-US" smtClean="0"/>
              <a:t>4/1/2019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A985219-5EA9-4F50-9C64-5EBE6053D1CB}" type="datetime1">
              <a:rPr lang="en-US" smtClean="0"/>
              <a:t>4/1/2019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1"/>
            <a:ext cx="7772400" cy="1771650"/>
          </a:xfrm>
        </p:spPr>
        <p:txBody>
          <a:bodyPr>
            <a:noAutofit/>
          </a:bodyPr>
          <a:lstStyle/>
          <a:p>
            <a:r>
              <a:rPr lang="sr-Cyrl-RS" sz="5400" dirty="0" smtClean="0"/>
              <a:t>2. Разјашњавање убистава</a:t>
            </a:r>
            <a:endParaRPr lang="en-US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22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Увиђај- Трагови на лицу места- </a:t>
            </a:r>
            <a:r>
              <a:rPr lang="sr-Cyrl-R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43000"/>
            <a:ext cx="4953000" cy="5334000"/>
          </a:xfrm>
        </p:spPr>
        <p:txBody>
          <a:bodyPr>
            <a:normAutofit fontScale="70000" lnSpcReduction="20000"/>
          </a:bodyPr>
          <a:lstStyle/>
          <a:p>
            <a:r>
              <a:rPr lang="sr-Cyrl-RS" dirty="0"/>
              <a:t>Сачињавање мисаоне реконструкције на основу видљивих промена и трагова; Планирање верзија</a:t>
            </a:r>
            <a:r>
              <a:rPr lang="sr-Cyrl-RS" dirty="0" smtClean="0"/>
              <a:t>!</a:t>
            </a:r>
          </a:p>
          <a:p>
            <a:r>
              <a:rPr lang="sr-Cyrl-RS" dirty="0" smtClean="0"/>
              <a:t>На </a:t>
            </a:r>
            <a:r>
              <a:rPr lang="sr-Cyrl-RS" b="1" dirty="0"/>
              <a:t>основу верзија планирати локације на којима ће се изазивати латентни трагови, изузети микротрагови за анализу</a:t>
            </a:r>
            <a:r>
              <a:rPr lang="sr-Cyrl-RS" dirty="0" smtClean="0"/>
              <a:t>;</a:t>
            </a:r>
          </a:p>
          <a:p>
            <a:r>
              <a:rPr lang="sr-Cyrl-RS" dirty="0" smtClean="0"/>
              <a:t>Где </a:t>
            </a:r>
            <a:r>
              <a:rPr lang="sr-Cyrl-RS" dirty="0"/>
              <a:t>ставити бројчане ознаке, фотографисање, мерења, скицирање, изузимање, паковање трагова.</a:t>
            </a:r>
          </a:p>
          <a:p>
            <a:r>
              <a:rPr lang="sr-Cyrl-RS" dirty="0"/>
              <a:t>Одећа </a:t>
            </a:r>
            <a:r>
              <a:rPr lang="sr-Cyrl-RS" dirty="0" smtClean="0"/>
              <a:t>и обућа се </a:t>
            </a:r>
            <a:r>
              <a:rPr lang="sr-Cyrl-RS" dirty="0"/>
              <a:t>чува за анализу у лабораторији!</a:t>
            </a:r>
          </a:p>
          <a:p>
            <a:r>
              <a:rPr lang="sr-Cyrl-RS" dirty="0"/>
              <a:t>Узети контролне узорке са тла (посебно ако је земља, вегетација, тепих</a:t>
            </a:r>
            <a:r>
              <a:rPr lang="sr-Cyrl-RS" dirty="0" smtClean="0"/>
              <a:t>)!</a:t>
            </a:r>
          </a:p>
          <a:p>
            <a:r>
              <a:rPr lang="sr-Cyrl-RS" dirty="0" smtClean="0"/>
              <a:t>На руке убијеног пре транспорта навући папирне кесе како би се избегао губитак трагова који ће бити анализирани у лабораторији </a:t>
            </a:r>
            <a:r>
              <a:rPr lang="sr-Cyrl-RS" sz="1500" dirty="0" smtClean="0"/>
              <a:t>(Фејеш, Лајић)</a:t>
            </a:r>
            <a:endParaRPr lang="sr-Cyrl-RS" sz="15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143000"/>
            <a:ext cx="3657600" cy="51816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23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228600"/>
            <a:ext cx="3514286" cy="224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"/>
            <a:ext cx="4038600" cy="62484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Одбранбени траг: Влас косе у руци убијеног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r>
              <a:rPr lang="sr-Cyrl-RS" dirty="0" smtClean="0"/>
              <a:t>Траг који указује на идентитет жртве</a:t>
            </a:r>
          </a:p>
          <a:p>
            <a:endParaRPr lang="sr-Cyrl-R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r>
              <a:rPr lang="sr-Cyrl-RS" dirty="0" smtClean="0"/>
              <a:t>Идентификациони траг и траг који указује на карактер извршиоца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7369"/>
            <a:ext cx="4800600" cy="2280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08225"/>
            <a:ext cx="401002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957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Оперативни рад повезан са лицем места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Autofit/>
          </a:bodyPr>
          <a:lstStyle/>
          <a:p>
            <a:r>
              <a:rPr lang="sr-Cyrl-RS" sz="2400" dirty="0" smtClean="0"/>
              <a:t>Оперативни рад почиње одмах по сазнању за убиство!</a:t>
            </a:r>
          </a:p>
          <a:p>
            <a:r>
              <a:rPr lang="sr-Cyrl-RS" sz="2400" dirty="0" smtClean="0"/>
              <a:t>Оперативно информисање у циљу долажења до потенцијалних сведока и грађана вољних да дају корисне информације;</a:t>
            </a:r>
          </a:p>
          <a:p>
            <a:r>
              <a:rPr lang="sr-Cyrl-RS" sz="2400" dirty="0" smtClean="0"/>
              <a:t>Анализа путних праваца са аспекта планирања доласка и одласка учиниоца;</a:t>
            </a:r>
          </a:p>
          <a:p>
            <a:r>
              <a:rPr lang="sr-Cyrl-RS" sz="2400" dirty="0" smtClean="0"/>
              <a:t>Анализа снимака са камера које су близу лица места;</a:t>
            </a:r>
          </a:p>
          <a:p>
            <a:r>
              <a:rPr lang="sr-Cyrl-RS" sz="2400" dirty="0" smtClean="0"/>
              <a:t>Појачан рад на сектору у циљу разјашњавања убиства;</a:t>
            </a:r>
          </a:p>
          <a:p>
            <a:r>
              <a:rPr lang="sr-Cyrl-RS" sz="2400" dirty="0" smtClean="0"/>
              <a:t>Јавно поговарање!</a:t>
            </a:r>
          </a:p>
          <a:p>
            <a:r>
              <a:rPr lang="sr-Cyrl-RS" sz="2400" dirty="0" smtClean="0"/>
              <a:t>Контрола саобраћаја, аутобуских станица;</a:t>
            </a:r>
          </a:p>
          <a:p>
            <a:endParaRPr lang="sr-Cyrl-R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93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066800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Оперативни рад у циљу упознавања личности жртве и анализе виктимолошких релација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4864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/>
              <a:t>Документа и предмети нађени у поседу леша!</a:t>
            </a:r>
          </a:p>
          <a:p>
            <a:r>
              <a:rPr lang="sr-Cyrl-RS" dirty="0"/>
              <a:t>Шта недостаје</a:t>
            </a:r>
            <a:r>
              <a:rPr lang="sr-Cyrl-RS" dirty="0" smtClean="0"/>
              <a:t>!</a:t>
            </a:r>
          </a:p>
          <a:p>
            <a:r>
              <a:rPr lang="sr-Cyrl-RS" dirty="0" smtClean="0"/>
              <a:t>Идентификација леша; </a:t>
            </a:r>
          </a:p>
          <a:p>
            <a:r>
              <a:rPr lang="sr-Cyrl-RS" dirty="0" smtClean="0"/>
              <a:t>Прикупити оперативне податке о личности жртве и њеним релацијама (породични односи);</a:t>
            </a:r>
          </a:p>
          <a:p>
            <a:r>
              <a:rPr lang="sr-Cyrl-RS" dirty="0" smtClean="0"/>
              <a:t>Информативни разговори са: рођацима, пријатељима, пословним партнерима; суседима;</a:t>
            </a:r>
          </a:p>
          <a:p>
            <a:r>
              <a:rPr lang="sr-Cyrl-RS" dirty="0" smtClean="0"/>
              <a:t>Где се кретао, с ким се дружио, које су му биле навике, карактер, пороци?</a:t>
            </a:r>
          </a:p>
          <a:p>
            <a:r>
              <a:rPr lang="sr-Cyrl-RS" dirty="0" smtClean="0"/>
              <a:t>Реконструисати последњи дан жртве (кретање, релације, анализа телефонских позива и базних станица, које  је планиране сусрете имао);</a:t>
            </a:r>
          </a:p>
          <a:p>
            <a:r>
              <a:rPr lang="sr-Cyrl-RS" dirty="0" smtClean="0"/>
              <a:t>Дневна рутина (да ли се време и место смрти уклапа)</a:t>
            </a:r>
            <a:r>
              <a:rPr lang="sr-Cyrl-RS" dirty="0"/>
              <a:t>;</a:t>
            </a:r>
            <a:endParaRPr lang="sr-Cyrl-RS" dirty="0" smtClean="0"/>
          </a:p>
          <a:p>
            <a:r>
              <a:rPr lang="sr-Cyrl-RS" dirty="0" smtClean="0"/>
              <a:t>На основу интерперсоналних релација жртве, планирају се верзије о могућем мотиву убиства;</a:t>
            </a:r>
          </a:p>
          <a:p>
            <a:r>
              <a:rPr lang="sr-Cyrl-RS" dirty="0" smtClean="0"/>
              <a:t>Кораци у анализи: </a:t>
            </a:r>
            <a:r>
              <a:rPr lang="sr-Cyrl-RS" dirty="0"/>
              <a:t>Идентификација </a:t>
            </a:r>
            <a:r>
              <a:rPr lang="sr-Cyrl-RS" dirty="0" smtClean="0"/>
              <a:t>жртве - испитати релације жртве</a:t>
            </a:r>
            <a:r>
              <a:rPr lang="sr-Cyrl-RS" dirty="0"/>
              <a:t> </a:t>
            </a:r>
            <a:r>
              <a:rPr lang="sr-Cyrl-RS" dirty="0" smtClean="0"/>
              <a:t>-  могући мотиви убиства - могући извршиоци.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7086600" y="4876800"/>
            <a:ext cx="45719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43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Криминалистички значај верзија о мотиву убиства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 fontScale="62500" lnSpcReduction="20000"/>
          </a:bodyPr>
          <a:lstStyle/>
          <a:p>
            <a:r>
              <a:rPr lang="sr-Cyrl-RS" sz="3600" dirty="0" smtClean="0"/>
              <a:t>Мотиви убиства: користољубље; освета; љубомора; мржња; увреда части; националистички мотиви; сексуални мотиви; хулигански мотиви; нејасни мотиви; мотиви душевних болескика.</a:t>
            </a:r>
          </a:p>
          <a:p>
            <a:r>
              <a:rPr lang="sr-Cyrl-RS" sz="3600" dirty="0" smtClean="0"/>
              <a:t>Значај планирања верзија о мотиву.</a:t>
            </a:r>
          </a:p>
          <a:p>
            <a:r>
              <a:rPr lang="sr-Cyrl-RS" sz="3600" dirty="0" smtClean="0"/>
              <a:t>Да ли начин извршења убиства и трагови указују на могуће мотиве убиства?</a:t>
            </a:r>
          </a:p>
          <a:p>
            <a:r>
              <a:rPr lang="sr-Cyrl-RS" sz="3600" dirty="0" smtClean="0"/>
              <a:t>Ако утврдите тачан мотив имате круг могућих извршилаца!</a:t>
            </a:r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5029200"/>
          </a:xfrm>
        </p:spPr>
        <p:txBody>
          <a:bodyPr>
            <a:normAutofit fontScale="62500" lnSpcReduction="20000"/>
          </a:bodyPr>
          <a:lstStyle/>
          <a:p>
            <a:r>
              <a:rPr lang="sr-Cyrl-RS" sz="3800" dirty="0" smtClean="0"/>
              <a:t>Прикупи податке о личности убијеног!</a:t>
            </a:r>
          </a:p>
          <a:p>
            <a:r>
              <a:rPr lang="sr-Cyrl-RS" sz="3800" dirty="0" smtClean="0"/>
              <a:t>Упознај социјалне кругове у оквиру којих се кретао;</a:t>
            </a:r>
          </a:p>
          <a:p>
            <a:r>
              <a:rPr lang="sr-Cyrl-RS" sz="3800" dirty="0" smtClean="0"/>
              <a:t>Да ли је имао личне непријатеље?</a:t>
            </a:r>
          </a:p>
          <a:p>
            <a:r>
              <a:rPr lang="sr-Cyrl-RS" sz="3800" dirty="0" smtClean="0"/>
              <a:t>Дуговања-потраживања?</a:t>
            </a:r>
          </a:p>
          <a:p>
            <a:r>
              <a:rPr lang="sr-Cyrl-RS" sz="3800" dirty="0" smtClean="0"/>
              <a:t>Да ли је имао пороке?</a:t>
            </a:r>
          </a:p>
          <a:p>
            <a:r>
              <a:rPr lang="sr-Cyrl-RS" sz="3800" dirty="0" smtClean="0"/>
              <a:t>Да ли је  био део криминалног миљеа?</a:t>
            </a:r>
          </a:p>
          <a:p>
            <a:r>
              <a:rPr lang="sr-Cyrl-RS" sz="3800" dirty="0" smtClean="0"/>
              <a:t>Да ли трагови убиства указују на мотив?</a:t>
            </a:r>
          </a:p>
          <a:p>
            <a:r>
              <a:rPr lang="sr-Cyrl-RS" sz="3800" dirty="0" smtClean="0"/>
              <a:t>Обрати пажњу на индиције сумњивог понашања!</a:t>
            </a:r>
          </a:p>
          <a:p>
            <a:endParaRPr lang="sr-Cyrl-R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Обдукција леша и вештачење телесних повреда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953000" cy="5181600"/>
          </a:xfrm>
        </p:spPr>
        <p:txBody>
          <a:bodyPr>
            <a:normAutofit fontScale="77500" lnSpcReduction="20000"/>
          </a:bodyPr>
          <a:lstStyle/>
          <a:p>
            <a:r>
              <a:rPr lang="sr-Cyrl-RS" dirty="0"/>
              <a:t>Вештак за судску медицину- у лабораторији</a:t>
            </a:r>
            <a:r>
              <a:rPr lang="sr-Cyrl-RS" dirty="0" smtClean="0"/>
              <a:t>;</a:t>
            </a:r>
          </a:p>
          <a:p>
            <a:r>
              <a:rPr lang="sr-Cyrl-RS" dirty="0" smtClean="0"/>
              <a:t>У лабораторији: Детаљан криминалистички преглед леша и одеће, обуће;</a:t>
            </a:r>
          </a:p>
          <a:p>
            <a:r>
              <a:rPr lang="sr-Cyrl-RS" dirty="0" smtClean="0"/>
              <a:t>Спољашњи и </a:t>
            </a:r>
            <a:r>
              <a:rPr lang="sr-Cyrl-RS" dirty="0"/>
              <a:t>унутрашњи преглед леша, токсиколошке анализе</a:t>
            </a:r>
            <a:r>
              <a:rPr lang="sr-Cyrl-RS" dirty="0" smtClean="0"/>
              <a:t>;</a:t>
            </a:r>
          </a:p>
          <a:p>
            <a:r>
              <a:rPr lang="sr-Cyrl-RS" dirty="0" smtClean="0"/>
              <a:t>Анализа лешних промена (мртвачке мрље, укоченост; степен труљења и друге промене);</a:t>
            </a:r>
          </a:p>
          <a:p>
            <a:r>
              <a:rPr lang="sr-Cyrl-RS" dirty="0" smtClean="0"/>
              <a:t>Утврђивање узрока смрти и оквирно време настанка смрти;</a:t>
            </a:r>
          </a:p>
          <a:p>
            <a:r>
              <a:rPr lang="sr-Cyrl-RS" dirty="0" smtClean="0"/>
              <a:t>Описивање повреда, утврђивање повреда које су изазвале смрт;</a:t>
            </a:r>
          </a:p>
          <a:p>
            <a:r>
              <a:rPr lang="sr-Cyrl-RS" dirty="0" smtClean="0"/>
              <a:t>Могући начини изазивања повреда и смрти.</a:t>
            </a:r>
          </a:p>
          <a:p>
            <a:endParaRPr lang="sr-Cyrl-RS" dirty="0" smtClean="0"/>
          </a:p>
          <a:p>
            <a:endParaRPr lang="sr-Cyrl-R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57800" y="2209800"/>
            <a:ext cx="3429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88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sr-Cyrl-RS" sz="3200" dirty="0" smtClean="0"/>
              <a:t>Тактичка анализа случаја и примена индицијалне методе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Анализа расположивих доказа; Сваку чинјеницу анализирати појединачно и у вези са другим чињеницама. На шта указују индиције?</a:t>
            </a:r>
          </a:p>
          <a:p>
            <a:r>
              <a:rPr lang="sr-Cyrl-RS" dirty="0" smtClean="0"/>
              <a:t>Планирање верзија о убиству, могућем начину извршења; могућим мотивима, могућем извршиоцу;</a:t>
            </a:r>
          </a:p>
          <a:p>
            <a:r>
              <a:rPr lang="sr-Cyrl-RS" dirty="0" smtClean="0"/>
              <a:t>Шта сигурно знамо? Шта је неспорно? Шта је спорно?  Шта не знамо, а било би добро да сазнамо?</a:t>
            </a:r>
          </a:p>
          <a:p>
            <a:r>
              <a:rPr lang="sr-Cyrl-RS" dirty="0" smtClean="0"/>
              <a:t>Сачињавање листе осумњичених на основу индиција и расположивих доказа;</a:t>
            </a:r>
          </a:p>
          <a:p>
            <a:r>
              <a:rPr lang="sr-Cyrl-RS" dirty="0" smtClean="0"/>
              <a:t>Планирање оперативних и истражних радњи које треба предузети са циљем:</a:t>
            </a:r>
          </a:p>
          <a:p>
            <a:pPr>
              <a:buFontTx/>
              <a:buChar char="-"/>
            </a:pPr>
            <a:r>
              <a:rPr lang="sr-Cyrl-RS" dirty="0" smtClean="0"/>
              <a:t>Да се утврди идентитет жртве;</a:t>
            </a:r>
          </a:p>
          <a:p>
            <a:pPr>
              <a:buFontTx/>
              <a:buChar char="-"/>
            </a:pPr>
            <a:r>
              <a:rPr lang="sr-Cyrl-RS" dirty="0" smtClean="0"/>
              <a:t>Да се дође до потенцијалних извора информација;</a:t>
            </a:r>
          </a:p>
          <a:p>
            <a:pPr>
              <a:buFontTx/>
              <a:buChar char="-"/>
            </a:pPr>
            <a:r>
              <a:rPr lang="sr-Cyrl-RS" dirty="0" smtClean="0"/>
              <a:t>Да се разјасне спорне околности;</a:t>
            </a:r>
          </a:p>
          <a:p>
            <a:pPr>
              <a:buFontTx/>
              <a:buChar char="-"/>
            </a:pPr>
            <a:r>
              <a:rPr lang="sr-Cyrl-RS" dirty="0" smtClean="0"/>
              <a:t>Да се дође до осумњичених лица;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63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Планирати: правце истраге и радње које треба предузети;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181600"/>
          </a:xfrm>
        </p:spPr>
        <p:txBody>
          <a:bodyPr>
            <a:normAutofit/>
          </a:bodyPr>
          <a:lstStyle/>
          <a:p>
            <a:r>
              <a:rPr lang="sr-Cyrl-RS" dirty="0" smtClean="0"/>
              <a:t>Од којих лица треба узети исказ?</a:t>
            </a:r>
          </a:p>
          <a:p>
            <a:r>
              <a:rPr lang="sr-Cyrl-RS" dirty="0" smtClean="0"/>
              <a:t>Које осумњичене треба саслушати?</a:t>
            </a:r>
          </a:p>
          <a:p>
            <a:r>
              <a:rPr lang="sr-Cyrl-RS" dirty="0" smtClean="0"/>
              <a:t>О којим лицима треба прикупити додатне опаративне информације?</a:t>
            </a:r>
          </a:p>
          <a:p>
            <a:r>
              <a:rPr lang="sr-Cyrl-RS" u="sng" dirty="0" smtClean="0"/>
              <a:t>Које бројеве телефона (осумњичених) треба упарити са базним станицама блиским лицу места</a:t>
            </a:r>
            <a:r>
              <a:rPr lang="sr-Cyrl-RS" dirty="0" smtClean="0"/>
              <a:t>?</a:t>
            </a:r>
          </a:p>
          <a:p>
            <a:r>
              <a:rPr lang="sr-Cyrl-RS" dirty="0" smtClean="0"/>
              <a:t>Од којих лица треба узети податке за проверу алибија?</a:t>
            </a:r>
          </a:p>
          <a:p>
            <a:r>
              <a:rPr lang="sr-Cyrl-RS" dirty="0" smtClean="0"/>
              <a:t>Код кога и где извршити претресање? Шта тражити?</a:t>
            </a:r>
          </a:p>
          <a:p>
            <a:r>
              <a:rPr lang="sr-Cyrl-RS" dirty="0" smtClean="0"/>
              <a:t>Шта треба узети од осумњичених за компаративну </a:t>
            </a:r>
            <a:r>
              <a:rPr lang="sr-Cyrl-RS" dirty="0" smtClean="0"/>
              <a:t>анализу</a:t>
            </a:r>
            <a:r>
              <a:rPr lang="sr-Cyrl-RS" dirty="0" smtClean="0"/>
              <a:t>?</a:t>
            </a:r>
          </a:p>
          <a:p>
            <a:r>
              <a:rPr lang="sr-Cyrl-RS" dirty="0" smtClean="0"/>
              <a:t>Која лица треба послати на полиграфско испитивање? </a:t>
            </a:r>
          </a:p>
          <a:p>
            <a:r>
              <a:rPr lang="sr-Cyrl-RS" dirty="0" smtClean="0"/>
              <a:t>Сачињавање могућег профила личности извршиоца!</a:t>
            </a:r>
          </a:p>
          <a:p>
            <a:r>
              <a:rPr lang="sr-Cyrl-RS" u="sng" dirty="0" smtClean="0"/>
              <a:t>Метода елиминације - сужавање листе осумњичених</a:t>
            </a:r>
            <a:r>
              <a:rPr lang="sr-Cyrl-RS" dirty="0" smtClean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87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Од оперативних индиција до доказа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/>
          </a:bodyPr>
          <a:lstStyle/>
          <a:p>
            <a:r>
              <a:rPr lang="sr-Cyrl-RS" dirty="0" smtClean="0"/>
              <a:t>Анализа чињеничног стања, сарадња са тужиоцем.</a:t>
            </a:r>
          </a:p>
          <a:p>
            <a:r>
              <a:rPr lang="sr-Cyrl-RS" dirty="0" smtClean="0"/>
              <a:t>Проблем мафијашких и наручених убистава!</a:t>
            </a:r>
          </a:p>
          <a:p>
            <a:r>
              <a:rPr lang="sr-Cyrl-RS" dirty="0" smtClean="0"/>
              <a:t>Који осумњичени је (су) оста</a:t>
            </a:r>
            <a:r>
              <a:rPr lang="sr-Cyrl-RS" dirty="0"/>
              <a:t>о </a:t>
            </a:r>
            <a:r>
              <a:rPr lang="sr-Cyrl-RS" dirty="0" smtClean="0"/>
              <a:t>(ли) након методе елиминисања?</a:t>
            </a:r>
          </a:p>
          <a:p>
            <a:r>
              <a:rPr lang="sr-Cyrl-RS" dirty="0" smtClean="0"/>
              <a:t>Да ли располажемо са довољно квалитетних доказа?</a:t>
            </a:r>
          </a:p>
          <a:p>
            <a:r>
              <a:rPr lang="sr-Cyrl-RS" dirty="0" smtClean="0"/>
              <a:t>Који су резултати увиђаја?</a:t>
            </a:r>
          </a:p>
          <a:p>
            <a:r>
              <a:rPr lang="sr-Cyrl-RS" dirty="0" smtClean="0"/>
              <a:t>Резултати вештачења? Да ли треба предузети додатна вештачења?</a:t>
            </a:r>
          </a:p>
          <a:p>
            <a:r>
              <a:rPr lang="sr-Cyrl-RS" dirty="0" smtClean="0"/>
              <a:t>Како стоји са провером алибија? (Ко су сведоци алибија? Колико су поуздани?</a:t>
            </a:r>
          </a:p>
          <a:p>
            <a:r>
              <a:rPr lang="sr-Cyrl-RS" dirty="0" smtClean="0"/>
              <a:t>Сведоци са којима располажемо?</a:t>
            </a:r>
          </a:p>
          <a:p>
            <a:r>
              <a:rPr lang="sr-Cyrl-RS" dirty="0" smtClean="0"/>
              <a:t>Резултати претресања?</a:t>
            </a:r>
          </a:p>
          <a:p>
            <a:r>
              <a:rPr lang="sr-Cyrl-RS" dirty="0" smtClean="0"/>
              <a:t>Које осумњичене саслушати, којим редоследом, применом којих тактика?</a:t>
            </a:r>
          </a:p>
          <a:p>
            <a:r>
              <a:rPr lang="sr-Cyrl-RS" dirty="0" smtClean="0"/>
              <a:t>Сачињавање кривичне пријаве!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32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Превенција убистава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sr-Cyrl-RS" dirty="0" smtClean="0"/>
              <a:t>Нулта толеранција у поступању са извршиоцима прекршаја против јавног реда и мира;</a:t>
            </a:r>
          </a:p>
          <a:p>
            <a:r>
              <a:rPr lang="sr-Cyrl-RS" dirty="0" smtClean="0"/>
              <a:t>Програми превенције алкохолизма;</a:t>
            </a:r>
          </a:p>
          <a:p>
            <a:r>
              <a:rPr lang="sr-Cyrl-RS" dirty="0" smtClean="0"/>
              <a:t>Програми превенције агресивног и насилничког понашања;</a:t>
            </a:r>
          </a:p>
          <a:p>
            <a:r>
              <a:rPr lang="sr-Cyrl-RS" dirty="0" smtClean="0"/>
              <a:t>Програми толеранције у међусобним односима;</a:t>
            </a:r>
          </a:p>
          <a:p>
            <a:r>
              <a:rPr lang="sr-Cyrl-RS" dirty="0" smtClean="0"/>
              <a:t>Програми превенције </a:t>
            </a:r>
            <a:r>
              <a:rPr lang="sr-Cyrl-RS" dirty="0"/>
              <a:t>агресивности </a:t>
            </a:r>
            <a:r>
              <a:rPr lang="sr-Cyrl-RS" dirty="0" smtClean="0"/>
              <a:t>школске и омладине;</a:t>
            </a:r>
          </a:p>
          <a:p>
            <a:r>
              <a:rPr lang="sr-Cyrl-RS" dirty="0" smtClean="0"/>
              <a:t>Превенција насиља у породици;</a:t>
            </a:r>
          </a:p>
          <a:p>
            <a:r>
              <a:rPr lang="sr-Cyrl-RS" dirty="0" smtClean="0"/>
              <a:t>Контрола издавања дозвола за оружје;</a:t>
            </a:r>
          </a:p>
          <a:p>
            <a:r>
              <a:rPr lang="sr-Cyrl-RS" dirty="0" smtClean="0"/>
              <a:t>Проналажење и одузимање непријављеног оружја;</a:t>
            </a:r>
          </a:p>
          <a:p>
            <a:r>
              <a:rPr lang="sr-Cyrl-RS" dirty="0" smtClean="0"/>
              <a:t>Контрола ОК и нарко криминалитета.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63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Појам убиства  и облици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 fontScale="92500" lnSpcReduction="10000"/>
          </a:bodyPr>
          <a:lstStyle/>
          <a:p>
            <a:r>
              <a:rPr lang="sr-Cyrl-RS" b="1" dirty="0" smtClean="0"/>
              <a:t>Основни облик убиства</a:t>
            </a:r>
            <a:r>
              <a:rPr lang="sr-Cyrl-RS" dirty="0" smtClean="0"/>
              <a:t>, члан 113 КЗ (5-15 година затвора)</a:t>
            </a:r>
          </a:p>
          <a:p>
            <a:r>
              <a:rPr lang="sr-Cyrl-RS" b="1" dirty="0" smtClean="0"/>
              <a:t>Облици тешког убиства</a:t>
            </a:r>
            <a:r>
              <a:rPr lang="sr-Cyrl-RS" dirty="0" smtClean="0"/>
              <a:t>, члан 114 (најмање 10 година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zatvorom</a:t>
            </a:r>
            <a:r>
              <a:rPr lang="en-US" dirty="0"/>
              <a:t> </a:t>
            </a:r>
            <a:r>
              <a:rPr lang="sr-Cyrl-RS" dirty="0" smtClean="0"/>
              <a:t>од 30 –</a:t>
            </a:r>
            <a:r>
              <a:rPr lang="en-US" dirty="0" smtClean="0"/>
              <a:t> </a:t>
            </a:r>
            <a:r>
              <a:rPr lang="sr-Cyrl-RS" dirty="0" smtClean="0"/>
              <a:t>40 год):</a:t>
            </a:r>
          </a:p>
          <a:p>
            <a:pPr marL="0" indent="0">
              <a:buNone/>
            </a:pPr>
            <a:r>
              <a:rPr lang="ru-RU" dirty="0"/>
              <a:t>1) на </a:t>
            </a:r>
            <a:r>
              <a:rPr lang="ru-RU" b="1" dirty="0"/>
              <a:t>свиреп или подмукао начин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2) при </a:t>
            </a:r>
            <a:r>
              <a:rPr lang="ru-RU" b="1" dirty="0"/>
              <a:t>безобзирном насилничком понашању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3) убиство и </a:t>
            </a:r>
            <a:r>
              <a:rPr lang="ru-RU" b="1" dirty="0"/>
              <a:t>умишљајно довођење у опасност живот још неког лица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4) убиство </a:t>
            </a:r>
            <a:r>
              <a:rPr lang="ru-RU" b="1" dirty="0"/>
              <a:t>при извршењу разбојништва </a:t>
            </a:r>
            <a:r>
              <a:rPr lang="ru-RU" dirty="0"/>
              <a:t>или разбојничке крађе; </a:t>
            </a:r>
          </a:p>
          <a:p>
            <a:pPr marL="0" indent="0">
              <a:buNone/>
            </a:pPr>
            <a:r>
              <a:rPr lang="ru-RU" dirty="0"/>
              <a:t>5) убиство </a:t>
            </a:r>
            <a:r>
              <a:rPr lang="ru-RU" b="1" dirty="0"/>
              <a:t>из користољубља</a:t>
            </a:r>
            <a:r>
              <a:rPr lang="ru-RU" dirty="0"/>
              <a:t>, ради </a:t>
            </a:r>
            <a:r>
              <a:rPr lang="ru-RU" b="1" dirty="0"/>
              <a:t>извршења или прикривања другог кривичног дела</a:t>
            </a:r>
            <a:r>
              <a:rPr lang="ru-RU" dirty="0"/>
              <a:t>, из безобзирне </a:t>
            </a:r>
            <a:r>
              <a:rPr lang="ru-RU" b="1" dirty="0"/>
              <a:t>освете</a:t>
            </a:r>
            <a:r>
              <a:rPr lang="ru-RU" dirty="0"/>
              <a:t> или из </a:t>
            </a:r>
            <a:r>
              <a:rPr lang="ru-RU" b="1" dirty="0"/>
              <a:t>других ниских побуда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6) </a:t>
            </a:r>
            <a:r>
              <a:rPr lang="ru-RU" b="1" dirty="0"/>
              <a:t>убиство службеног </a:t>
            </a:r>
            <a:r>
              <a:rPr lang="ru-RU" dirty="0"/>
              <a:t>или </a:t>
            </a:r>
            <a:r>
              <a:rPr lang="ru-RU" b="1" dirty="0"/>
              <a:t>војног лица </a:t>
            </a:r>
            <a:r>
              <a:rPr lang="ru-RU" dirty="0"/>
              <a:t>при вршењу службене дужности; </a:t>
            </a:r>
          </a:p>
          <a:p>
            <a:pPr marL="0" indent="0">
              <a:buNone/>
            </a:pPr>
            <a:r>
              <a:rPr lang="ru-RU" dirty="0"/>
              <a:t>7) </a:t>
            </a:r>
            <a:r>
              <a:rPr lang="ru-RU" b="1" dirty="0"/>
              <a:t>убиство судије</a:t>
            </a:r>
            <a:r>
              <a:rPr lang="ru-RU" dirty="0"/>
              <a:t>, јавног </a:t>
            </a:r>
            <a:r>
              <a:rPr lang="ru-RU" b="1" dirty="0"/>
              <a:t>тужиоца</a:t>
            </a:r>
            <a:r>
              <a:rPr lang="ru-RU" dirty="0"/>
              <a:t>, заменика јавног тужиоца или </a:t>
            </a:r>
            <a:r>
              <a:rPr lang="ru-RU" b="1" dirty="0"/>
              <a:t>полицијског службеника</a:t>
            </a:r>
            <a:r>
              <a:rPr lang="ru-RU" dirty="0"/>
              <a:t> у вези са вршењем службене дужности; </a:t>
            </a:r>
          </a:p>
          <a:p>
            <a:pPr marL="0" indent="0">
              <a:buNone/>
            </a:pPr>
            <a:r>
              <a:rPr lang="ru-RU" dirty="0"/>
              <a:t>8) </a:t>
            </a:r>
            <a:r>
              <a:rPr lang="ru-RU" b="1" dirty="0"/>
              <a:t>убиство лица које обавља послове од јавног значаја </a:t>
            </a:r>
            <a:r>
              <a:rPr lang="ru-RU" dirty="0"/>
              <a:t>у вези са пословима које то лице обавља; </a:t>
            </a:r>
          </a:p>
          <a:p>
            <a:pPr marL="0" indent="0">
              <a:buNone/>
            </a:pPr>
            <a:r>
              <a:rPr lang="ru-RU" dirty="0"/>
              <a:t>9) </a:t>
            </a:r>
            <a:r>
              <a:rPr lang="ru-RU" b="1" dirty="0"/>
              <a:t>убиство детета </a:t>
            </a:r>
            <a:r>
              <a:rPr lang="ru-RU" dirty="0"/>
              <a:t>или </a:t>
            </a:r>
            <a:r>
              <a:rPr lang="ru-RU" b="1" dirty="0"/>
              <a:t>бременита жене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10) </a:t>
            </a:r>
            <a:r>
              <a:rPr lang="ru-RU" b="1" dirty="0"/>
              <a:t>убиство члана своје породице </a:t>
            </a:r>
            <a:r>
              <a:rPr lang="ru-RU" dirty="0"/>
              <a:t>којег је претходно злостављао; </a:t>
            </a:r>
          </a:p>
          <a:p>
            <a:pPr marL="0" indent="0">
              <a:buNone/>
            </a:pPr>
            <a:r>
              <a:rPr lang="ru-RU" dirty="0"/>
              <a:t>11) </a:t>
            </a:r>
            <a:r>
              <a:rPr lang="ru-RU" b="1" dirty="0"/>
              <a:t>умишљано убиство више лица</a:t>
            </a:r>
            <a:r>
              <a:rPr lang="ru-RU" dirty="0"/>
              <a:t>, а не ради се о убиству на мах, убиству детета при порођају или лишењу живота из самилости.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08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Истраживање саомубистава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838201"/>
            <a:ext cx="4040188" cy="380999"/>
          </a:xfrm>
        </p:spPr>
        <p:txBody>
          <a:bodyPr>
            <a:normAutofit fontScale="92500" lnSpcReduction="10000"/>
          </a:bodyPr>
          <a:lstStyle/>
          <a:p>
            <a:r>
              <a:rPr lang="sr-Cyrl-CS" dirty="0"/>
              <a:t>Мо­ти­ви са­мо­у­би­ца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4040188" cy="5029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CS" dirty="0"/>
              <a:t>Н</a:t>
            </a:r>
            <a:r>
              <a:rPr lang="sr-Cyrl-CS" dirty="0" smtClean="0"/>
              <a:t>е­из­ле­чи­ва </a:t>
            </a:r>
            <a:r>
              <a:rPr lang="sr-Cyrl-CS" dirty="0"/>
              <a:t>бо­лест, по­ре­ме­ће­ни љу­бав­ни од­но­си, по­ре­ме­ће­ни ро­ди­тељ­ски и брач­ни од­но­си, ма­те­ри­јал­не те­шко­ће, раз­о­ча­ра­ња у жи­во­ту, ста­рост и не­моћ, жа­лост за умр­лом осо­бом, ван­брач­на труд­но­ћа, ду­шев­не бо­ле­сти, афек­тив­ни мо­ти­ви (осра­мо­ће­ност, окле­ве­та­ност, не­пра­вил­но сум­њи­че­ње). </a:t>
            </a:r>
            <a:endParaRPr lang="sr-Cyrl-CS" dirty="0" smtClean="0"/>
          </a:p>
          <a:p>
            <a:pPr marL="0" indent="0">
              <a:buNone/>
            </a:pPr>
            <a:r>
              <a:rPr lang="sr-Cyrl-CS" b="1" dirty="0" smtClean="0"/>
              <a:t>Су­и­цид­ни </a:t>
            </a:r>
            <a:r>
              <a:rPr lang="sr-Cyrl-CS" b="1" dirty="0"/>
              <a:t>сти­му­лан­си </a:t>
            </a:r>
            <a:r>
              <a:rPr lang="sr-Cyrl-CS" dirty="0" smtClean="0"/>
              <a:t>ал­ко­хо­ли­са­но­ст, еро­ти­за­ци­ја, пу­бер­тет, труд­но­ћа, до­је­ње, кли­мак­те­ри­ју­м.</a:t>
            </a:r>
            <a:r>
              <a:rPr lang="sr-Cyrl-CS" cap="all" dirty="0" smtClean="0"/>
              <a:t>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914401"/>
            <a:ext cx="4041775" cy="381000"/>
          </a:xfrm>
        </p:spPr>
        <p:txBody>
          <a:bodyPr>
            <a:normAutofit lnSpcReduction="10000"/>
          </a:bodyPr>
          <a:lstStyle/>
          <a:p>
            <a:r>
              <a:rPr lang="sr-Cyrl-CS" i="1" dirty="0"/>
              <a:t>ин­ди­ци­је за са­мо­у­би­ство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447800"/>
            <a:ext cx="4041775" cy="5181600"/>
          </a:xfrm>
        </p:spPr>
        <p:txBody>
          <a:bodyPr>
            <a:normAutofit fontScale="85000" lnSpcReduction="10000"/>
          </a:bodyPr>
          <a:lstStyle/>
          <a:p>
            <a:r>
              <a:rPr lang="sr-Cyrl-CS" dirty="0"/>
              <a:t>Су­и­цид­ни ка­рак­тер (су­и­цид­на дис­по­зи­ци­ја); </a:t>
            </a:r>
            <a:r>
              <a:rPr lang="sr-Cyrl-CS" b="1" dirty="0"/>
              <a:t>ра­ни­ји по­ку­ша­ји </a:t>
            </a:r>
            <a:r>
              <a:rPr lang="sr-Cyrl-CS" dirty="0"/>
              <a:t>са­мо­у­би­ства; </a:t>
            </a:r>
            <a:r>
              <a:rPr lang="sr-Cyrl-CS" b="1" dirty="0"/>
              <a:t>са­мо­у­би­ства</a:t>
            </a:r>
            <a:r>
              <a:rPr lang="sr-Cyrl-CS" dirty="0"/>
              <a:t> и/или ду­шев­не бо­ле­сти </a:t>
            </a:r>
            <a:r>
              <a:rPr lang="sr-Cyrl-CS" b="1" dirty="0"/>
              <a:t>у по­ро­ди­ци</a:t>
            </a:r>
            <a:r>
              <a:rPr lang="sr-Cyrl-CS" dirty="0"/>
              <a:t>; по­сто­ја­ње су­и­цид­них мо­ти­ва; про­ме­не у по­на­ша­њу (по­ти­ште­ност, апа­ти­ја, изо­ла­ци­ја); ис­по­ља­ва­ње во­ље за из­вр­ше­ње са­мо­у­би­ства (из­ја­ве, </a:t>
            </a:r>
            <a:r>
              <a:rPr lang="sr-Cyrl-CS" b="1" dirty="0"/>
              <a:t>опро­штај­на пи­сма</a:t>
            </a:r>
            <a:r>
              <a:rPr lang="sr-Cyrl-CS" dirty="0"/>
              <a:t>, днев­ни­ци); по­ступ­ци при­пре­ма­ња са­мо­у­би­ства (ку­по­ви­на отро­ва, при­ба­вља­ње уже­та, из­ви­ђа­ње ви­со­ких згра­да, оби­ла­сци ре­ка); по­сто­ја­ње жи­вот­них ис­ку­ше­ња: фи­нан­сиј­ске те­шко­ће, по­ро­дич­ни су­ко­би, те­шко­ће у сек­су­ал­ном и љу­бав­ном жи­во­ту.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98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4800" y="228601"/>
            <a:ext cx="4192588" cy="457200"/>
          </a:xfrm>
        </p:spPr>
        <p:txBody>
          <a:bodyPr>
            <a:normAutofit/>
          </a:bodyPr>
          <a:lstStyle/>
          <a:p>
            <a:r>
              <a:rPr lang="sr-Cyrl-RS" smtClean="0"/>
              <a:t>Шта предузети и утврдити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838200"/>
            <a:ext cx="4040188" cy="57150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Обавезан увиђај и</a:t>
            </a:r>
          </a:p>
          <a:p>
            <a:r>
              <a:rPr lang="sr-Cyrl-RS" dirty="0" smtClean="0"/>
              <a:t>Судско медицинско вештачење</a:t>
            </a:r>
          </a:p>
          <a:p>
            <a:r>
              <a:rPr lang="sr-Cyrl-RS" dirty="0" smtClean="0"/>
              <a:t>Дилема: Да ли је убиство фингирано самоубиством?</a:t>
            </a:r>
          </a:p>
          <a:p>
            <a:r>
              <a:rPr lang="sr-Cyrl-RS" dirty="0" smtClean="0"/>
              <a:t>Опроштајно писмо?</a:t>
            </a:r>
          </a:p>
          <a:p>
            <a:r>
              <a:rPr lang="sr-Cyrl-RS" dirty="0" smtClean="0"/>
              <a:t>Ранији покушаји?</a:t>
            </a:r>
          </a:p>
          <a:p>
            <a:r>
              <a:rPr lang="sr-Cyrl-RS" dirty="0" smtClean="0"/>
              <a:t>Проблем?</a:t>
            </a:r>
          </a:p>
          <a:p>
            <a:r>
              <a:rPr lang="sr-Cyrl-RS" dirty="0" smtClean="0"/>
              <a:t>Промене у понашању?</a:t>
            </a:r>
          </a:p>
          <a:p>
            <a:r>
              <a:rPr lang="sr-Cyrl-RS" dirty="0" smtClean="0"/>
              <a:t>Навођење на самоубиство?</a:t>
            </a:r>
          </a:p>
          <a:p>
            <a:r>
              <a:rPr lang="sr-Cyrl-RS" dirty="0" smtClean="0"/>
              <a:t>(Не)сагласност средства извршења и личности преминулог;</a:t>
            </a:r>
          </a:p>
          <a:p>
            <a:r>
              <a:rPr lang="sr-Cyrl-RS" dirty="0" smtClean="0"/>
              <a:t>Негативне чињенице.</a:t>
            </a:r>
          </a:p>
          <a:p>
            <a:endParaRPr lang="sr-Cyrl-RS" dirty="0" smtClean="0"/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645025" y="228601"/>
            <a:ext cx="4041775" cy="609599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Начини и средства  самоубиства и трагови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"/>
          </p:nvPr>
        </p:nvSpPr>
        <p:spPr>
          <a:xfrm>
            <a:off x="4645025" y="838200"/>
            <a:ext cx="4041775" cy="5287963"/>
          </a:xfrm>
        </p:spPr>
        <p:txBody>
          <a:bodyPr/>
          <a:lstStyle/>
          <a:p>
            <a:r>
              <a:rPr lang="sr-Cyrl-RS" dirty="0" smtClean="0"/>
              <a:t>Вешање</a:t>
            </a:r>
          </a:p>
          <a:p>
            <a:r>
              <a:rPr lang="sr-Cyrl-RS" dirty="0" smtClean="0"/>
              <a:t>Смрт услед резотина</a:t>
            </a:r>
          </a:p>
          <a:p>
            <a:r>
              <a:rPr lang="sr-Cyrl-RS" dirty="0" smtClean="0"/>
              <a:t>Самоубиство ватреним оружјем</a:t>
            </a:r>
          </a:p>
          <a:p>
            <a:r>
              <a:rPr lang="sr-Cyrl-RS" dirty="0" smtClean="0"/>
              <a:t>Тровање</a:t>
            </a:r>
            <a:r>
              <a:rPr lang="en-US" dirty="0" smtClean="0"/>
              <a:t> </a:t>
            </a:r>
            <a:endParaRPr lang="sr-Cyrl-R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957015"/>
            <a:ext cx="2562225" cy="3581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4306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sr-Cyrl-RS" dirty="0"/>
              <a:t>Појам убиства  и облици </a:t>
            </a:r>
            <a:r>
              <a:rPr lang="sr-Cyrl-RS" dirty="0" smtClean="0"/>
              <a:t>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r>
              <a:rPr lang="sr-Cyrl-RS" sz="2400" b="1" dirty="0" smtClean="0"/>
              <a:t>Привилегована убиства</a:t>
            </a:r>
            <a:r>
              <a:rPr lang="sr-Cyrl-RS" sz="2400" dirty="0" smtClean="0"/>
              <a:t>:</a:t>
            </a:r>
          </a:p>
          <a:p>
            <a:pPr marL="0" indent="0">
              <a:buNone/>
            </a:pPr>
            <a:r>
              <a:rPr lang="ru-RU" sz="2400" dirty="0" smtClean="0"/>
              <a:t>- Убиство </a:t>
            </a:r>
            <a:r>
              <a:rPr lang="ru-RU" sz="2400" dirty="0"/>
              <a:t>на мах </a:t>
            </a:r>
            <a:r>
              <a:rPr lang="ru-RU" sz="2400" dirty="0" smtClean="0"/>
              <a:t>(убица је без своје кривице доведен у стање раздражености нападом, злостављањем или тешким вређањем од стране убијеног);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- Убиство </a:t>
            </a:r>
            <a:r>
              <a:rPr lang="ru-RU" sz="2400" dirty="0"/>
              <a:t>детета при </a:t>
            </a:r>
            <a:r>
              <a:rPr lang="ru-RU" sz="2400" dirty="0" smtClean="0"/>
              <a:t>порођају (</a:t>
            </a:r>
            <a:r>
              <a:rPr lang="ru-RU" sz="2400" dirty="0"/>
              <a:t>може да изврши само мајка у току порођаја или непосредно после</a:t>
            </a:r>
            <a:r>
              <a:rPr lang="ru-RU" sz="2400" dirty="0" smtClean="0"/>
              <a:t>);</a:t>
            </a:r>
          </a:p>
          <a:p>
            <a:pPr marL="0" indent="0">
              <a:buNone/>
            </a:pPr>
            <a:r>
              <a:rPr lang="ru-RU" sz="2400" dirty="0" smtClean="0"/>
              <a:t>- Лишење </a:t>
            </a:r>
            <a:r>
              <a:rPr lang="ru-RU" sz="2400" dirty="0"/>
              <a:t>живота из </a:t>
            </a:r>
            <a:r>
              <a:rPr lang="ru-RU" sz="2400" dirty="0" smtClean="0"/>
              <a:t>самилости;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- Нехатно </a:t>
            </a:r>
            <a:r>
              <a:rPr lang="ru-RU" sz="2400" dirty="0"/>
              <a:t>лишење живота</a:t>
            </a:r>
          </a:p>
          <a:p>
            <a:pPr marL="0" indent="0">
              <a:buNone/>
            </a:pPr>
            <a:r>
              <a:rPr lang="ru-RU" sz="2400" dirty="0" smtClean="0"/>
              <a:t>- Навођење </a:t>
            </a:r>
            <a:r>
              <a:rPr lang="ru-RU" sz="2400" dirty="0"/>
              <a:t>на самоубиство и помагање у самоубиству</a:t>
            </a:r>
          </a:p>
          <a:p>
            <a:r>
              <a:rPr lang="ru-RU" sz="2400" dirty="0"/>
              <a:t>Недозвољен прекид трудноће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4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Криминалистичке поделе убистава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09599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/>
              <a:t>Криминалистичко оперативна подела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4268788" cy="487680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sr-Cyrl-RS" dirty="0" smtClean="0"/>
              <a:t>Наручена убиства;</a:t>
            </a:r>
          </a:p>
          <a:p>
            <a:pPr>
              <a:buFontTx/>
              <a:buChar char="-"/>
            </a:pPr>
            <a:r>
              <a:rPr lang="sr-Cyrl-RS" dirty="0" smtClean="0"/>
              <a:t>Убиства повезана са нарко тржиштем и мафијашка убиства;</a:t>
            </a:r>
          </a:p>
          <a:p>
            <a:pPr>
              <a:buFontTx/>
              <a:buChar char="-"/>
            </a:pPr>
            <a:r>
              <a:rPr lang="sr-Cyrl-RS" dirty="0" smtClean="0"/>
              <a:t>Породична убиства и убиства интимних партнера;</a:t>
            </a:r>
          </a:p>
          <a:p>
            <a:pPr>
              <a:buFontTx/>
              <a:buChar char="-"/>
            </a:pPr>
            <a:r>
              <a:rPr lang="sr-Cyrl-RS" dirty="0" smtClean="0"/>
              <a:t>Убиства произашла из конфликтне ситуације;</a:t>
            </a:r>
          </a:p>
          <a:p>
            <a:pPr>
              <a:buFontTx/>
              <a:buChar char="-"/>
            </a:pPr>
            <a:r>
              <a:rPr lang="sr-Cyrl-RS" dirty="0" smtClean="0"/>
              <a:t>Убиства из освете;</a:t>
            </a:r>
          </a:p>
          <a:p>
            <a:pPr>
              <a:buFontTx/>
              <a:buChar char="-"/>
            </a:pPr>
            <a:r>
              <a:rPr lang="sr-Cyrl-RS" dirty="0" smtClean="0"/>
              <a:t>Сексуална убиства; </a:t>
            </a:r>
          </a:p>
          <a:p>
            <a:pPr>
              <a:buFontTx/>
              <a:buChar char="-"/>
            </a:pPr>
            <a:r>
              <a:rPr lang="sr-Cyrl-RS" dirty="0"/>
              <a:t>Вишеструка убиства</a:t>
            </a:r>
            <a:r>
              <a:rPr lang="sr-Cyrl-RS" dirty="0" smtClean="0"/>
              <a:t>;</a:t>
            </a:r>
            <a:endParaRPr lang="sr-Cyrl-RS" dirty="0"/>
          </a:p>
          <a:p>
            <a:pPr>
              <a:buFontTx/>
              <a:buChar char="-"/>
            </a:pPr>
            <a:r>
              <a:rPr lang="sr-Cyrl-RS" dirty="0" smtClean="0"/>
              <a:t>Убиства са нејасним мотивима (немотивисана);</a:t>
            </a:r>
          </a:p>
          <a:p>
            <a:pPr>
              <a:buFontTx/>
              <a:buChar char="-"/>
            </a:pPr>
            <a:r>
              <a:rPr lang="sr-Cyrl-RS" dirty="0" smtClean="0"/>
              <a:t>Убиства под утицајем душевне болести, итд.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990601"/>
            <a:ext cx="4041775" cy="685799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Убиства</a:t>
            </a:r>
            <a:r>
              <a:rPr lang="en-US" dirty="0"/>
              <a:t> </a:t>
            </a:r>
            <a:r>
              <a:rPr lang="sr-Cyrl-RS" dirty="0"/>
              <a:t>са аспекта средства извршења и начина</a:t>
            </a:r>
            <a:r>
              <a:rPr lang="sr-Cyrl-RS" dirty="0" smtClean="0"/>
              <a:t>:</a:t>
            </a:r>
            <a:endParaRPr lang="sr-Cyrl-R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1600200"/>
            <a:ext cx="4346575" cy="5029200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Убиства ватреним оружјем; </a:t>
            </a:r>
          </a:p>
          <a:p>
            <a:r>
              <a:rPr lang="sr-Cyrl-RS" dirty="0" smtClean="0"/>
              <a:t>Експлозивом;</a:t>
            </a:r>
          </a:p>
          <a:p>
            <a:r>
              <a:rPr lang="sr-Cyrl-RS" dirty="0" smtClean="0"/>
              <a:t>Убиства тупо-тврдим предметом;</a:t>
            </a:r>
          </a:p>
          <a:p>
            <a:r>
              <a:rPr lang="sr-Cyrl-RS" dirty="0" smtClean="0"/>
              <a:t>Убиства ножем (хладним оружијем);</a:t>
            </a:r>
          </a:p>
          <a:p>
            <a:r>
              <a:rPr lang="sr-Cyrl-RS" dirty="0" smtClean="0"/>
              <a:t>Убиства тровањем;</a:t>
            </a:r>
          </a:p>
          <a:p>
            <a:r>
              <a:rPr lang="sr-Cyrl-RS" dirty="0" smtClean="0"/>
              <a:t>Убиства (за)гушењем;</a:t>
            </a:r>
          </a:p>
          <a:p>
            <a:r>
              <a:rPr lang="sr-Cyrl-RS" dirty="0" smtClean="0"/>
              <a:t>Физичком снагом;</a:t>
            </a:r>
          </a:p>
          <a:p>
            <a:r>
              <a:rPr lang="sr-Cyrl-RS" dirty="0" smtClean="0"/>
              <a:t>Убиства замаскирана фингирањем (</a:t>
            </a:r>
            <a:r>
              <a:rPr lang="sr-Cyrl-RS" sz="2100" dirty="0" smtClean="0"/>
              <a:t>у пожару, симуловано самоубиство, несрећни случај).</a:t>
            </a:r>
            <a:endParaRPr lang="en-US" sz="21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9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Поступање убице са лешом?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457200" y="990601"/>
            <a:ext cx="4040188" cy="457200"/>
          </a:xfrm>
        </p:spPr>
        <p:txBody>
          <a:bodyPr/>
          <a:lstStyle/>
          <a:p>
            <a:r>
              <a:rPr lang="sr-Cyrl-RS" dirty="0"/>
              <a:t>Начини сакривање леша: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4040188" cy="4678363"/>
          </a:xfrm>
        </p:spPr>
        <p:txBody>
          <a:bodyPr>
            <a:normAutofit/>
          </a:bodyPr>
          <a:lstStyle/>
          <a:p>
            <a:r>
              <a:rPr lang="sr-Cyrl-CS" dirty="0" smtClean="0"/>
              <a:t>ба­ца се </a:t>
            </a:r>
            <a:r>
              <a:rPr lang="sr-Cyrl-CS" dirty="0"/>
              <a:t>у ре­ку, бу­нар, пољ­ски кло­зет, кан­ту за сме­ће, </a:t>
            </a:r>
            <a:r>
              <a:rPr lang="sr-Cyrl-CS" dirty="0" smtClean="0"/>
              <a:t>ко­ма­да се </a:t>
            </a:r>
            <a:r>
              <a:rPr lang="sr-Cyrl-CS" dirty="0"/>
              <a:t>и </a:t>
            </a:r>
            <a:r>
              <a:rPr lang="sr-Cyrl-CS" dirty="0" smtClean="0"/>
              <a:t>са­кри­ва, за­ко­па­ва у </a:t>
            </a:r>
            <a:r>
              <a:rPr lang="sr-Cyrl-CS" dirty="0"/>
              <a:t>зе­мљу, </a:t>
            </a:r>
            <a:r>
              <a:rPr lang="sr-Cyrl-CS" dirty="0" smtClean="0"/>
              <a:t>ба­ца </a:t>
            </a:r>
            <a:r>
              <a:rPr lang="sr-Cyrl-CS" dirty="0"/>
              <a:t>у уса­мље­но жбу­ње или шу­му, </a:t>
            </a:r>
            <a:r>
              <a:rPr lang="sr-Cyrl-CS" dirty="0" smtClean="0"/>
              <a:t>спа­љу­је, за­ко­па­ва </a:t>
            </a:r>
            <a:r>
              <a:rPr lang="sr-Cyrl-CS" dirty="0"/>
              <a:t>у </a:t>
            </a:r>
            <a:r>
              <a:rPr lang="sr-Cyrl-CS" dirty="0" smtClean="0"/>
              <a:t>ку­ћи, одузима документа, раствара у киселини; одвози далеко и закопава. </a:t>
            </a:r>
          </a:p>
          <a:p>
            <a:endParaRPr lang="sr-Cyrl-CS" dirty="0" smtClean="0"/>
          </a:p>
          <a:p>
            <a:r>
              <a:rPr lang="sr-Cyrl-CS" dirty="0" smtClean="0"/>
              <a:t>Питање: </a:t>
            </a:r>
            <a:r>
              <a:rPr lang="sr-Cyrl-CS" b="1" dirty="0" smtClean="0"/>
              <a:t>Ко је имао интерес да сакрива леш</a:t>
            </a:r>
            <a:r>
              <a:rPr lang="sr-Cyrl-CS" dirty="0" smtClean="0"/>
              <a:t>?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>
          <a:xfrm>
            <a:off x="4645025" y="990601"/>
            <a:ext cx="4041775" cy="380999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Пример из праксе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4645025" y="1447800"/>
            <a:ext cx="4041775" cy="4678363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/>
              <a:t>Случај монструма из Ужица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209800"/>
            <a:ext cx="3819525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994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Начини сазнања за убиство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457200" y="914401"/>
            <a:ext cx="4040188" cy="457200"/>
          </a:xfrm>
        </p:spPr>
        <p:txBody>
          <a:bodyPr/>
          <a:lstStyle/>
          <a:p>
            <a:r>
              <a:rPr lang="sr-Cyrl-RS" dirty="0" smtClean="0"/>
              <a:t>Пријаве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228600" y="1447800"/>
            <a:ext cx="4038600" cy="5105400"/>
          </a:xfrm>
        </p:spPr>
        <p:txBody>
          <a:bodyPr>
            <a:normAutofit fontScale="92500" lnSpcReduction="20000"/>
          </a:bodyPr>
          <a:lstStyle/>
          <a:p>
            <a:r>
              <a:rPr lang="sr-Cyrl-RS" sz="2800" dirty="0" smtClean="0"/>
              <a:t>Пријава сведока очевидца;</a:t>
            </a:r>
          </a:p>
          <a:p>
            <a:r>
              <a:rPr lang="sr-Cyrl-RS" sz="2800" dirty="0" smtClean="0"/>
              <a:t>Пријава родбине;</a:t>
            </a:r>
          </a:p>
          <a:p>
            <a:r>
              <a:rPr lang="sr-Cyrl-RS" sz="2800" dirty="0" smtClean="0"/>
              <a:t>Пријава грађана да је пронађен леш;</a:t>
            </a:r>
          </a:p>
          <a:p>
            <a:r>
              <a:rPr lang="sr-Cyrl-RS" sz="2800" dirty="0" smtClean="0"/>
              <a:t>Анонимна пријава;</a:t>
            </a:r>
          </a:p>
          <a:p>
            <a:r>
              <a:rPr lang="sr-Cyrl-RS" sz="2800" dirty="0" smtClean="0"/>
              <a:t>Самопријава;</a:t>
            </a:r>
          </a:p>
          <a:p>
            <a:r>
              <a:rPr lang="sr-Cyrl-RS" sz="2800" dirty="0" smtClean="0"/>
              <a:t>Јавно поговарање;</a:t>
            </a:r>
          </a:p>
          <a:p>
            <a:r>
              <a:rPr lang="sr-Cyrl-RS" sz="2800" dirty="0"/>
              <a:t>Информација о смрти под сумњивим </a:t>
            </a:r>
            <a:r>
              <a:rPr lang="sr-Cyrl-RS" sz="2800" dirty="0" smtClean="0"/>
              <a:t>околностима;</a:t>
            </a:r>
          </a:p>
          <a:p>
            <a:r>
              <a:rPr lang="sr-Cyrl-RS" sz="2800" dirty="0" smtClean="0"/>
              <a:t>Пријављен нестанак особе</a:t>
            </a:r>
            <a:r>
              <a:rPr lang="sr-Cyrl-RS" dirty="0"/>
              <a:t>.</a:t>
            </a:r>
            <a:endParaRPr lang="sr-Cyrl-R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343401" y="914401"/>
            <a:ext cx="4343400" cy="457199"/>
          </a:xfrm>
        </p:spPr>
        <p:txBody>
          <a:bodyPr>
            <a:normAutofit/>
          </a:bodyPr>
          <a:lstStyle/>
          <a:p>
            <a:r>
              <a:rPr lang="sr-Cyrl-RS" dirty="0" smtClean="0"/>
              <a:t>Поступање полиције у зависности: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114800" y="1447800"/>
            <a:ext cx="4876799" cy="50292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Пријава стигла у току одвијања радње извршења убиства;</a:t>
            </a:r>
          </a:p>
          <a:p>
            <a:r>
              <a:rPr lang="sr-Cyrl-RS" sz="2800" dirty="0" smtClean="0"/>
              <a:t>Пријава стигла непосредно наког радње убиства које је са свежим траговима;</a:t>
            </a:r>
          </a:p>
          <a:p>
            <a:r>
              <a:rPr lang="sr-Cyrl-RS" sz="2800" dirty="0" smtClean="0"/>
              <a:t>Пријава да је нађен леш стар неколико дана;</a:t>
            </a:r>
          </a:p>
          <a:p>
            <a:r>
              <a:rPr lang="sr-Cyrl-RS" sz="2800" dirty="0" smtClean="0"/>
              <a:t>Пријава да су нађени делови скелета и (или) остаци .</a:t>
            </a:r>
          </a:p>
          <a:p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9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Мере првог захвата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5943600" cy="5791200"/>
          </a:xfrm>
        </p:spPr>
        <p:txBody>
          <a:bodyPr>
            <a:noAutofit/>
          </a:bodyPr>
          <a:lstStyle/>
          <a:p>
            <a:r>
              <a:rPr lang="sr-Cyrl-RS" sz="2000" dirty="0" smtClean="0"/>
              <a:t>Запримити пријаву (телефонске пријаве се снимају, прави службена белешка);</a:t>
            </a:r>
          </a:p>
          <a:p>
            <a:r>
              <a:rPr lang="sr-Cyrl-RS" sz="2000" dirty="0" smtClean="0"/>
              <a:t>Узети податке о пријавиоцу;</a:t>
            </a:r>
          </a:p>
          <a:p>
            <a:r>
              <a:rPr lang="sr-Cyrl-RS" sz="2000" dirty="0" smtClean="0"/>
              <a:t>Евентуално дати упутства пријавиоцу до доласка полиције;</a:t>
            </a:r>
          </a:p>
          <a:p>
            <a:r>
              <a:rPr lang="sr-Cyrl-RS" sz="2000" dirty="0" smtClean="0"/>
              <a:t>Обавештава се јавни тужилац;</a:t>
            </a:r>
          </a:p>
          <a:p>
            <a:r>
              <a:rPr lang="sr-Cyrl-RS" sz="2000" dirty="0" smtClean="0"/>
              <a:t>Предузети хитне мере: патрола се упућује на лице места; обезбеђује се лице места; усмерава се оперативни рад на сектору; информативна распитивања;</a:t>
            </a:r>
          </a:p>
          <a:p>
            <a:r>
              <a:rPr lang="sr-Cyrl-RS" sz="2000" dirty="0" smtClean="0"/>
              <a:t>Појачана контрола саобраћаја (контрола возила, путника, пртљага); евентуална блокада терена; појачана контрола на граничним прелазима; потрага за извршиоцем (укључивање интервентне екипе, пси трагачи, хеликоптери).</a:t>
            </a:r>
            <a:endParaRPr lang="en-US" sz="2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5715000" y="838200"/>
            <a:ext cx="3352800" cy="5867400"/>
          </a:xfrm>
        </p:spPr>
        <p:txBody>
          <a:bodyPr>
            <a:normAutofit fontScale="77500" lnSpcReduction="20000"/>
          </a:bodyPr>
          <a:lstStyle/>
          <a:p>
            <a:r>
              <a:rPr lang="sr-Cyrl-RS" b="1" dirty="0" smtClean="0"/>
              <a:t>Циљ првог захвата:</a:t>
            </a:r>
          </a:p>
          <a:p>
            <a:pPr>
              <a:buFontTx/>
              <a:buChar char="-"/>
            </a:pPr>
            <a:r>
              <a:rPr lang="sr-Cyrl-RS" sz="3100" dirty="0" smtClean="0"/>
              <a:t>Спречити извршење  убиства које је у току;</a:t>
            </a:r>
          </a:p>
          <a:p>
            <a:pPr>
              <a:buFontTx/>
              <a:buChar char="-"/>
            </a:pPr>
            <a:r>
              <a:rPr lang="sr-Cyrl-RS" sz="3100" dirty="0" smtClean="0"/>
              <a:t>Спречити ескалацију проблема;</a:t>
            </a:r>
          </a:p>
          <a:p>
            <a:pPr>
              <a:buFontTx/>
              <a:buChar char="-"/>
            </a:pPr>
            <a:r>
              <a:rPr lang="sr-Cyrl-RS" sz="3100" dirty="0" smtClean="0"/>
              <a:t>Ухватити извршиоца на „свежем чину“</a:t>
            </a:r>
          </a:p>
          <a:p>
            <a:pPr>
              <a:buFontTx/>
              <a:buChar char="-"/>
            </a:pPr>
            <a:r>
              <a:rPr lang="sr-Cyrl-RS" sz="3100" dirty="0" smtClean="0"/>
              <a:t>Прикупити прве информације;</a:t>
            </a:r>
          </a:p>
          <a:p>
            <a:pPr>
              <a:buFontTx/>
              <a:buChar char="-"/>
            </a:pPr>
            <a:r>
              <a:rPr lang="sr-Cyrl-RS" sz="3100" dirty="0" smtClean="0"/>
              <a:t>Обезбедити трагове и предмете крив. дела;</a:t>
            </a:r>
          </a:p>
          <a:p>
            <a:pPr>
              <a:buFontTx/>
              <a:buChar char="-"/>
            </a:pPr>
            <a:r>
              <a:rPr lang="sr-Cyrl-RS" sz="3100" dirty="0" smtClean="0"/>
              <a:t>Онемогућити учиниоцу да побегне и сакрије се;</a:t>
            </a:r>
          </a:p>
          <a:p>
            <a:pPr>
              <a:buFontTx/>
              <a:buChar char="-"/>
            </a:pPr>
            <a:r>
              <a:rPr lang="sr-Cyrl-RS" sz="3100" dirty="0" smtClean="0"/>
              <a:t>Спречити учиниоца да напусти земљу;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07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sr-Cyrl-RS" sz="4400" dirty="0" smtClean="0"/>
              <a:t>Обезбеђење лица места и увиђај</a:t>
            </a:r>
            <a:endParaRPr lang="en-US" sz="4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914401"/>
            <a:ext cx="4040188" cy="457200"/>
          </a:xfrm>
        </p:spPr>
        <p:txBody>
          <a:bodyPr/>
          <a:lstStyle/>
          <a:p>
            <a:r>
              <a:rPr lang="sr-Cyrl-RS" dirty="0" smtClean="0"/>
              <a:t>Обезбеђење лица места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28600" y="1295400"/>
            <a:ext cx="3581400" cy="5181600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Да ли жртва даје знаке живота</a:t>
            </a:r>
            <a:r>
              <a:rPr lang="sr-Cyrl-RS" dirty="0" smtClean="0"/>
              <a:t>?</a:t>
            </a:r>
          </a:p>
          <a:p>
            <a:r>
              <a:rPr lang="sr-Cyrl-RS" dirty="0" smtClean="0"/>
              <a:t>Полицијска екипа обезбеђује ужи и шири простор лица места;</a:t>
            </a:r>
          </a:p>
          <a:p>
            <a:r>
              <a:rPr lang="sr-Cyrl-RS" dirty="0" smtClean="0"/>
              <a:t>Обавља информативне разговоре;</a:t>
            </a:r>
          </a:p>
          <a:p>
            <a:r>
              <a:rPr lang="sr-Cyrl-RS" dirty="0" smtClean="0"/>
              <a:t>Прикупља додатне информације;</a:t>
            </a:r>
          </a:p>
          <a:p>
            <a:r>
              <a:rPr lang="sr-Cyrl-RS" dirty="0" smtClean="0"/>
              <a:t>Прослеђује информације у циљу усмеравања потере и контроле саобраћаја;</a:t>
            </a:r>
          </a:p>
          <a:p>
            <a:r>
              <a:rPr lang="sr-Cyrl-RS" dirty="0" smtClean="0"/>
              <a:t>Пажња Индиције!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838201"/>
            <a:ext cx="4041775" cy="457199"/>
          </a:xfrm>
        </p:spPr>
        <p:txBody>
          <a:bodyPr>
            <a:normAutofit/>
          </a:bodyPr>
          <a:lstStyle/>
          <a:p>
            <a:r>
              <a:rPr lang="sr-Cyrl-RS" dirty="0"/>
              <a:t>У</a:t>
            </a:r>
            <a:r>
              <a:rPr lang="sr-Cyrl-RS" dirty="0" smtClean="0"/>
              <a:t>виђај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3810000" y="1143000"/>
            <a:ext cx="5105401" cy="5562600"/>
          </a:xfrm>
        </p:spPr>
        <p:txBody>
          <a:bodyPr>
            <a:normAutofit fontScale="92500"/>
          </a:bodyPr>
          <a:lstStyle/>
          <a:p>
            <a:r>
              <a:rPr lang="sr-Cyrl-RS" dirty="0" smtClean="0"/>
              <a:t>Рад увиђајне екипе (фазе увиђаја);</a:t>
            </a:r>
          </a:p>
          <a:p>
            <a:r>
              <a:rPr lang="sr-Cyrl-RS" dirty="0" smtClean="0"/>
              <a:t>Крим. техничари, стучно лице, вештаци </a:t>
            </a:r>
            <a:r>
              <a:rPr lang="sr-Cyrl-RS" sz="1200" dirty="0" smtClean="0"/>
              <a:t>(лекар судске медицине, трасолог, балистичар, вештак за експлозиве, итд)</a:t>
            </a:r>
          </a:p>
          <a:p>
            <a:r>
              <a:rPr lang="sr-Cyrl-RS" dirty="0" smtClean="0"/>
              <a:t>Криминалистичко тактичка диференцијална дијагноза (Шта се десило?);</a:t>
            </a:r>
          </a:p>
          <a:p>
            <a:r>
              <a:rPr lang="sr-Cyrl-RS" dirty="0"/>
              <a:t>Мисаона реконструкција</a:t>
            </a:r>
            <a:r>
              <a:rPr lang="sr-Cyrl-RS" dirty="0" smtClean="0"/>
              <a:t>;</a:t>
            </a:r>
          </a:p>
          <a:p>
            <a:r>
              <a:rPr lang="sr-Cyrl-RS" dirty="0" smtClean="0"/>
              <a:t>Проналажење и обезбеђење трагова.</a:t>
            </a:r>
          </a:p>
          <a:p>
            <a:r>
              <a:rPr lang="sr-Cyrl-RS" dirty="0" smtClean="0"/>
              <a:t>Уочити трагове које је оставио извршилац од осталих промена;</a:t>
            </a:r>
          </a:p>
          <a:p>
            <a:r>
              <a:rPr lang="sr-Cyrl-RS" dirty="0" smtClean="0"/>
              <a:t>Одговорити: Које трагове је извршилац понео са лица места; који се трагови на његовом телу и одећи пронаћи?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81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Увиђај- Трагови на лицу места- 1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943600"/>
          </a:xfrm>
        </p:spPr>
        <p:txBody>
          <a:bodyPr>
            <a:normAutofit fontScale="92500"/>
          </a:bodyPr>
          <a:lstStyle/>
          <a:p>
            <a:r>
              <a:rPr lang="sr-Cyrl-RS" dirty="0"/>
              <a:t>Криминалистичка обрада </a:t>
            </a:r>
            <a:r>
              <a:rPr lang="sr-Cyrl-RS" dirty="0" smtClean="0"/>
              <a:t>леша (описивање, фотографисање и преглед леша);</a:t>
            </a:r>
            <a:endParaRPr lang="sr-Cyrl-RS" dirty="0"/>
          </a:p>
          <a:p>
            <a:r>
              <a:rPr lang="sr-Cyrl-RS" dirty="0"/>
              <a:t>Утврђивање времена смрти (температура леша, </a:t>
            </a:r>
            <a:r>
              <a:rPr lang="sr-Cyrl-RS" dirty="0" smtClean="0"/>
              <a:t>укоченост, мртвачке пеге, </a:t>
            </a:r>
            <a:r>
              <a:rPr lang="sr-Cyrl-RS" dirty="0"/>
              <a:t>инсекти на лешу</a:t>
            </a:r>
            <a:r>
              <a:rPr lang="sr-Cyrl-RS" dirty="0" smtClean="0"/>
              <a:t>); температура у окружењу;</a:t>
            </a:r>
          </a:p>
          <a:p>
            <a:r>
              <a:rPr lang="sr-Cyrl-RS" dirty="0" smtClean="0"/>
              <a:t>Прецизно описати и фиксирати положај леш;</a:t>
            </a:r>
          </a:p>
          <a:p>
            <a:r>
              <a:rPr lang="sr-Cyrl-RS" dirty="0" smtClean="0"/>
              <a:t>Задокументовати однос положаја леша и трагова крви (фотографисати)</a:t>
            </a:r>
          </a:p>
          <a:p>
            <a:r>
              <a:rPr lang="sr-Cyrl-RS" dirty="0" smtClean="0"/>
              <a:t>Повреде на лешу (посекотине, трагови од пројектила, модрице);</a:t>
            </a:r>
          </a:p>
          <a:p>
            <a:r>
              <a:rPr lang="sr-Cyrl-RS" dirty="0" smtClean="0"/>
              <a:t>Трагови на одећи и обући  (крв, оштећења на одећи, недостајући делови, трагови наноси, трагови који указују на борбу; трагови барута, прљавштине, трагови испод ноктију);</a:t>
            </a:r>
          </a:p>
          <a:p>
            <a:r>
              <a:rPr lang="sr-Cyrl-RS" dirty="0" smtClean="0"/>
              <a:t>Трагови у простору поред леша (трагови борбе, трагови крви, делови пројектила, чауре);</a:t>
            </a:r>
          </a:p>
          <a:p>
            <a:r>
              <a:rPr lang="sr-Cyrl-RS" dirty="0"/>
              <a:t>Планирати </a:t>
            </a:r>
            <a:r>
              <a:rPr lang="sr-Cyrl-RS" b="1" dirty="0"/>
              <a:t>верзије о улози појединих трагова у механизму настанка крив. </a:t>
            </a:r>
            <a:r>
              <a:rPr lang="sr-Cyrl-RS" b="1" dirty="0" smtClean="0"/>
              <a:t>дела</a:t>
            </a:r>
            <a:r>
              <a:rPr lang="sr-Cyrl-RS" dirty="0"/>
              <a:t> </a:t>
            </a:r>
            <a:r>
              <a:rPr lang="sr-Cyrl-RS" dirty="0" smtClean="0"/>
              <a:t>(нпр. одбранбени трагови на рукама леша, трагови радње убијања,  трагови међусобних релација убице и жртве)</a:t>
            </a:r>
          </a:p>
          <a:p>
            <a:r>
              <a:rPr lang="sr-Cyrl-RS" dirty="0" smtClean="0"/>
              <a:t>Трагови кретања, доласка, одласка учиниоца; идентификациони трагови;</a:t>
            </a:r>
          </a:p>
          <a:p>
            <a:r>
              <a:rPr lang="sr-Cyrl-RS" dirty="0" smtClean="0"/>
              <a:t>Одбачени предмети;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16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751</TotalTime>
  <Words>2203</Words>
  <Application>Microsoft Office PowerPoint</Application>
  <PresentationFormat>On-screen Show (4:3)</PresentationFormat>
  <Paragraphs>258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Adjacency</vt:lpstr>
      <vt:lpstr>2. Разјашњавање убистава</vt:lpstr>
      <vt:lpstr>Појам убиства  и облици - 1</vt:lpstr>
      <vt:lpstr>Појам убиства  и облици - 2</vt:lpstr>
      <vt:lpstr>Криминалистичке поделе убистава</vt:lpstr>
      <vt:lpstr>Поступање убице са лешом?</vt:lpstr>
      <vt:lpstr>Начини сазнања за убиство</vt:lpstr>
      <vt:lpstr>Мере првог захвата</vt:lpstr>
      <vt:lpstr>Обезбеђење лица места и увиђај</vt:lpstr>
      <vt:lpstr>Увиђај- Трагови на лицу места- 1</vt:lpstr>
      <vt:lpstr>Увиђај- Трагови на лицу места- 2</vt:lpstr>
      <vt:lpstr>PowerPoint Presentation</vt:lpstr>
      <vt:lpstr>Оперативни рад повезан са лицем места</vt:lpstr>
      <vt:lpstr>Оперативни рад у циљу упознавања личности жртве и анализе виктимолошких релација</vt:lpstr>
      <vt:lpstr>Криминалистички значај верзија о мотиву убиства</vt:lpstr>
      <vt:lpstr>Обдукција леша и вештачење телесних повреда</vt:lpstr>
      <vt:lpstr>Тактичка анализа случаја и примена индицијалне методе</vt:lpstr>
      <vt:lpstr>Планирати: правце истраге и радње које треба предузети;</vt:lpstr>
      <vt:lpstr>Од оперативних индиција до доказа</vt:lpstr>
      <vt:lpstr>Превенција убистава</vt:lpstr>
      <vt:lpstr>Истраживање саомубистава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Разјашњавање убистава</dc:title>
  <dc:creator>Simonovic</dc:creator>
  <cp:lastModifiedBy>Branislav</cp:lastModifiedBy>
  <cp:revision>68</cp:revision>
  <dcterms:created xsi:type="dcterms:W3CDTF">2006-08-16T00:00:00Z</dcterms:created>
  <dcterms:modified xsi:type="dcterms:W3CDTF">2019-04-01T20:00:27Z</dcterms:modified>
</cp:coreProperties>
</file>