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5" r:id="rId21"/>
    <p:sldId id="274" r:id="rId22"/>
    <p:sldId id="278" r:id="rId23"/>
    <p:sldId id="279" r:id="rId24"/>
    <p:sldId id="276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AD3E4-13C9-4252-A173-B6692F8ED182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2C659-60F7-4281-917B-E0558DE2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0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67B7C2B-F702-47F6-B3C0-4C54D3DE42EC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12C-8C4D-4F36-9CF4-9E32008236AB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4645-4530-4A3B-AC12-C08F232E6B0F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E0D0-3731-4473-9CCA-326FD17A8B29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BDD23-0EB8-4712-A911-BEC673E5AB13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834A-8E45-4BA7-82A1-AB772261CCC5}" type="datetime1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95DB-D336-4AC9-8BAE-1F44BE4B0F24}" type="datetime1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AA39-9517-4D9A-9E0F-0B0FADBFE700}" type="datetime1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2E10-AFF6-4F27-AFE7-4CAA9B537621}" type="datetime1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3163D5E-42FF-4EA3-B525-4638B33138C1}" type="datetime1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6C4731B-0110-4801-9394-BD6B311BE9FE}" type="datetime1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86BAD57-8189-43D8-AA32-DE7C4DFF80D2}" type="datetime1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7. Сузбијање ОК </a:t>
            </a:r>
            <a:br>
              <a:rPr lang="sr-Cyrl-RS" dirty="0" smtClean="0"/>
            </a:br>
            <a:r>
              <a:rPr lang="sr-Cyrl-RS" dirty="0" smtClean="0"/>
              <a:t>и нарко криминалитета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40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7" y="304800"/>
            <a:ext cx="8544556" cy="642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5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065344"/>
            <a:ext cx="7044035" cy="465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6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045078"/>
            <a:ext cx="7011824" cy="467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63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628452"/>
            <a:ext cx="6792649" cy="539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1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96" y="1337947"/>
            <a:ext cx="3701723" cy="513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37947"/>
            <a:ext cx="3810000" cy="530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6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2168" y="1219200"/>
            <a:ext cx="6711981" cy="450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Трговина дрогом у локалној заједници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CS" dirty="0"/>
              <a:t>На вр­ху ле­стви­це </a:t>
            </a:r>
            <a:r>
              <a:rPr lang="sr-Cyrl-CS" dirty="0" smtClean="0"/>
              <a:t>- ди­ле­ри </a:t>
            </a:r>
            <a:r>
              <a:rPr lang="sr-Cyrl-CS" dirty="0"/>
              <a:t>на ве­ли­ко ко­ји има­ју но­вац, ру­ко­во­де по­слом и сно­се са­мо нов­ча­ни </a:t>
            </a:r>
            <a:r>
              <a:rPr lang="sr-Cyrl-CS" dirty="0" smtClean="0"/>
              <a:t>ри­зик</a:t>
            </a:r>
            <a:r>
              <a:rPr lang="sr-Cyrl-CS" dirty="0"/>
              <a:t>;</a:t>
            </a:r>
            <a:endParaRPr lang="sr-Cyrl-CS" dirty="0" smtClean="0"/>
          </a:p>
          <a:p>
            <a:r>
              <a:rPr lang="sr-Cyrl-CS" dirty="0" smtClean="0"/>
              <a:t>По­сло­ве </a:t>
            </a:r>
            <a:r>
              <a:rPr lang="sr-Cyrl-CS" dirty="0"/>
              <a:t>рас­ту­ра­ња и ди­стри­бу­ци­је дро­ге вр­ше тзв. „тр­ка­чи“, тј. улич­ни пре­про­дав­ци </a:t>
            </a:r>
            <a:r>
              <a:rPr lang="sr-Cyrl-CS" dirty="0" smtClean="0"/>
              <a:t>на ма­ло;</a:t>
            </a:r>
          </a:p>
          <a:p>
            <a:r>
              <a:rPr lang="sr-Cyrl-CS" dirty="0" smtClean="0"/>
              <a:t>Ме­ђу </a:t>
            </a:r>
            <a:r>
              <a:rPr lang="sr-Cyrl-CS" dirty="0"/>
              <a:t>улич­ним пре­про­дав­ци­ма дро­ге има и </a:t>
            </a:r>
            <a:r>
              <a:rPr lang="sr-Cyrl-CS" dirty="0" smtClean="0"/>
              <a:t>нар­коза­ви­сни­ка;</a:t>
            </a:r>
          </a:p>
          <a:p>
            <a:r>
              <a:rPr lang="sr-Cyrl-CS" dirty="0" smtClean="0"/>
              <a:t>Раз­ра­ђе­ни си­сте­ми </a:t>
            </a:r>
            <a:r>
              <a:rPr lang="sr-Cyrl-CS" dirty="0"/>
              <a:t>за увла­че­ње де­це у по­сло­ве с </a:t>
            </a:r>
            <a:r>
              <a:rPr lang="sr-Cyrl-CS" dirty="0" smtClean="0"/>
              <a:t>дро­гом</a:t>
            </a:r>
            <a:r>
              <a:rPr lang="sr-Cyrl-CS" dirty="0"/>
              <a:t>;</a:t>
            </a:r>
            <a:endParaRPr lang="sr-Cyrl-CS" dirty="0" smtClean="0"/>
          </a:p>
          <a:p>
            <a:r>
              <a:rPr lang="sr-Cyrl-CS" dirty="0" smtClean="0"/>
              <a:t>У </a:t>
            </a:r>
            <a:r>
              <a:rPr lang="sr-Cyrl-CS" dirty="0"/>
              <a:t>по­чет­ку се школ­ској омла­ди­ни дро­га чак и по­кла­ња, ка­ко би се по­ве­ћао круг за­ви­сни­ка, а по­том се про­да­је по </a:t>
            </a:r>
            <a:r>
              <a:rPr lang="sr-Cyrl-CS" dirty="0" smtClean="0"/>
              <a:t>це­ни; </a:t>
            </a:r>
          </a:p>
          <a:p>
            <a:r>
              <a:rPr lang="sr-Cyrl-CS" dirty="0"/>
              <a:t>улич­на па­ко­ва­ња </a:t>
            </a:r>
            <a:r>
              <a:rPr lang="sr-Cyrl-CS" dirty="0" smtClean="0"/>
              <a:t>дро­ге.</a:t>
            </a:r>
            <a:endParaRPr lang="en-US" dirty="0" smtClean="0"/>
          </a:p>
          <a:p>
            <a:r>
              <a:rPr lang="sr-Cyrl-RS" dirty="0" smtClean="0"/>
              <a:t>Разблаживање дроге (шећер, млеко у праху...)3-8% активне супстанце</a:t>
            </a:r>
            <a:endParaRPr lang="sr-Cyrl-C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42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Улична паковања дроге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09" y="1600200"/>
            <a:ext cx="6705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19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sr-Cyrl-CS" dirty="0"/>
              <a:t>Нар­ко­ма­ни­ја и кри­ми­на­ли­тет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867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r-Cyrl-CS" dirty="0" smtClean="0"/>
              <a:t>1</a:t>
            </a:r>
            <a:r>
              <a:rPr lang="sr-Cyrl-CS" dirty="0"/>
              <a:t>) про­из­вод­ња, др­жа­ње и ста­вља­ње у про­мет и омо­гу­ћа­ва­ње ужи­ва­ња опој­них дро­га је кри­вич­но де­ло; </a:t>
            </a:r>
            <a:endParaRPr lang="sr-Cyrl-CS" dirty="0" smtClean="0"/>
          </a:p>
          <a:p>
            <a:pPr marL="0" indent="0">
              <a:buNone/>
            </a:pPr>
            <a:r>
              <a:rPr lang="sr-Cyrl-CS" dirty="0" smtClean="0"/>
              <a:t>2</a:t>
            </a:r>
            <a:r>
              <a:rPr lang="sr-Cyrl-CS" dirty="0"/>
              <a:t>) нар­ко­ма­ни по­чи­њу и са­ми да вр­ше ра­зна кри­вич­на де­ла ка­ко би до­шли до нов­ца </a:t>
            </a:r>
            <a:r>
              <a:rPr lang="sr-Cyrl-CS" dirty="0" smtClean="0"/>
              <a:t>(</a:t>
            </a:r>
            <a:r>
              <a:rPr lang="sr-Cyrl-CS" dirty="0"/>
              <a:t>про­вал­не кра­ђе, кра­ђе, раз­бој­ни­штва, кра­ђе мо­тор­них во­зи­ла, кра­ђе у про­дав­ни­ца­ма, чак и уби­ства из ко­ри­сто­љу­бља итд.); </a:t>
            </a:r>
            <a:endParaRPr lang="sr-Cyrl-CS" dirty="0" smtClean="0"/>
          </a:p>
          <a:p>
            <a:pPr marL="0" indent="0">
              <a:buNone/>
            </a:pPr>
            <a:r>
              <a:rPr lang="sr-Cyrl-CS" dirty="0" smtClean="0"/>
              <a:t>3</a:t>
            </a:r>
            <a:r>
              <a:rPr lang="sr-Cyrl-CS" dirty="0"/>
              <a:t>) ве­ли­ки број нар­ко­за­ви­сни­ка су и нар­ко­ди­ле­ри </a:t>
            </a:r>
            <a:r>
              <a:rPr lang="sr-Cyrl-CS" dirty="0" smtClean="0"/>
              <a:t>; </a:t>
            </a:r>
          </a:p>
          <a:p>
            <a:pPr marL="0" indent="0">
              <a:buNone/>
            </a:pPr>
            <a:r>
              <a:rPr lang="sr-Cyrl-CS" dirty="0" smtClean="0"/>
              <a:t>4</a:t>
            </a:r>
            <a:r>
              <a:rPr lang="sr-Cyrl-CS" dirty="0"/>
              <a:t>) са иле­гал­ном тр­го­ви­ном дро­ге те­сно је по­ве­за­на ко­руп­ци­ја ко­јом се ути­че на пра­во­су­ђе, су­до­ве, ца­рин­ске ор­га­не, по­ли­ци­ју; </a:t>
            </a:r>
            <a:endParaRPr lang="sr-Cyrl-CS" dirty="0" smtClean="0"/>
          </a:p>
          <a:p>
            <a:pPr marL="0" indent="0">
              <a:buNone/>
            </a:pPr>
            <a:r>
              <a:rPr lang="sr-Cyrl-CS" dirty="0" smtClean="0"/>
              <a:t>5</a:t>
            </a:r>
            <a:r>
              <a:rPr lang="sr-Cyrl-CS" dirty="0"/>
              <a:t>) нар­ко­кри­ми­на­ли­тет је по­ве­зан и не­раз­дво­јан са ра­зним фор­ма­ма иле­гал­ног пра­ња </a:t>
            </a:r>
            <a:r>
              <a:rPr lang="sr-Cyrl-CS" dirty="0" smtClean="0"/>
              <a:t>нов­ца; </a:t>
            </a:r>
          </a:p>
          <a:p>
            <a:pPr marL="0" indent="0">
              <a:buNone/>
            </a:pPr>
            <a:r>
              <a:rPr lang="sr-Cyrl-CS" dirty="0" smtClean="0"/>
              <a:t>6</a:t>
            </a:r>
            <a:r>
              <a:rPr lang="sr-Cyrl-CS" dirty="0"/>
              <a:t>) кри­ми­на­ли­тет у ве­зи са дро­га­ма је мо­тор­на сна­га за раз­вој ор­га­ни­зо­ва­ног кри­ми­на­ли­те­та уоп­ште ко­ји има тен­ден­ци­ју ши­ре­ња и ин­фил­три­ра­ња у дру­ге </a:t>
            </a:r>
            <a:r>
              <a:rPr lang="sr-Cyrl-CS" dirty="0" smtClean="0"/>
              <a:t>обла­сти; </a:t>
            </a:r>
          </a:p>
          <a:p>
            <a:pPr marL="0" indent="0">
              <a:buNone/>
            </a:pPr>
            <a:r>
              <a:rPr lang="sr-Cyrl-CS" dirty="0" smtClean="0"/>
              <a:t>7</a:t>
            </a:r>
            <a:r>
              <a:rPr lang="sr-Cyrl-CS" dirty="0"/>
              <a:t>) нар­ко­ма­ни су жр­тве иле­гал­не тр­го­ви­не дро­ге и услед њи­хо­вог про­па­да­ња тр­пи чи­та­ва </a:t>
            </a:r>
            <a:r>
              <a:rPr lang="sr-Cyrl-CS" dirty="0" smtClean="0"/>
              <a:t>за­јед­ни­ца.</a:t>
            </a:r>
          </a:p>
          <a:p>
            <a:pPr marL="0" indent="0">
              <a:buNone/>
            </a:pPr>
            <a:r>
              <a:rPr lang="sr-Cyrl-CS" dirty="0" smtClean="0"/>
              <a:t>8) нар­ко­ман­ке </a:t>
            </a:r>
            <a:r>
              <a:rPr lang="sr-Cyrl-CS" dirty="0"/>
              <a:t>се пре­те­жно ба­ве про­сти­ту­ци­јом</a:t>
            </a:r>
            <a:endParaRPr lang="sr-Cyrl-CS" dirty="0" smtClean="0"/>
          </a:p>
          <a:p>
            <a:pPr marL="0" indent="0">
              <a:buNone/>
            </a:pPr>
            <a:r>
              <a:rPr lang="sr-Cyrl-CS" dirty="0"/>
              <a:t>9) нар­ко­ма­ни су ри­зич­на ка­те­го­ри­ја за пре­но­ше­ње за­ра­за ХИВ </a:t>
            </a:r>
            <a:r>
              <a:rPr lang="sr-Cyrl-CS" dirty="0" smtClean="0"/>
              <a:t>ви­ру­сом.</a:t>
            </a:r>
          </a:p>
          <a:p>
            <a:pPr marL="0" indent="0">
              <a:buNone/>
            </a:pPr>
            <a:r>
              <a:rPr lang="sr-Cyrl-CS" dirty="0" smtClean="0"/>
              <a:t>19) Сукоби између наркоманских банди доводе до сукоба, убистава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1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Autofit/>
          </a:bodyPr>
          <a:lstStyle/>
          <a:p>
            <a:r>
              <a:rPr lang="sr-Cyrl-RS" sz="3200" dirty="0" smtClean="0"/>
              <a:t>Нивои борбе против нарко криминалитета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57869" y="1447800"/>
            <a:ext cx="2939521" cy="53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1143001"/>
            <a:ext cx="2944368" cy="533400"/>
          </a:xfrm>
        </p:spPr>
        <p:txBody>
          <a:bodyPr>
            <a:normAutofit fontScale="85000" lnSpcReduction="10000"/>
          </a:bodyPr>
          <a:lstStyle/>
          <a:p>
            <a:r>
              <a:rPr lang="sr-Cyrl-RS" dirty="0" smtClean="0"/>
              <a:t>На међународном нивоу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8448" y="2286000"/>
            <a:ext cx="3227832" cy="3438144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Сузбијање илегалне трговине дрогом</a:t>
            </a:r>
          </a:p>
          <a:p>
            <a:r>
              <a:rPr lang="sr-Cyrl-RS" dirty="0" smtClean="0"/>
              <a:t>На међународном нивоу</a:t>
            </a:r>
          </a:p>
          <a:p>
            <a:r>
              <a:rPr lang="sr-Cyrl-RS" dirty="0" smtClean="0"/>
              <a:t>На националном нивоу </a:t>
            </a:r>
          </a:p>
          <a:p>
            <a:r>
              <a:rPr lang="sr-Cyrl-RS" dirty="0" smtClean="0"/>
              <a:t>На нивоу локалне заједнице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025" y="1752600"/>
            <a:ext cx="4041775" cy="4648199"/>
          </a:xfrm>
        </p:spPr>
        <p:txBody>
          <a:bodyPr>
            <a:normAutofit/>
          </a:bodyPr>
          <a:lstStyle/>
          <a:p>
            <a:r>
              <a:rPr lang="sr-Cyrl-RS" dirty="0" smtClean="0"/>
              <a:t>Међународне конвенције;</a:t>
            </a:r>
          </a:p>
          <a:p>
            <a:r>
              <a:rPr lang="sr-Cyrl-RS" dirty="0"/>
              <a:t>Међународна полицијска </a:t>
            </a:r>
            <a:r>
              <a:rPr lang="sr-Cyrl-RS" dirty="0" smtClean="0"/>
              <a:t>сарадња</a:t>
            </a:r>
          </a:p>
          <a:p>
            <a:r>
              <a:rPr lang="sr-Cyrl-RS" dirty="0" smtClean="0"/>
              <a:t>Обука; помоћ; међународна размена података; заједничке полицијске акције</a:t>
            </a:r>
          </a:p>
          <a:p>
            <a:r>
              <a:rPr lang="sr-Cyrl-RS" dirty="0" smtClean="0"/>
              <a:t>Глобалне полицијске организације: ДЕА; ИНТЕРПОЛ; Еуропол,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5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Појам 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/>
          </a:bodyPr>
          <a:lstStyle/>
          <a:p>
            <a:r>
              <a:rPr lang="sr-Cyrl-CS" dirty="0"/>
              <a:t>Ор­га­ни­зо­ва­ни кри­ми­на­ли­тет пред­ста­вља кри­ми­нал­ну де­лат­ност, тј. кон­ти­ну­и­ра­но, у ви­ду по­слов­не ори­јен­та­ци­је, си­сте­мат­ско вр­ше­ње кри­вич­них де­ла усме­ре­них на сти­ца­ње про­фи­та, мо­но­по­ла и мо­ћи ко­ју ор­га­ни­зу­је и спро­во­ди у де­ло гру­па хи­је­рар­хиј­ски по­ве­за­них ли­ца ко­ји де­лу­ју у скла­ду са уна­пред са­чи­ње­ним пла­ном и са­сто­ји се у оба­вља­њу прав­но не­до­зво­ље­них и до­зво­ље­них по­сло­ва уз ко­ри­шће­ње на­си­ља, за­стра­ши­ва­ња, ко­руп­ци­је и дру­гих об­ли­ка ути­ца­ја на др­жав­не ор­га­не, по­је­дин­це и оста­ле об­ли­ке со­ци­јал­не кон­тро­ле.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83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Борба против илегалне трговине </a:t>
            </a:r>
            <a:r>
              <a:rPr lang="sr-Cyrl-RS" dirty="0" smtClean="0"/>
              <a:t>дрога на националном нивоу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410200"/>
          </a:xfrm>
        </p:spPr>
        <p:txBody>
          <a:bodyPr>
            <a:normAutofit lnSpcReduction="10000"/>
          </a:bodyPr>
          <a:lstStyle/>
          <a:p>
            <a:r>
              <a:rPr lang="sr-Cyrl-CS" i="1" dirty="0" smtClean="0"/>
              <a:t>Међународна полицијска сарадња;</a:t>
            </a:r>
          </a:p>
          <a:p>
            <a:r>
              <a:rPr lang="sr-Cyrl-CS" i="1" dirty="0" smtClean="0"/>
              <a:t>је­дин­стве­на на­ци­о­нал­на </a:t>
            </a:r>
            <a:r>
              <a:rPr lang="sr-Cyrl-CS" i="1" dirty="0"/>
              <a:t>бан­ке по­да­та­ка о зло­у­по­тре­би дро­га и </a:t>
            </a:r>
            <a:r>
              <a:rPr lang="sr-Cyrl-CS" i="1" dirty="0" smtClean="0"/>
              <a:t>учи­ни­о­ци­ма </a:t>
            </a:r>
            <a:r>
              <a:rPr lang="sr-Cyrl-CS" sz="1800" i="1" dirty="0" smtClean="0"/>
              <a:t>(препорука:</a:t>
            </a:r>
            <a:r>
              <a:rPr lang="sr-Cyrl-CS" sz="1800" dirty="0"/>
              <a:t> FAR (The Multy–Co­unty PHA­RE Pro­ject on Drug In­for­ma­tion </a:t>
            </a:r>
            <a:r>
              <a:rPr lang="sr-Cyrl-CS" sz="1800" dirty="0" smtClean="0"/>
              <a:t>Systems)</a:t>
            </a:r>
            <a:endParaRPr lang="sr-Cyrl-RS" dirty="0" smtClean="0"/>
          </a:p>
          <a:p>
            <a:pPr marL="0" indent="0">
              <a:buNone/>
            </a:pPr>
            <a:r>
              <a:rPr lang="sr-Cyrl-CS" dirty="0" smtClean="0"/>
              <a:t>- стан­дар­ди­зо­ва­ни упит­ник: нар­ко­ди­ле­ре</a:t>
            </a:r>
            <a:r>
              <a:rPr lang="sr-Cyrl-CS" dirty="0"/>
              <a:t>; </a:t>
            </a:r>
            <a:r>
              <a:rPr lang="sr-Cyrl-CS" dirty="0" smtClean="0"/>
              <a:t>нар­ко­ма­не; </a:t>
            </a:r>
            <a:r>
              <a:rPr lang="en-US" dirty="0" smtClean="0"/>
              <a:t> </a:t>
            </a:r>
            <a:r>
              <a:rPr lang="sr-Cyrl-CS" dirty="0" smtClean="0"/>
              <a:t>иден­ти­фи­ка­ци­о­не по­дат­ци;  </a:t>
            </a:r>
            <a:r>
              <a:rPr lang="sr-Cyrl-CS" dirty="0"/>
              <a:t>адре­су ста­но­ва­ња и при­вре­ме­на бо­ра­ви­шта, сли­ку, ДНК фор­му­лу, оти­ске пр­сти­ју, ре­ги­стар­ски број ауто­мо­би­ла, не­крет­ни­не ко­ји­ма рас­по­ла­жу, бро­је­ве бан­кар­ских ра­чу­на, вр­сту дро­ге са ко­јом ра­ди, ра­ни­је осу­де, ли­ца са ко­ји­ма одр­жа­ва кон­так­те (и адре­се</a:t>
            </a:r>
            <a:r>
              <a:rPr lang="sr-Cyrl-CS" dirty="0" smtClean="0"/>
              <a:t>); путеви и </a:t>
            </a:r>
            <a:r>
              <a:rPr lang="sr-Cyrl-CS" dirty="0" smtClean="0"/>
              <a:t>пунктови </a:t>
            </a:r>
            <a:r>
              <a:rPr lang="sr-Cyrl-CS" dirty="0" smtClean="0"/>
              <a:t>дроге </a:t>
            </a:r>
            <a:r>
              <a:rPr lang="sr-Cyrl-CS" dirty="0"/>
              <a:t>итд</a:t>
            </a:r>
            <a:r>
              <a:rPr lang="sr-Cyrl-CS" dirty="0" smtClean="0"/>
              <a:t>.</a:t>
            </a:r>
          </a:p>
          <a:p>
            <a:r>
              <a:rPr lang="sr-Cyrl-CS" dirty="0" smtClean="0"/>
              <a:t>кри­ми­на­ли­стич­ка ин­фор­ма­тив­на </a:t>
            </a:r>
            <a:r>
              <a:rPr lang="sr-Cyrl-CS" dirty="0"/>
              <a:t>и </a:t>
            </a:r>
            <a:r>
              <a:rPr lang="sr-Cyrl-CS" dirty="0" smtClean="0"/>
              <a:t>ана­ли­тич­ка де­лат­но­ст;</a:t>
            </a:r>
          </a:p>
          <a:p>
            <a:r>
              <a:rPr lang="sr-Cyrl-CS" dirty="0" smtClean="0"/>
              <a:t>Посебене доказне радње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98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r>
              <a:rPr lang="sr-Cyrl-RS" sz="3600" dirty="0" smtClean="0"/>
              <a:t>Борба против илегалне трговине дрога у локалној заједници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r-Cyrl-CS" dirty="0" smtClean="0"/>
              <a:t>Наркоманија </a:t>
            </a:r>
            <a:r>
              <a:rPr lang="sr-Cyrl-CS" dirty="0"/>
              <a:t>и пратећи криминалитет;</a:t>
            </a:r>
          </a:p>
          <a:p>
            <a:pPr>
              <a:buFontTx/>
              <a:buChar char="-"/>
            </a:pPr>
            <a:r>
              <a:rPr lang="sr-Cyrl-CS" dirty="0"/>
              <a:t>Веза између наркоманије и имовинског криминалитета</a:t>
            </a:r>
            <a:r>
              <a:rPr lang="sr-Cyrl-CS" dirty="0" smtClean="0"/>
              <a:t>;</a:t>
            </a:r>
          </a:p>
          <a:p>
            <a:pPr>
              <a:buFontTx/>
              <a:buChar char="-"/>
            </a:pPr>
            <a:r>
              <a:rPr lang="sr-Cyrl-CS" dirty="0" smtClean="0"/>
              <a:t>Срадња разних линија рада криминалистичке полиције (одељења за сузбијање дрога; за </a:t>
            </a:r>
            <a:r>
              <a:rPr lang="sr-Cyrl-CS" dirty="0" smtClean="0"/>
              <a:t>имовински</a:t>
            </a:r>
            <a:r>
              <a:rPr lang="sr-Cyrl-CS" dirty="0" smtClean="0"/>
              <a:t>, малолетнички криминалитет; полиција опште надлежности, школски полицајци);</a:t>
            </a:r>
          </a:p>
          <a:p>
            <a:pPr>
              <a:buFontTx/>
              <a:buChar char="-"/>
            </a:pPr>
            <a:r>
              <a:rPr lang="sr-Cyrl-CS" dirty="0"/>
              <a:t>Сарадња унутар локалне </a:t>
            </a:r>
            <a:r>
              <a:rPr lang="sr-Cyrl-CS" dirty="0" smtClean="0"/>
              <a:t>заједнице</a:t>
            </a:r>
          </a:p>
          <a:p>
            <a:pPr>
              <a:buFontTx/>
              <a:buChar char="-"/>
            </a:pPr>
            <a:r>
              <a:rPr lang="sr-Cyrl-CS" dirty="0" smtClean="0"/>
              <a:t>Значај јавног поговарања о продаји дрога, објектима, нарко дилерима у локалној заједници</a:t>
            </a:r>
          </a:p>
          <a:p>
            <a:pPr>
              <a:buFontTx/>
              <a:buChar char="-"/>
            </a:pPr>
            <a:r>
              <a:rPr lang="sr-Cyrl-CS" dirty="0" smtClean="0"/>
              <a:t>Пријава школа; родитеља; грађана,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07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sr-Cyrl-RS" sz="3600" dirty="0" smtClean="0"/>
              <a:t>Оперативне радње у локалној заједници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/>
              <a:t>Криминалистичко обавештајна делатност;</a:t>
            </a:r>
          </a:p>
          <a:p>
            <a:r>
              <a:rPr lang="sr-Cyrl-RS" dirty="0" smtClean="0"/>
              <a:t>Криминалистичко информативна делатност;</a:t>
            </a:r>
          </a:p>
          <a:p>
            <a:r>
              <a:rPr lang="sr-Cyrl-RS" dirty="0" smtClean="0"/>
              <a:t>Рад са вигелантима, информантима, полицијским сарадницима;</a:t>
            </a:r>
          </a:p>
          <a:p>
            <a:r>
              <a:rPr lang="sr-Cyrl-RS" dirty="0" smtClean="0"/>
              <a:t>Оперативна контрола објеката, лица</a:t>
            </a:r>
          </a:p>
          <a:p>
            <a:r>
              <a:rPr lang="sr-Cyrl-RS" dirty="0" smtClean="0"/>
              <a:t>Контрола саобраћаја, преглед возила;</a:t>
            </a:r>
          </a:p>
          <a:p>
            <a:r>
              <a:rPr lang="sr-Cyrl-RS" dirty="0" smtClean="0"/>
              <a:t>Праћење</a:t>
            </a:r>
          </a:p>
          <a:p>
            <a:r>
              <a:rPr lang="sr-Cyrl-RS" dirty="0" smtClean="0"/>
              <a:t>Претресање;</a:t>
            </a:r>
          </a:p>
          <a:p>
            <a:r>
              <a:rPr lang="sr-Cyrl-RS" dirty="0" smtClean="0"/>
              <a:t>Коришћење пса трагача,</a:t>
            </a:r>
          </a:p>
          <a:p>
            <a:r>
              <a:rPr lang="sr-Cyrl-RS" dirty="0" smtClean="0"/>
              <a:t>Сарадња и размена информација између различитих безбедносних служби</a:t>
            </a:r>
          </a:p>
          <a:p>
            <a:r>
              <a:rPr lang="sr-Cyrl-RS" dirty="0" smtClean="0"/>
              <a:t>Сектор приватне безбедности </a:t>
            </a:r>
          </a:p>
          <a:p>
            <a:r>
              <a:rPr lang="sr-Cyrl-RS" u="sng" dirty="0" smtClean="0"/>
              <a:t>Антикорупционе методе! (Тестови интегритета)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93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Доказне радње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 smtClean="0"/>
              <a:t>Посебне доказне технике</a:t>
            </a:r>
          </a:p>
          <a:p>
            <a:pPr>
              <a:buFontTx/>
              <a:buChar char="-"/>
            </a:pPr>
            <a:r>
              <a:rPr lang="sr-Cyrl-RS" dirty="0" smtClean="0"/>
              <a:t>Тајно праћење</a:t>
            </a:r>
          </a:p>
          <a:p>
            <a:pPr>
              <a:buFontTx/>
              <a:buChar char="-"/>
            </a:pPr>
            <a:r>
              <a:rPr lang="sr-Cyrl-RS" dirty="0" smtClean="0"/>
              <a:t>Надзор и тајно снимање комуникација</a:t>
            </a:r>
          </a:p>
          <a:p>
            <a:pPr>
              <a:buFontTx/>
              <a:buChar char="-"/>
            </a:pPr>
            <a:r>
              <a:rPr lang="sr-Cyrl-RS" dirty="0" smtClean="0"/>
              <a:t>Прикривени иследник</a:t>
            </a:r>
          </a:p>
          <a:p>
            <a:pPr>
              <a:buFontTx/>
              <a:buChar char="-"/>
            </a:pPr>
            <a:r>
              <a:rPr lang="sr-Cyrl-RS" dirty="0" smtClean="0"/>
              <a:t>Контролисана испорука</a:t>
            </a:r>
          </a:p>
          <a:p>
            <a:r>
              <a:rPr lang="sr-Cyrl-RS" dirty="0" smtClean="0"/>
              <a:t>Претресања (трагање за дрогом, вагама за мерење, списковима муштерија и дужницима, папири са бројевима телефона, контактима, адресама, преглед компјутера; </a:t>
            </a:r>
            <a:r>
              <a:rPr lang="sr-Cyrl-RS" dirty="0"/>
              <a:t>контакати у </a:t>
            </a:r>
            <a:r>
              <a:rPr lang="sr-Cyrl-RS" dirty="0" smtClean="0"/>
              <a:t>телефону: преглед и копирање, провера)</a:t>
            </a:r>
          </a:p>
          <a:p>
            <a:r>
              <a:rPr lang="sr-Cyrl-RS" dirty="0" smtClean="0"/>
              <a:t>Увиђај  </a:t>
            </a:r>
          </a:p>
          <a:p>
            <a:r>
              <a:rPr lang="sr-Cyrl-RS" dirty="0" smtClean="0"/>
              <a:t>Вештачења дроге</a:t>
            </a:r>
          </a:p>
          <a:p>
            <a:r>
              <a:rPr lang="sr-Cyrl-RS" dirty="0" smtClean="0"/>
              <a:t>Вештањече трагова (паковања дроге, ваге зе мерење, џепови; трагови папиларних линија)</a:t>
            </a:r>
          </a:p>
          <a:p>
            <a:r>
              <a:rPr lang="sr-Cyrl-RS" dirty="0" smtClean="0"/>
              <a:t>Саслушање окривљених</a:t>
            </a:r>
          </a:p>
          <a:p>
            <a:r>
              <a:rPr lang="sr-Cyrl-RS" dirty="0" smtClean="0"/>
              <a:t>Испитивање осумњичених</a:t>
            </a:r>
          </a:p>
          <a:p>
            <a:r>
              <a:rPr lang="sr-Cyrl-RS" dirty="0" smtClean="0"/>
              <a:t>Финансијске истраге</a:t>
            </a:r>
          </a:p>
          <a:p>
            <a:r>
              <a:rPr lang="sr-Cyrl-RS" dirty="0" smtClean="0"/>
              <a:t>Спречавање уласка „праљавог новца“ у легалне финансисјек токове.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61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Програми превенције наркоманије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Рад са школском омладином;</a:t>
            </a:r>
          </a:p>
          <a:p>
            <a:r>
              <a:rPr lang="sr-Cyrl-RS" dirty="0" smtClean="0"/>
              <a:t>Рад са особљем у школама (јасна упутства за поступање у кризним ситуацијама);</a:t>
            </a:r>
          </a:p>
          <a:p>
            <a:r>
              <a:rPr lang="sr-Cyrl-RS" dirty="0" smtClean="0"/>
              <a:t>Не заборавити родитеље;</a:t>
            </a:r>
          </a:p>
          <a:p>
            <a:r>
              <a:rPr lang="sr-Cyrl-RS" dirty="0" smtClean="0"/>
              <a:t>Програми лечења наркомана;</a:t>
            </a:r>
          </a:p>
          <a:p>
            <a:r>
              <a:rPr lang="sr-Cyrl-RS" dirty="0" smtClean="0"/>
              <a:t>Значај и улога медија!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61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47003"/>
            <a:ext cx="5410200" cy="535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49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576024" cy="304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679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Карактеристике 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791200"/>
          </a:xfrm>
        </p:spPr>
        <p:txBody>
          <a:bodyPr>
            <a:normAutofit fontScale="92500" lnSpcReduction="20000"/>
          </a:bodyPr>
          <a:lstStyle/>
          <a:p>
            <a:r>
              <a:rPr lang="sr-Cyrl-CS" i="1" dirty="0"/>
              <a:t>вр­ста имо­вин­ског </a:t>
            </a:r>
            <a:r>
              <a:rPr lang="sr-Cyrl-CS" i="1" dirty="0" smtClean="0"/>
              <a:t>кри­ми­на­ли­те­та (основни мотив- стицање профита);</a:t>
            </a:r>
          </a:p>
          <a:p>
            <a:r>
              <a:rPr lang="sr-Cyrl-CS" dirty="0" smtClean="0"/>
              <a:t>тен­ден­ци­ја </a:t>
            </a:r>
            <a:r>
              <a:rPr lang="sr-Cyrl-CS" dirty="0"/>
              <a:t>ка по­сти­за­њу </a:t>
            </a:r>
            <a:r>
              <a:rPr lang="sr-Cyrl-CS" i="1" dirty="0"/>
              <a:t>мо­но­по­ла</a:t>
            </a:r>
            <a:r>
              <a:rPr lang="sr-Cyrl-CS" dirty="0"/>
              <a:t>. </a:t>
            </a:r>
            <a:r>
              <a:rPr lang="sr-Cyrl-CS" dirty="0" smtClean="0"/>
              <a:t>На </a:t>
            </a:r>
            <a:r>
              <a:rPr lang="sr-Cyrl-CS" i="1" u="sng" dirty="0" smtClean="0"/>
              <a:t>од­ре­ђе­ној </a:t>
            </a:r>
            <a:r>
              <a:rPr lang="sr-Cyrl-CS" i="1" u="sng" dirty="0"/>
              <a:t>те­ри­то­ри­ји</a:t>
            </a:r>
            <a:r>
              <a:rPr lang="sr-Cyrl-CS" dirty="0"/>
              <a:t> (др­жа­ва, ре­ги­ја, град, или део гра­да), или </a:t>
            </a:r>
            <a:r>
              <a:rPr lang="sr-Cyrl-CS" i="1" u="sng" dirty="0"/>
              <a:t>ка од­ре­ђе­ној вр­сти кри­ми­нал­не</a:t>
            </a:r>
            <a:r>
              <a:rPr lang="sr-Cyrl-CS" i="1" dirty="0"/>
              <a:t>, али и </a:t>
            </a:r>
            <a:r>
              <a:rPr lang="sr-Cyrl-CS" i="1" u="sng" dirty="0"/>
              <a:t>не­кри­ми­нал­не де­лат­но­сти</a:t>
            </a:r>
            <a:r>
              <a:rPr lang="sr-Cyrl-CS" dirty="0" smtClean="0"/>
              <a:t>.</a:t>
            </a:r>
          </a:p>
          <a:p>
            <a:r>
              <a:rPr lang="sr-Cyrl-CS" dirty="0" smtClean="0"/>
              <a:t>Постоји тежња ка специјализацији;</a:t>
            </a:r>
          </a:p>
          <a:p>
            <a:r>
              <a:rPr lang="sr-Cyrl-CS" i="1" dirty="0"/>
              <a:t>ути­цај на сфе­ру по­ли­ти­ке, еко­но­ми­је, јав­ног </a:t>
            </a:r>
            <a:r>
              <a:rPr lang="sr-Cyrl-CS" i="1" dirty="0" smtClean="0"/>
              <a:t>жи­во­та;</a:t>
            </a:r>
          </a:p>
          <a:p>
            <a:r>
              <a:rPr lang="sr-Cyrl-CS" i="1" dirty="0" smtClean="0"/>
              <a:t>Прање новца (улагање у привреду, хуманитарне акције);</a:t>
            </a:r>
          </a:p>
          <a:p>
            <a:r>
              <a:rPr lang="sr-Cyrl-CS" i="1" dirty="0"/>
              <a:t>хи­је­рар­хиј­ска по­ве­за­ност </a:t>
            </a:r>
            <a:r>
              <a:rPr lang="sr-Cyrl-CS" i="1" dirty="0" smtClean="0"/>
              <a:t>кри­ми­на­ла­ца;</a:t>
            </a:r>
          </a:p>
          <a:p>
            <a:r>
              <a:rPr lang="sr-Cyrl-CS" dirty="0"/>
              <a:t>уну­тра­шњи си­стем вред­но­сти, ди­сци­пли­не, </a:t>
            </a:r>
            <a:r>
              <a:rPr lang="sr-Cyrl-CS" dirty="0" smtClean="0"/>
              <a:t>унутрашња е кон­тро­ла,</a:t>
            </a:r>
            <a:r>
              <a:rPr lang="sr-Cyrl-CS" dirty="0"/>
              <a:t/>
            </a:r>
            <a:br>
              <a:rPr lang="sr-Cyrl-CS" dirty="0"/>
            </a:br>
            <a:r>
              <a:rPr lang="sr-Cyrl-CS" dirty="0"/>
              <a:t>ис­ка­зи­ва­ње ло­јал­но­сти и бри­ге за чла­но­ве и њи­хо­ве </a:t>
            </a:r>
            <a:r>
              <a:rPr lang="sr-Cyrl-CS" dirty="0" smtClean="0"/>
              <a:t>по­ро­ди­це;</a:t>
            </a:r>
          </a:p>
          <a:p>
            <a:r>
              <a:rPr lang="sr-Cyrl-CS" dirty="0" smtClean="0"/>
              <a:t>„</a:t>
            </a:r>
            <a:r>
              <a:rPr lang="sr-Cyrl-CS" i="1" dirty="0"/>
              <a:t>К</a:t>
            </a:r>
            <a:r>
              <a:rPr lang="sr-Cyrl-CS" i="1" dirty="0" smtClean="0"/>
              <a:t>ри­ми­на­ли­тет </a:t>
            </a:r>
            <a:r>
              <a:rPr lang="sr-Cyrl-CS" i="1" dirty="0"/>
              <a:t>без жр­тве</a:t>
            </a:r>
            <a:r>
              <a:rPr lang="sr-Cyrl-CS" dirty="0" smtClean="0"/>
              <a:t>”. Излазе у сусрет потребама људи (дрога, оружје, пребацивање миграната преко границе); </a:t>
            </a:r>
          </a:p>
          <a:p>
            <a:r>
              <a:rPr lang="sr-Cyrl-CS" dirty="0" smtClean="0"/>
              <a:t>Корупција- </a:t>
            </a:r>
            <a:r>
              <a:rPr lang="sr-Latn-RS" dirty="0" smtClean="0"/>
              <a:t>kao </a:t>
            </a:r>
            <a:r>
              <a:rPr lang="sr-Cyrl-CS" dirty="0" smtClean="0"/>
              <a:t>моћно </a:t>
            </a:r>
            <a:r>
              <a:rPr lang="sr-Cyrl-CS" dirty="0" smtClean="0"/>
              <a:t>оружије и правило, </a:t>
            </a:r>
            <a:r>
              <a:rPr lang="sr-Cyrl-CS" dirty="0" smtClean="0"/>
              <a:t>застрашивање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Cyrl-CS" dirty="0" smtClean="0"/>
              <a:t> </a:t>
            </a:r>
            <a:r>
              <a:rPr lang="sr-Cyrl-CS" dirty="0" smtClean="0"/>
              <a:t>(насиље када је неопходно);</a:t>
            </a:r>
          </a:p>
          <a:p>
            <a:r>
              <a:rPr lang="sr-Cyrl-CS" dirty="0" smtClean="0"/>
              <a:t>Међународно повезивање;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0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sr-Cyrl-CS" dirty="0"/>
              <a:t>Ин­ди­ци­је ко­је ука­зу­ју на </a:t>
            </a:r>
            <a:r>
              <a:rPr lang="sr-Cyrl-CS" dirty="0" smtClean="0"/>
              <a:t>ОК 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Autofit/>
          </a:bodyPr>
          <a:lstStyle/>
          <a:p>
            <a:pPr lvl="0"/>
            <a:r>
              <a:rPr lang="sr-Cyrl-CS" sz="2000" dirty="0"/>
              <a:t>ли­ца </a:t>
            </a:r>
            <a:r>
              <a:rPr lang="sr-Cyrl-CS" sz="2000" dirty="0" smtClean="0"/>
              <a:t>без ле­гал­них при­хо­да </a:t>
            </a:r>
            <a:r>
              <a:rPr lang="sr-Cyrl-CS" sz="2000" dirty="0"/>
              <a:t>жи­ве „на ви­со­кој но­зи“ (лук­су­зни ауто­мо­би­ли, ве­ли­ке ку­ће, тро­ше­ње ве­ли­ких сво­та нов­ца итд.);</a:t>
            </a:r>
            <a:endParaRPr lang="en-US" sz="2000" dirty="0"/>
          </a:p>
          <a:p>
            <a:pPr lvl="0"/>
            <a:r>
              <a:rPr lang="sr-Cyrl-CS" sz="2000" dirty="0"/>
              <a:t>де­ша­ва­ју се фи­зич­ки на­па­ди ко­ји се не при­ја­вљу­ју по­ли­ци­ји;</a:t>
            </a:r>
            <a:endParaRPr lang="en-US" sz="2000" dirty="0"/>
          </a:p>
          <a:p>
            <a:pPr lvl="0"/>
            <a:r>
              <a:rPr lang="sr-Cyrl-CS" sz="2000" dirty="0"/>
              <a:t>де­ша­ва­ју се уби­ства, под­ме­та­ња екс­пло­зи­ва под во­зи­ла, у ста­но­ве и ло­ка­ле или по­жа­ри без ја­сних мо­ти­ва;</a:t>
            </a:r>
            <a:endParaRPr lang="en-US" sz="2000" dirty="0"/>
          </a:p>
          <a:p>
            <a:pPr lvl="0"/>
            <a:r>
              <a:rPr lang="sr-Cyrl-CS" sz="2000" dirty="0"/>
              <a:t>про­фе­си­о­нал­ни на­чин из­вр­ше­ња уби­ства или под­ме­та­ња екс­пло­зи­ва (нпр., уби­ства из во­зи­ла у по­кре­ту);</a:t>
            </a:r>
            <a:endParaRPr lang="en-US" sz="2000" dirty="0"/>
          </a:p>
          <a:p>
            <a:pPr lvl="0"/>
            <a:r>
              <a:rPr lang="sr-Cyrl-CS" sz="2000" dirty="0"/>
              <a:t>уби­ства се вр­ше из оруж­ја ко­је ни­је до­ступ­но гра­ђа­ни­ма (из ауто­мат­ских пу­ша­ка, хе­кле­ра итд.);</a:t>
            </a:r>
            <a:endParaRPr lang="en-US" sz="2000" dirty="0"/>
          </a:p>
          <a:p>
            <a:pPr lvl="0"/>
            <a:r>
              <a:rPr lang="sr-Cyrl-CS" sz="2000" dirty="0"/>
              <a:t>не на­ла­зе се све­до­ци ма­да су уби­ства из­вр­ше­на на јав­ном ме­сту у при­су­ству гра­ђа­на;</a:t>
            </a:r>
            <a:endParaRPr lang="en-US" sz="2000" dirty="0"/>
          </a:p>
          <a:p>
            <a:pPr lvl="0"/>
            <a:r>
              <a:rPr lang="sr-Cyrl-CS" sz="2000" dirty="0"/>
              <a:t>оште­ће­ни и жр­тве од­би­ја­ју да са­ра­ђу­ју са по­ли­ци­јом и да све­до­че пред су­дом;</a:t>
            </a:r>
            <a:endParaRPr lang="en-US" sz="2000" dirty="0"/>
          </a:p>
          <a:p>
            <a:pPr lvl="0"/>
            <a:r>
              <a:rPr lang="sr-Cyrl-CS" sz="2000" dirty="0"/>
              <a:t>у ло­кал­ној за­јед­ни­ци ра­сте нар­ко­ма­ни­ја</a:t>
            </a:r>
            <a:r>
              <a:rPr lang="sr-Cyrl-CS" sz="2000" dirty="0" smtClean="0"/>
              <a:t>;</a:t>
            </a:r>
          </a:p>
          <a:p>
            <a:pPr lvl="0"/>
            <a:r>
              <a:rPr lang="sr-Cyrl-CS" sz="2000" dirty="0" smtClean="0"/>
              <a:t>ано­ним­но се пре­ти по­ли­цај­ци­ма, су­ди­ја­ма и ту­жи­о­ци­ма ко­ји ра­де на пред­ме­ту;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sr-Cyrl-CS" dirty="0"/>
              <a:t>Ин­ди­ци­је ко­је ука­зу­ју на ОК </a:t>
            </a:r>
            <a:r>
              <a:rPr lang="sr-Cyrl-CS" dirty="0" smtClean="0"/>
              <a:t>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 fontScale="92500"/>
          </a:bodyPr>
          <a:lstStyle/>
          <a:p>
            <a:r>
              <a:rPr lang="sr-Cyrl-CS" dirty="0"/>
              <a:t>пре­су­де нар­ко­ди­ле­ри­ма су сим­бо­лич­ке (услов­не осу­де, бла­ге за­твор­ске ка­зне). До су­да до­ла­зе са­мо сит­ни улич­ни пре­про­дав­ци дро­ге. </a:t>
            </a:r>
            <a:endParaRPr lang="sr-Cyrl-CS" dirty="0" smtClean="0"/>
          </a:p>
          <a:p>
            <a:pPr lvl="0"/>
            <a:r>
              <a:rPr lang="sr-Cyrl-CS" dirty="0"/>
              <a:t>окри­вље­не бра­не ску­пи адво­ка­ти и пла­ћа­ју се ве­ли­ке ка­у­ци­је за пу­шта­ње на сло­бо­ду, ма­да њи­хо­ва за­ни­ма­ња не омо­гу­ћа­ва­ју по­кри­ва­ње тих тро­шко­ва;</a:t>
            </a:r>
            <a:endParaRPr lang="en-US" dirty="0"/>
          </a:p>
          <a:p>
            <a:pPr lvl="0"/>
            <a:r>
              <a:rPr lang="sr-Cyrl-CS" dirty="0"/>
              <a:t>ни­је се ума­њио стан­дард жи­во­та</a:t>
            </a:r>
            <a:r>
              <a:rPr lang="sr-Cyrl-CS" dirty="0" smtClean="0"/>
              <a:t>, </a:t>
            </a:r>
            <a:r>
              <a:rPr lang="sr-Cyrl-CS" dirty="0"/>
              <a:t>тро­ше­ње па­ра, у по­ро­ди­ца­ма чи­ји су чла­но­ви ли­ше­ни сло­бо­де;</a:t>
            </a:r>
            <a:endParaRPr lang="en-US" dirty="0"/>
          </a:p>
          <a:p>
            <a:pPr lvl="0"/>
            <a:r>
              <a:rPr lang="sr-Cyrl-CS" dirty="0"/>
              <a:t>од­мах на­кон хап­ше­ња осум­њи­че­них на­сту­па­ју адво­ка­ти са уна­пред пот­пи­са­ним овла­шће­њем за за­сту­па­ње;</a:t>
            </a:r>
            <a:endParaRPr lang="en-US" dirty="0"/>
          </a:p>
          <a:p>
            <a:pPr lvl="0"/>
            <a:r>
              <a:rPr lang="sr-Cyrl-CS" dirty="0"/>
              <a:t>кри­вич­на де­ла се вр­ше и на­кон хап­ше­ња ше­фо­ва бан­ди (или се по­ве­ћа­ва њи­хов број);</a:t>
            </a:r>
            <a:endParaRPr lang="en-US" dirty="0"/>
          </a:p>
          <a:p>
            <a:pPr lvl="0"/>
            <a:r>
              <a:rPr lang="sr-Cyrl-CS" dirty="0"/>
              <a:t>су­ду се при­ја­вљу­ју до та­да не­по­зна­ти све­до­ци од­бра­не, а </a:t>
            </a:r>
            <a:r>
              <a:rPr lang="sr-Cyrl-CS" dirty="0" smtClean="0"/>
              <a:t>све­до­ци оп­ту­жбе </a:t>
            </a:r>
            <a:r>
              <a:rPr lang="sr-Cyrl-CS" dirty="0"/>
              <a:t>ме­ња­ју ис­ка­зе у ко­рист окри­вље­ног;</a:t>
            </a:r>
            <a:endParaRPr lang="en-US" dirty="0"/>
          </a:p>
          <a:p>
            <a:pPr lvl="0"/>
            <a:r>
              <a:rPr lang="sr-Cyrl-CS" dirty="0"/>
              <a:t>по­ли­ци­ја и ту­жи­о­ци на­сту­па­ју по­мир­љи­во на су­ду итд.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8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Стратегија сузбијања 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85000" lnSpcReduction="20000"/>
          </a:bodyPr>
          <a:lstStyle/>
          <a:p>
            <a:r>
              <a:rPr lang="sr-Cyrl-CS" dirty="0"/>
              <a:t>У су­зби­ја­њу и кон­тро­ли </a:t>
            </a:r>
            <a:r>
              <a:rPr lang="sr-Cyrl-CS" dirty="0" smtClean="0"/>
              <a:t>ОК </a:t>
            </a:r>
            <a:r>
              <a:rPr lang="sr-Cyrl-CS" dirty="0"/>
              <a:t>по­треб­на је гло­бал­на </a:t>
            </a:r>
            <a:r>
              <a:rPr lang="sr-Cyrl-CS" dirty="0" smtClean="0"/>
              <a:t>стра­те­ги­ја</a:t>
            </a:r>
            <a:r>
              <a:rPr lang="sr-Cyrl-CS" dirty="0"/>
              <a:t>;</a:t>
            </a:r>
            <a:endParaRPr lang="sr-Cyrl-CS" dirty="0" smtClean="0"/>
          </a:p>
          <a:p>
            <a:r>
              <a:rPr lang="sr-Cyrl-CS" dirty="0" smtClean="0"/>
              <a:t>Кла­си­чан </a:t>
            </a:r>
            <a:r>
              <a:rPr lang="sr-Cyrl-CS" dirty="0"/>
              <a:t>кри­ми­на­ли­стич­ки при­ступ ко­ји по­ла­зи од из­вр­ше­ног по­је­ди­ног кри­вич­ног де­ла и от­по­чи­ња­ња ак­тив­но­сти на про­на­ла­же­њу до­ка­за ко­ји га по­ве­зу­ју са кон­крет­ним из­вр­ши­о­цем ни­је ефи­ка­сан у су­зби­ја­њу </a:t>
            </a:r>
            <a:r>
              <a:rPr lang="sr-Cyrl-RS" dirty="0" smtClean="0"/>
              <a:t>ОК;</a:t>
            </a:r>
          </a:p>
          <a:p>
            <a:r>
              <a:rPr lang="sr-Cyrl-RS" dirty="0" smtClean="0"/>
              <a:t>Реактивне стратегије су неефикасне;</a:t>
            </a:r>
          </a:p>
          <a:p>
            <a:r>
              <a:rPr lang="sr-Cyrl-RS" b="1" dirty="0" smtClean="0"/>
              <a:t>Стратешки и проактиван приступ</a:t>
            </a:r>
            <a:r>
              <a:rPr lang="sr-Cyrl-RS" dirty="0" smtClean="0"/>
              <a:t>;</a:t>
            </a:r>
          </a:p>
          <a:p>
            <a:r>
              <a:rPr lang="sr-Cyrl-CS" dirty="0"/>
              <a:t>Кри­ми­на­ли­стич­ка </a:t>
            </a:r>
            <a:r>
              <a:rPr lang="sr-Cyrl-CS" dirty="0" smtClean="0"/>
              <a:t>ак­тив­ност </a:t>
            </a:r>
            <a:r>
              <a:rPr lang="sr-Cyrl-CS" dirty="0"/>
              <a:t>се мо­ра фо­ку­си­ра­ти не на де­ла, већ </a:t>
            </a:r>
            <a:r>
              <a:rPr lang="sr-Cyrl-CS" b="1" i="1" dirty="0"/>
              <a:t>на ли­ца</a:t>
            </a:r>
            <a:r>
              <a:rPr lang="sr-Cyrl-CS" b="1" dirty="0"/>
              <a:t> ко­ја су осум­њи­че­на за уче­шће </a:t>
            </a:r>
            <a:r>
              <a:rPr lang="sr-Cyrl-CS" b="1" dirty="0" smtClean="0"/>
              <a:t>ОК </a:t>
            </a:r>
            <a:r>
              <a:rPr lang="sr-Cyrl-CS" dirty="0"/>
              <a:t>као и </a:t>
            </a:r>
            <a:r>
              <a:rPr lang="sr-Cyrl-CS" i="1" dirty="0"/>
              <a:t>на </a:t>
            </a:r>
            <a:r>
              <a:rPr lang="sr-Cyrl-CS" b="1" i="1" dirty="0"/>
              <a:t>криминални контекст </a:t>
            </a:r>
            <a:r>
              <a:rPr lang="sr-Cyrl-CS" dirty="0"/>
              <a:t>(услове који погодују настанку). </a:t>
            </a:r>
            <a:endParaRPr lang="sr-Cyrl-CS" dirty="0" smtClean="0"/>
          </a:p>
          <a:p>
            <a:r>
              <a:rPr lang="sr-Cyrl-CS" dirty="0" smtClean="0"/>
              <a:t>За </a:t>
            </a:r>
            <a:r>
              <a:rPr lang="sr-Cyrl-CS" dirty="0"/>
              <a:t>им­пле­мен­та­ци­ју и опе­ра­ци­о­на­ли­за­ци­ју ове кри­ми­на­ли­стич­ке стра­те­ги­је зна­чај­но је и са­зна­ње да 20% кри­ми­на­ла­ца у јед­ном дру­штву из­вр­ши 80% кри­вич­них де­ла</a:t>
            </a:r>
            <a:r>
              <a:rPr lang="sr-Cyrl-CS" dirty="0" smtClean="0"/>
              <a:t>.</a:t>
            </a:r>
          </a:p>
          <a:p>
            <a:r>
              <a:rPr lang="sr-Cyrl-CS" dirty="0" smtClean="0"/>
              <a:t>Стратешка и тактичка анализа ОК (везе између више кд.);</a:t>
            </a:r>
          </a:p>
          <a:p>
            <a:r>
              <a:rPr lang="sr-Cyrl-CS" dirty="0" smtClean="0"/>
              <a:t>Испитивати </a:t>
            </a:r>
            <a:r>
              <a:rPr lang="sr-Cyrl-RS" dirty="0" smtClean="0"/>
              <a:t>коруптивне везе;</a:t>
            </a:r>
          </a:p>
          <a:p>
            <a:r>
              <a:rPr lang="sr-Cyrl-RS" dirty="0" smtClean="0"/>
              <a:t>Финансијске </a:t>
            </a:r>
            <a:r>
              <a:rPr lang="sr-Cyrl-RS" dirty="0"/>
              <a:t>истраге </a:t>
            </a:r>
            <a:r>
              <a:rPr lang="sr-Cyrl-RS" dirty="0" smtClean="0"/>
              <a:t>- паралелно са анализом криминалних случаја;</a:t>
            </a:r>
          </a:p>
          <a:p>
            <a:r>
              <a:rPr lang="sr-Cyrl-RS" dirty="0" smtClean="0"/>
              <a:t>Спречавати „прање новца“ и конфискација имовине;</a:t>
            </a:r>
          </a:p>
          <a:p>
            <a:r>
              <a:rPr lang="sr-Cyrl-RS" dirty="0" smtClean="0"/>
              <a:t>Специјализација државних органа у сузбијању ОК;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7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sr-Cyrl-CS" sz="3600" dirty="0"/>
              <a:t>Опе­ра­тив­не ме­то­де и по­себ­на про­це­сна </a:t>
            </a:r>
            <a:r>
              <a:rPr lang="sr-Cyrl-CS" sz="3600" dirty="0" smtClean="0"/>
              <a:t>прави­ла </a:t>
            </a:r>
            <a:r>
              <a:rPr lang="sr-Cyrl-CS" sz="3600" dirty="0"/>
              <a:t>за су­зби­ја­ње </a:t>
            </a:r>
            <a:r>
              <a:rPr lang="sr-Cyrl-CS" sz="3600" dirty="0" smtClean="0"/>
              <a:t>ОК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>
            <a:normAutofit fontScale="92500"/>
          </a:bodyPr>
          <a:lstStyle/>
          <a:p>
            <a:r>
              <a:rPr lang="sr-Cyrl-CS" dirty="0" smtClean="0"/>
              <a:t>Уоча­ва­ње не­по­сред­них </a:t>
            </a:r>
            <a:r>
              <a:rPr lang="sr-Cyrl-CS" dirty="0"/>
              <a:t>из­вр­ши­ла­ца кри­вич­них де­ла из обла­сти </a:t>
            </a:r>
            <a:r>
              <a:rPr lang="sr-Cyrl-CS" dirty="0" smtClean="0"/>
              <a:t>ОК, </a:t>
            </a:r>
            <a:r>
              <a:rPr lang="sr-Cyrl-CS" dirty="0"/>
              <a:t>њи­хо­ва оп­сер­ва­ци­ја и уоча­ва­ње ве­за и </a:t>
            </a:r>
            <a:r>
              <a:rPr lang="sr-Cyrl-CS" dirty="0" smtClean="0"/>
              <a:t>од­но­са;</a:t>
            </a:r>
          </a:p>
          <a:p>
            <a:r>
              <a:rPr lang="sr-Cyrl-CS" dirty="0" smtClean="0"/>
              <a:t>Посебне доказне радње; класичне информативне;</a:t>
            </a:r>
          </a:p>
          <a:p>
            <a:r>
              <a:rPr lang="sr-Cyrl-CS" dirty="0" smtClean="0"/>
              <a:t>Утврдити целу криминалну групу и структуру;</a:t>
            </a:r>
          </a:p>
          <a:p>
            <a:r>
              <a:rPr lang="sr-Cyrl-CS" dirty="0" smtClean="0"/>
              <a:t>Утврдити корупционе шеме и „спољне сараднике“ групе;</a:t>
            </a:r>
          </a:p>
          <a:p>
            <a:r>
              <a:rPr lang="sr-Cyrl-CS" dirty="0" smtClean="0"/>
              <a:t>Опсервирати комуникације и релације извесно време;</a:t>
            </a:r>
          </a:p>
          <a:p>
            <a:r>
              <a:rPr lang="sr-Cyrl-CS" dirty="0" smtClean="0"/>
              <a:t>Прикупљати доказе о криминалној делатности: прошлој, текућој, планираној;</a:t>
            </a:r>
          </a:p>
          <a:p>
            <a:r>
              <a:rPr lang="sr-Cyrl-CS" dirty="0" smtClean="0"/>
              <a:t>Финансијска истрага- паралелно са криминалистичком;</a:t>
            </a:r>
          </a:p>
          <a:p>
            <a:r>
              <a:rPr lang="sr-Cyrl-CS" dirty="0" smtClean="0"/>
              <a:t>Одлагати хапшење. Одабрати прави моменат за хапшење;</a:t>
            </a:r>
          </a:p>
          <a:p>
            <a:r>
              <a:rPr lang="sr-Cyrl-CS" dirty="0" smtClean="0"/>
              <a:t>Након хапшења спровести детаљну реактивну истрагу;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9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sr-Cyrl-RS" sz="3600" dirty="0" smtClean="0"/>
              <a:t>Карактеристике нарко-криминалитета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sr-Cyrl-RS" dirty="0" smtClean="0"/>
              <a:t>Врста транснационалног криминалитета;</a:t>
            </a:r>
          </a:p>
          <a:p>
            <a:r>
              <a:rPr lang="sr-Cyrl-RS" dirty="0" smtClean="0"/>
              <a:t>Подела улога на интернационалном и међународном нивоу (организовање; финансирање</a:t>
            </a:r>
            <a:r>
              <a:rPr lang="sr-Cyrl-RS" dirty="0"/>
              <a:t>; </a:t>
            </a:r>
            <a:r>
              <a:rPr lang="sr-Cyrl-RS" dirty="0" smtClean="0"/>
              <a:t>производња; транспорт; организовање и дистрибуција на националном нивоу; </a:t>
            </a:r>
            <a:r>
              <a:rPr lang="sr-Cyrl-RS" dirty="0"/>
              <a:t>организовање </a:t>
            </a:r>
            <a:r>
              <a:rPr lang="sr-Cyrl-RS" dirty="0" smtClean="0"/>
              <a:t>и дистрибуција на локалном нивоу; саветници; корупционашке везе...);</a:t>
            </a:r>
          </a:p>
          <a:p>
            <a:r>
              <a:rPr lang="sr-Cyrl-RS" dirty="0" smtClean="0"/>
              <a:t>Врх пирамиде- велики нарко картели;</a:t>
            </a:r>
          </a:p>
          <a:p>
            <a:r>
              <a:rPr lang="sr-Cyrl-RS" dirty="0" smtClean="0"/>
              <a:t>Средњи ниво- нарко организације на националном нивоу;</a:t>
            </a:r>
          </a:p>
          <a:p>
            <a:r>
              <a:rPr lang="sr-Cyrl-RS" dirty="0" smtClean="0"/>
              <a:t>Локални ниво – локални нарко дилери;</a:t>
            </a:r>
            <a:endParaRPr lang="sr-Cyrl-RS" dirty="0"/>
          </a:p>
          <a:p>
            <a:r>
              <a:rPr lang="sr-Cyrl-RS" dirty="0" smtClean="0"/>
              <a:t>Балкански пут дроге;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6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sr-Cyrl-RS" sz="3600" dirty="0" smtClean="0"/>
              <a:t>Поделе криминала у вези са дрогама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sr-Cyrl-RS" b="1" i="1" dirty="0" smtClean="0"/>
              <a:t>Примарни нарко криминал</a:t>
            </a:r>
            <a:r>
              <a:rPr lang="sr-Cyrl-RS" dirty="0" smtClean="0"/>
              <a:t>: неовлашћена производња и прерада, продаја дрога (у нашим условима марихуана и синтетичке дроге)</a:t>
            </a:r>
          </a:p>
          <a:p>
            <a:r>
              <a:rPr lang="sr-Cyrl-RS" b="1" dirty="0" smtClean="0"/>
              <a:t>Секундарни нарко-криминал</a:t>
            </a:r>
            <a:r>
              <a:rPr lang="sr-Cyrl-RS" dirty="0" smtClean="0"/>
              <a:t>:</a:t>
            </a:r>
          </a:p>
          <a:p>
            <a:r>
              <a:rPr lang="sr-Cyrl-RS" dirty="0" smtClean="0"/>
              <a:t>1. Кривична </a:t>
            </a:r>
            <a:r>
              <a:rPr lang="sr-Cyrl-RS" u="sng" dirty="0" smtClean="0"/>
              <a:t>дела извршена под утицајем дрога </a:t>
            </a:r>
            <a:r>
              <a:rPr lang="sr-Cyrl-RS" dirty="0" smtClean="0"/>
              <a:t>(насилничка кривична дела; саобраћајна делинквенција) </a:t>
            </a:r>
          </a:p>
          <a:p>
            <a:r>
              <a:rPr lang="sr-Cyrl-RS" dirty="0" smtClean="0"/>
              <a:t>2. Кривична </a:t>
            </a:r>
            <a:r>
              <a:rPr lang="sr-Cyrl-RS" u="sng" dirty="0" smtClean="0"/>
              <a:t>дела извршена ради прибављања средстава за набавку дрога </a:t>
            </a:r>
            <a:r>
              <a:rPr lang="sr-Cyrl-RS" dirty="0" smtClean="0"/>
              <a:t>(имовински деликти)</a:t>
            </a:r>
          </a:p>
          <a:p>
            <a:r>
              <a:rPr lang="sr-Cyrl-RS" b="1" dirty="0" smtClean="0"/>
              <a:t>Терцијални нарко криминал  </a:t>
            </a:r>
            <a:r>
              <a:rPr lang="sr-Cyrl-RS" dirty="0" smtClean="0"/>
              <a:t>(криминалне организације и криминал који оне врше- убиства, корупција, фалсификовања...)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94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603</TotalTime>
  <Words>1518</Words>
  <Application>Microsoft Office PowerPoint</Application>
  <PresentationFormat>On-screen Show (4:3)</PresentationFormat>
  <Paragraphs>168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Pushpin</vt:lpstr>
      <vt:lpstr>7. Сузбијање ОК  и нарко криминалитета</vt:lpstr>
      <vt:lpstr>Појам ОК</vt:lpstr>
      <vt:lpstr>Карактеристике ОК</vt:lpstr>
      <vt:lpstr>Ин­ди­ци­је ко­је ука­зу­ју на ОК -1</vt:lpstr>
      <vt:lpstr>Ин­ди­ци­је ко­је ука­зу­ју на ОК -2</vt:lpstr>
      <vt:lpstr>Стратегија сузбијања ОК</vt:lpstr>
      <vt:lpstr>Опе­ра­тив­не ме­то­де и по­себ­на про­це­сна прави­ла за су­зби­ја­ње ОК</vt:lpstr>
      <vt:lpstr>Карактеристике нарко-криминалитета</vt:lpstr>
      <vt:lpstr>Поделе криминала у вези са дрогама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Трговина дрогом у локалној заједници</vt:lpstr>
      <vt:lpstr>Улична паковања дроге</vt:lpstr>
      <vt:lpstr>Нар­ко­ма­ни­ја и кри­ми­на­ли­тет</vt:lpstr>
      <vt:lpstr>Нивои борбе против нарко криминалитета</vt:lpstr>
      <vt:lpstr>Борба против илегалне трговине дрога на националном нивоу</vt:lpstr>
      <vt:lpstr>Борба против илегалне трговине дрога у локалној заједници</vt:lpstr>
      <vt:lpstr>Оперативне радње у локалној заједници</vt:lpstr>
      <vt:lpstr>Доказне радње</vt:lpstr>
      <vt:lpstr>Програми превенције наркоманије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Сузбијање ОК  и нарко криминалитета</dc:title>
  <dc:creator>Simonovic</dc:creator>
  <cp:lastModifiedBy>Branislav</cp:lastModifiedBy>
  <cp:revision>38</cp:revision>
  <dcterms:created xsi:type="dcterms:W3CDTF">2006-08-16T00:00:00Z</dcterms:created>
  <dcterms:modified xsi:type="dcterms:W3CDTF">2020-05-17T10:35:41Z</dcterms:modified>
</cp:coreProperties>
</file>