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64" r:id="rId5"/>
    <p:sldId id="259" r:id="rId6"/>
    <p:sldId id="273" r:id="rId7"/>
    <p:sldId id="295" r:id="rId8"/>
    <p:sldId id="274" r:id="rId9"/>
    <p:sldId id="266" r:id="rId10"/>
    <p:sldId id="272" r:id="rId11"/>
    <p:sldId id="265" r:id="rId12"/>
    <p:sldId id="260" r:id="rId13"/>
    <p:sldId id="262" r:id="rId14"/>
    <p:sldId id="261" r:id="rId15"/>
    <p:sldId id="263" r:id="rId16"/>
    <p:sldId id="267" r:id="rId17"/>
    <p:sldId id="277" r:id="rId18"/>
    <p:sldId id="275" r:id="rId19"/>
    <p:sldId id="276" r:id="rId20"/>
    <p:sldId id="278" r:id="rId21"/>
    <p:sldId id="280" r:id="rId22"/>
    <p:sldId id="269" r:id="rId23"/>
    <p:sldId id="282" r:id="rId24"/>
    <p:sldId id="283" r:id="rId25"/>
    <p:sldId id="279" r:id="rId26"/>
    <p:sldId id="288" r:id="rId27"/>
    <p:sldId id="289" r:id="rId28"/>
    <p:sldId id="290" r:id="rId29"/>
    <p:sldId id="291" r:id="rId30"/>
    <p:sldId id="292" r:id="rId31"/>
    <p:sldId id="293" r:id="rId32"/>
    <p:sldId id="297" r:id="rId33"/>
    <p:sldId id="298" r:id="rId34"/>
    <p:sldId id="299" r:id="rId35"/>
    <p:sldId id="30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2A10-6972-478A-A84F-70D7AFD17371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9B85C-AF39-4D6B-8E17-D055C60DA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55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362036B-85FB-4D83-8201-910136F22C41}" type="datetime1">
              <a:rPr lang="en-US" smtClean="0"/>
              <a:t>1/23/2019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5E3D3DC-A8BA-4B97-A697-6DDC5AA1B5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D78223-0684-4BE3-B45C-30EFA80E2C27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3D3DC-A8BA-4B97-A697-6DDC5AA1B5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A1C94C-08C6-45A9-9DBE-62507E582ADC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3D3DC-A8BA-4B97-A697-6DDC5AA1B5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5BA11D-87CC-40FF-8AE3-D7A59C63912B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3D3DC-A8BA-4B97-A697-6DDC5AA1B50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3A3468-4A9D-4550-A509-D3445ADF882D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3D3DC-A8BA-4B97-A697-6DDC5AA1B50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6BCFB5-A4D2-467E-874F-4CE8248F0FCA}" type="datetime1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3D3DC-A8BA-4B97-A697-6DDC5AA1B50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CEFD67-D779-4D00-B3B9-73B5B5A05F03}" type="datetime1">
              <a:rPr lang="en-US" smtClean="0"/>
              <a:t>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3D3DC-A8BA-4B97-A697-6DDC5AA1B50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D81862-5779-4832-B1D9-7F43816AFE97}" type="datetime1">
              <a:rPr lang="en-US" smtClean="0"/>
              <a:t>1/23/2019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3D3DC-A8BA-4B97-A697-6DDC5AA1B50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B3DF9D-8058-45C6-A6A9-BD77B75D7F48}" type="datetime1">
              <a:rPr lang="en-US" smtClean="0"/>
              <a:t>1/23/2019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3D3DC-A8BA-4B97-A697-6DDC5AA1B5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DA01184-AB8E-4640-B475-C54D7D91092B}" type="datetime1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3D3DC-A8BA-4B97-A697-6DDC5AA1B50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BA56C2C-9F59-47FA-8E7F-73B869A1773F}" type="datetime1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5E3D3DC-A8BA-4B97-A697-6DDC5AA1B50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3E493F6-9BD7-41E8-92A7-8C3ECFC455BD}" type="datetime1">
              <a:rPr lang="en-US" smtClean="0"/>
              <a:t>1/23/2019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5E3D3DC-A8BA-4B97-A697-6DDC5AA1B50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RS" sz="5400" dirty="0" smtClean="0"/>
              <a:t>Биолошки трагови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79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706" y="2515394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522126"/>
            <a:ext cx="4041775" cy="178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30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2510631"/>
            <a:ext cx="38100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Коришћење луминола у откривању опраних трагова крви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30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Луминол и ултравиолетно </a:t>
            </a:r>
            <a:r>
              <a:rPr lang="sr-Cyrl-RS" dirty="0"/>
              <a:t>светло за тражење биолошких трагова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r-Cyrl-RS" dirty="0" smtClean="0"/>
              <a:t>Место злочина: Опран лавабо под дневним светлом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sr-Cyrl-RS" dirty="0" smtClean="0"/>
              <a:t>Исти лавабо под ултравиолетним светлом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16591"/>
            <a:ext cx="4040188" cy="279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016042"/>
            <a:ext cx="4041775" cy="279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56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4632"/>
            <a:ext cx="8768291" cy="646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31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006181" cy="500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Forensic science expert examining traces of blood on a piece of cloth collected at a crime scene </a:t>
            </a:r>
          </a:p>
        </p:txBody>
      </p:sp>
    </p:spTree>
    <p:extLst>
      <p:ext uri="{BB962C8B-B14F-4D97-AF65-F5344CB8AC3E}">
        <p14:creationId xmlns:p14="http://schemas.microsoft.com/office/powerpoint/2010/main" val="439599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ru-RU" i="1" dirty="0"/>
              <a:t>­</a:t>
            </a:r>
            <a:r>
              <a:rPr lang="ru-RU" sz="3600" i="1" dirty="0"/>
              <a:t>Пој­авне ф­орме т­ра­гова ­</a:t>
            </a:r>
            <a:r>
              <a:rPr lang="ru-RU" sz="3600" i="1" dirty="0" smtClean="0"/>
              <a:t>крви</a:t>
            </a:r>
            <a:endParaRPr lang="en-US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sr-Cyrl-RS" dirty="0" smtClean="0"/>
              <a:t>Локве крви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1)</a:t>
            </a:r>
            <a:r>
              <a:rPr lang="ru-RU" i="1" dirty="0"/>
              <a:t> </a:t>
            </a:r>
            <a:r>
              <a:rPr lang="ru-RU" b="1" i="1" dirty="0"/>
              <a:t>Траг с­ли­вања ­крви </a:t>
            </a:r>
            <a:r>
              <a:rPr lang="ru-RU" i="1" dirty="0"/>
              <a:t>(п­руге ­крви</a:t>
            </a:r>
            <a:r>
              <a:rPr lang="ru-RU" i="1" dirty="0" smtClean="0"/>
              <a:t>).</a:t>
            </a:r>
            <a:r>
              <a:rPr lang="ru-RU" dirty="0" smtClean="0"/>
              <a:t> Траг у­ка­зује на </a:t>
            </a:r>
            <a:r>
              <a:rPr lang="ru-RU" dirty="0"/>
              <a:t>­по­ложај </a:t>
            </a:r>
            <a:r>
              <a:rPr lang="ru-RU" dirty="0" smtClean="0"/>
              <a:t>тела </a:t>
            </a:r>
            <a:r>
              <a:rPr lang="ru-RU" dirty="0"/>
              <a:t>п­ри­ликом ­за­до­би­јања ­пов­реде, на п­ро­мену ­по­ло­жаја ­тела, на п­равац </a:t>
            </a:r>
            <a:r>
              <a:rPr lang="ru-RU" dirty="0" smtClean="0"/>
              <a:t>к­ре­тања,</a:t>
            </a:r>
            <a:r>
              <a:rPr lang="ru-RU" dirty="0"/>
              <a:t> на ­карактер пов­реде, на у­пот­реб­љено ср­едство ­којим је ­на­нета ­</a:t>
            </a:r>
            <a:r>
              <a:rPr lang="ru-RU" dirty="0" smtClean="0"/>
              <a:t>пов­реда. </a:t>
            </a:r>
          </a:p>
          <a:p>
            <a:r>
              <a:rPr lang="ru-RU" dirty="0" smtClean="0"/>
              <a:t>­</a:t>
            </a:r>
            <a:r>
              <a:rPr lang="ru-RU" i="1" dirty="0"/>
              <a:t>локва ­</a:t>
            </a:r>
            <a:r>
              <a:rPr lang="ru-RU" i="1" dirty="0" smtClean="0"/>
              <a:t>крви -</a:t>
            </a:r>
            <a:r>
              <a:rPr lang="ru-RU" dirty="0" smtClean="0"/>
              <a:t> у­ка­зује </a:t>
            </a:r>
            <a:r>
              <a:rPr lang="ru-RU" dirty="0"/>
              <a:t>на ­те­жину ­пов­реде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Ако на ­месту ­на­лаза ­леша ­нема локве ­крви, а ­врста и п­ри­рода ­пов­реда у­пу­ћују на з­натан ­гу­битак (­излив) ­крви, ­може се ­зак­љу­чити да се ­место ­из­вр­шења ­дела не пок­лапа са ­местом ­на­лаза ­леша. </a:t>
            </a:r>
            <a:endParaRPr lang="ru-RU" dirty="0" smtClean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1898247"/>
            <a:ext cx="4041775" cy="303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Пој­авне ф­орме т­ра­гова ­крви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/>
              <a:t>Траг ­крви у ­виду ­капи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sr-Cyrl-RS" dirty="0" smtClean="0"/>
              <a:t>Прскање крви, локва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2) </a:t>
            </a:r>
            <a:r>
              <a:rPr lang="ru-RU" i="1" dirty="0" smtClean="0"/>
              <a:t>­</a:t>
            </a:r>
            <a:r>
              <a:rPr lang="ru-RU" dirty="0"/>
              <a:t>може бити ­в­еома р­аз­ли­читих ­об­лика, што ­за­виси од ­ви­сине са ­које крв пада, од ­на­гиба п­од­логе и угла под ­којим крв ­пада, од ­по­вр­шине п­од­логе и ­њене ­по­роз­ности. На ос­нову ­об­лика ­капи ­крви ­могу се пр­ет­пос­та­вити ­ви­сина ­из­вора ­кр­ва­рења, ­по­ложај ­тела и п­равац к­ре­тања. </a:t>
            </a:r>
          </a:p>
          <a:p>
            <a:endParaRPr lang="en-US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4176" y="1444625"/>
            <a:ext cx="2963473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8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/>
              <a:t>Пој­авне ф­орме т­ра­гова ­крви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3) </a:t>
            </a:r>
            <a:r>
              <a:rPr lang="ru-RU" i="1" dirty="0"/>
              <a:t>Траг у ­виду о­тиска или б­ри­со­тине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28600" y="2174875"/>
            <a:ext cx="4268788" cy="395128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О­тисак </a:t>
            </a:r>
            <a:r>
              <a:rPr lang="ru-RU" dirty="0"/>
              <a:t>­крви ­нас­таје ­када се ­кр­вавим ­ру­кама ­дод­ирне ­неки пр­едмет, или се ос­таве т­ра­гови ­кр­ваве о­буће п­ри­ликом к­ре­тања. На ос­нову тих т­ра­гова ­може се ид­ен­ти­фи­ко­вати у­чи­нилац по т­ра­го­вима ­прс­тију или о­буће, ус­та­но­вити п­равац к­ре­тања и р­адње пр­е­ду­зете на ­лицу ­места. Т­ра­гови крви у ­виду б­ри­со­тина ­нас­тају ­када се б­ришу ­руке или ср­едство ­из­вр­шења о т­ка­нину, ­пешкир итд. 4) </a:t>
            </a:r>
            <a:r>
              <a:rPr lang="ru-RU" i="1" dirty="0"/>
              <a:t>К­ом­би­но­вани т­ра­гови</a:t>
            </a:r>
            <a:r>
              <a:rPr lang="ru-RU" dirty="0"/>
              <a:t> ­јав­љају се у с­лу­ча­је­вима ­када се на ј­едном ­месту ­нађу ­више или све ­врсте о­пи­саних т­ра­гова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031" y="1444625"/>
            <a:ext cx="3941763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1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 smtClean="0"/>
              <a:t>Реконструкција кривичног дела на основу трагова крви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sr-Cyrl-RS" dirty="0" smtClean="0"/>
              <a:t>На основу трагова крви врши се реконструкција тока одвијања напада, процењује се правац, угао, средство извршења, положаји жртве и извршиоца.</a:t>
            </a:r>
            <a:endParaRPr lang="en-US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0912" y="1510506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35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3600" dirty="0"/>
              <a:t>Реконструкција кривичног дела на основу трагова крви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900436"/>
            <a:ext cx="4040188" cy="30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4350" y="234394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86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715000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До­ка­зна вред­ност би­о­ло­шких тра­го­ва је ви­ше­стру­ко по­ве­ћа­на уво­ђе­њем у прак­су </a:t>
            </a:r>
            <a:r>
              <a:rPr lang="ru-RU" dirty="0" smtClean="0"/>
              <a:t>ДНК </a:t>
            </a:r>
            <a:r>
              <a:rPr lang="ru-RU" dirty="0"/>
              <a:t>ве­шта­че­ња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Уви­ђај­ни </a:t>
            </a:r>
            <a:r>
              <a:rPr lang="ru-RU" b="1" dirty="0"/>
              <a:t>ор­га­ни </a:t>
            </a:r>
            <a:r>
              <a:rPr lang="ru-RU" dirty="0"/>
              <a:t>и </a:t>
            </a:r>
            <a:r>
              <a:rPr lang="ru-RU" b="1" dirty="0"/>
              <a:t>струч­ња­ци у пра­во­су­ђу </a:t>
            </a:r>
            <a:r>
              <a:rPr lang="ru-RU" dirty="0"/>
              <a:t>(ту­жи­о­ци, су­ди­је, бра­ни­о­ци), тре­ба </a:t>
            </a:r>
            <a:r>
              <a:rPr lang="ru-RU" b="1" dirty="0"/>
              <a:t>да бу­ду упо­зна­ти са до­ка­зним мо­гућ­но­сти­ма ко­је пру­жа ју ови тра­го­ви </a:t>
            </a:r>
            <a:r>
              <a:rPr lang="ru-RU" dirty="0"/>
              <a:t>као и са </a:t>
            </a:r>
            <a:r>
              <a:rPr lang="ru-RU" b="1" dirty="0"/>
              <a:t>те­шко­ћа­ма њи­хо­вог про­на­ла­же­ња, фик­си­ра­ња, чу­ва­ња, ве­шта­че­ња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С </a:t>
            </a:r>
            <a:r>
              <a:rPr lang="ru-RU" dirty="0"/>
              <a:t>об­зи­ром на то да је у пи­та­њу спе­ци­фич­на вр­ста тра­го­ва, пот­пу­но су при­хва­тљи­ви пред­ло­зи кри­ми­на­ли­ста да при­ли­ком њи­хо­вог про­на­ла­же­ња и фик­си­ра­ња тре­ба, </a:t>
            </a:r>
            <a:r>
              <a:rPr lang="ru-RU" b="1" dirty="0"/>
              <a:t>још у то­ку вр­ше­ња уви­ђа­ја, ан­га­жо­ва­ти и спе­ци­ја­ли­сту суд­ске ме­ди­ци­не </a:t>
            </a:r>
            <a:r>
              <a:rPr lang="ru-RU" dirty="0"/>
              <a:t>(по­себ­но у слу­ча­је­ви­ма крв­них и сек­су­ал­них де­ли­ка­та). </a:t>
            </a:r>
            <a:endParaRPr lang="ru-RU" dirty="0" smtClean="0"/>
          </a:p>
          <a:p>
            <a:r>
              <a:rPr lang="ru-RU" dirty="0" smtClean="0"/>
              <a:t>Нај­но­ви­је </a:t>
            </a:r>
            <a:r>
              <a:rPr lang="ru-RU" dirty="0"/>
              <a:t>ме­то­де ДНК ве­шта­че­ња из­у­зет­но су осе­тљи­ве та­ко да је </a:t>
            </a:r>
            <a:r>
              <a:rPr lang="ru-RU" b="1" dirty="0"/>
              <a:t>ве­о­ма ва­жно још при­ли­ком обез­бе­ђи­ва­ња тра­го­ва </a:t>
            </a:r>
            <a:r>
              <a:rPr lang="ru-RU" dirty="0"/>
              <a:t>на ли­цу ме­ста, вр­ше­њу уви­ђа­ја, па­ко­ва­њу и тран­спор­то­ва­њу би­о­ло­шког ма­те­ри­ја­ла, </a:t>
            </a:r>
            <a:r>
              <a:rPr lang="ru-RU" b="1" dirty="0"/>
              <a:t>по­што­ва­ти ме­ђу­на­род­но усво­је­на стан­дар­ди­зо­ва­на пра­ви­ла по­сту­па­ња свих уче­сни­ка у лан­цу обез­бе­ђи­ва­ња ове вр­сте до­ка­за </a:t>
            </a:r>
            <a:r>
              <a:rPr lang="ru-RU" dirty="0"/>
              <a:t>ка­ко не би до­шло до кон­та­ми­на­ци­је и де­гра­да­ци­је би­о­ло­шког ма­те­ри­ја­ла. </a:t>
            </a:r>
            <a:endParaRPr lang="ru-RU" dirty="0" smtClean="0"/>
          </a:p>
          <a:p>
            <a:r>
              <a:rPr lang="ru-RU" b="1" dirty="0" smtClean="0"/>
              <a:t>При­ла­го­ди­ти </a:t>
            </a:r>
            <a:r>
              <a:rPr lang="ru-RU" b="1" dirty="0"/>
              <a:t>кон­цепт вр­ше­ња уви­ђа­ја но­вим мо­гућ­но­сти­ма ве­шта­че­ња би­о­ло­шких </a:t>
            </a:r>
            <a:r>
              <a:rPr lang="ru-RU" b="1" dirty="0" smtClean="0"/>
              <a:t>тра­го­ва</a:t>
            </a:r>
            <a:r>
              <a:rPr lang="ru-RU" dirty="0" smtClean="0"/>
              <a:t>: до­пун­ска еду­ка­ци­ја (цер­ти­фи­ка­ти) </a:t>
            </a:r>
            <a:r>
              <a:rPr lang="ru-RU" dirty="0"/>
              <a:t>свих уче­сни­ка у обез­бе­ђи­ва­њу, фик­си­ра­њу, па­ко­ва­њу и тран­спор­то­ва­њу тра­го­ва (еду­ка­ци­ја чла­но­ва уви­ђај­них еки­па и по­ли­ца­ја­ца ко­ји обез­бе­ђу­ју ли­це ме­ста, јав­них ту­жи­ла­ца). </a:t>
            </a:r>
            <a:endParaRPr lang="ru-RU" dirty="0" smtClean="0"/>
          </a:p>
          <a:p>
            <a:r>
              <a:rPr lang="ru-RU" dirty="0" smtClean="0"/>
              <a:t>Тех­нич­ки </a:t>
            </a:r>
            <a:r>
              <a:rPr lang="ru-RU" dirty="0"/>
              <a:t>ком­плет за вр­ше­ње уви­ђа­ја, пре све­га код крв­них, сек­су­ал­них де­ли­ка­та и са­о­бра­ћај­них не­зго­да та­ко­ђе тре­ба да бу­де </a:t>
            </a:r>
            <a:r>
              <a:rPr lang="ru-RU" dirty="0" smtClean="0"/>
              <a:t>до­пу­њен</a:t>
            </a:r>
            <a:r>
              <a:rPr lang="ru-RU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sr-Cyrl-RS" sz="3600" dirty="0" smtClean="0"/>
              <a:t>Значај биолошких трагова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1653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Реконструкција кривичног дела на основу трагова крви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98853"/>
            <a:ext cx="4040188" cy="303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031" y="1444625"/>
            <a:ext cx="3941763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02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dirty="0" smtClean="0"/>
              <a:t>Фиксирање трагова крви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2174875"/>
            <a:ext cx="3810000" cy="3951288"/>
          </a:xfrm>
        </p:spPr>
        <p:txBody>
          <a:bodyPr/>
          <a:lstStyle/>
          <a:p>
            <a:r>
              <a:rPr lang="ru-RU" dirty="0" smtClean="0"/>
              <a:t>Про­на­ђе­ни </a:t>
            </a:r>
            <a:r>
              <a:rPr lang="ru-RU" dirty="0"/>
              <a:t>тра­го­ви кр­ви у то­ку уви­ђа­ја се пре­ци­зно опи­су­ју, а ра­сто­ја­ња ме­ре и ски­ци­ра­ју. По­себ­но је ва­жно да бу­ду фо­то­гра­фи­са­ни ко­лор фо­то­гра­фи­јом. </a:t>
            </a:r>
            <a:endParaRPr lang="en-US" dirty="0"/>
          </a:p>
          <a:p>
            <a:endParaRPr lang="en-US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583" y="2743200"/>
            <a:ext cx="4471194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96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sr-Cyrl-RS" sz="3600" dirty="0"/>
              <a:t>Фиксирање трагова крви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335" y="2196201"/>
            <a:ext cx="3657917" cy="243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1899841"/>
            <a:ext cx="4041775" cy="30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29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fontScale="77500" lnSpcReduction="20000"/>
          </a:bodyPr>
          <a:lstStyle/>
          <a:p>
            <a:r>
              <a:rPr lang="sr-Cyrl-CS" dirty="0"/>
              <a:t>На лицу места треба прикупити што више узорака крви. </a:t>
            </a:r>
            <a:endParaRPr lang="en-US" dirty="0" smtClean="0"/>
          </a:p>
          <a:p>
            <a:r>
              <a:rPr lang="sr-Cyrl-CS" dirty="0" smtClean="0"/>
              <a:t>Ако </a:t>
            </a:r>
            <a:r>
              <a:rPr lang="sr-Cyrl-CS" dirty="0"/>
              <a:t>има више локви, мрља или осталих трагова крви, мора се са сваког од њих посебно узети узорак. </a:t>
            </a:r>
            <a:endParaRPr lang="en-US" dirty="0" smtClean="0"/>
          </a:p>
          <a:p>
            <a:r>
              <a:rPr lang="sr-Cyrl-CS" dirty="0" smtClean="0"/>
              <a:t>Потребно </a:t>
            </a:r>
            <a:r>
              <a:rPr lang="sr-Cyrl-CS" dirty="0"/>
              <a:t>је имати у виду и контактне трагове крви које често карактерише и мешање крви из различитог извора. </a:t>
            </a:r>
            <a:endParaRPr lang="en-US" dirty="0" smtClean="0"/>
          </a:p>
          <a:p>
            <a:r>
              <a:rPr lang="sr-Cyrl-CS" dirty="0" smtClean="0"/>
              <a:t>Препоручује</a:t>
            </a:r>
            <a:r>
              <a:rPr lang="en-US" dirty="0" smtClean="0"/>
              <a:t> </a:t>
            </a:r>
            <a:r>
              <a:rPr lang="sr-Cyrl-RS" dirty="0" smtClean="0"/>
              <a:t>е</a:t>
            </a:r>
            <a:r>
              <a:rPr lang="en-US" dirty="0" smtClean="0"/>
              <a:t>e</a:t>
            </a:r>
            <a:r>
              <a:rPr lang="sr-Cyrl-CS" dirty="0" smtClean="0"/>
              <a:t> </a:t>
            </a:r>
            <a:r>
              <a:rPr lang="sr-Cyrl-CS" dirty="0"/>
              <a:t>да се траг крви подели на различите секторе са којих ће се посебно узети узорци и одвојено упаковати. </a:t>
            </a:r>
            <a:endParaRPr lang="sr-Cyrl-CS" dirty="0" smtClean="0"/>
          </a:p>
          <a:p>
            <a:r>
              <a:rPr lang="sr-Cyrl-CS" b="1" dirty="0" smtClean="0"/>
              <a:t>За </a:t>
            </a:r>
            <a:r>
              <a:rPr lang="sr-Cyrl-CS" b="1" dirty="0"/>
              <a:t>утврђивање ДНК из крви довољна је мрља од једног квадратног милиметра</a:t>
            </a:r>
            <a:r>
              <a:rPr lang="sr-Cyrl-CS" dirty="0"/>
              <a:t>. </a:t>
            </a:r>
            <a:endParaRPr lang="sr-Cyrl-CS" dirty="0" smtClean="0"/>
          </a:p>
          <a:p>
            <a:r>
              <a:rPr lang="sr-Cyrl-CS" dirty="0" smtClean="0"/>
              <a:t>Пошто </a:t>
            </a:r>
            <a:r>
              <a:rPr lang="sr-Cyrl-CS" dirty="0"/>
              <a:t>је крв подложна веома брзом процесу труљења, промени боје и агрегатног стања, потребно је хитно, у року од неколико сати након увиђаја, да стигне у лабораторију.</a:t>
            </a:r>
            <a:r>
              <a:rPr lang="en-US" dirty="0"/>
              <a:t> </a:t>
            </a:r>
            <a:endParaRPr lang="sr-Cyrl-RS" dirty="0" smtClean="0"/>
          </a:p>
          <a:p>
            <a:r>
              <a:rPr lang="sr-Cyrl-CS" dirty="0" smtClean="0"/>
              <a:t>На </a:t>
            </a:r>
            <a:r>
              <a:rPr lang="sr-Cyrl-CS" dirty="0"/>
              <a:t>лицу места могу се налазити трагови крви који потичу од различитих лица (не само жртве, већ и од учиниоца или више њих</a:t>
            </a:r>
            <a:r>
              <a:rPr lang="sr-Cyrl-CS" dirty="0" smtClean="0"/>
              <a:t>).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23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sr-Cyrl-CS" sz="3600" i="1" dirty="0"/>
              <a:t>Прикупљање и паковање трагова крви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21117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4419600" cy="5791200"/>
          </a:xfrm>
        </p:spPr>
        <p:txBody>
          <a:bodyPr>
            <a:normAutofit fontScale="77500" lnSpcReduction="20000"/>
          </a:bodyPr>
          <a:lstStyle/>
          <a:p>
            <a:r>
              <a:rPr lang="sr-Cyrl-CS" i="1" dirty="0"/>
              <a:t>Основно је правило</a:t>
            </a:r>
            <a:r>
              <a:rPr lang="sr-Cyrl-CS" dirty="0"/>
              <a:t> да, увек када год је могуће, треба </a:t>
            </a:r>
            <a:r>
              <a:rPr lang="sr-Cyrl-CS" b="1" i="1" dirty="0"/>
              <a:t>предмете са траговима за које се претпоставља да су од крви, послати заједно са траговима у лабораторију </a:t>
            </a:r>
            <a:r>
              <a:rPr lang="sr-Cyrl-CS" i="1" dirty="0"/>
              <a:t>на експертизу</a:t>
            </a:r>
            <a:r>
              <a:rPr lang="sr-Cyrl-CS" dirty="0"/>
              <a:t>. Након што се </a:t>
            </a:r>
            <a:r>
              <a:rPr lang="sr-Cyrl-CS" b="1" dirty="0"/>
              <a:t>крв</a:t>
            </a:r>
            <a:r>
              <a:rPr lang="sr-Cyrl-CS" dirty="0"/>
              <a:t> на таквим предметима </a:t>
            </a:r>
            <a:r>
              <a:rPr lang="sr-Cyrl-CS" b="1" i="1" dirty="0"/>
              <a:t>на собној температури сасуши</a:t>
            </a:r>
            <a:r>
              <a:rPr lang="sr-Cyrl-CS" dirty="0"/>
              <a:t>, носилац трага се умота у чисти  глатки папир тако да се не униште евентуални трагови отисака прстију. </a:t>
            </a:r>
            <a:endParaRPr lang="sr-Cyrl-CS" dirty="0" smtClean="0"/>
          </a:p>
          <a:p>
            <a:r>
              <a:rPr lang="sr-Cyrl-CS" dirty="0" smtClean="0"/>
              <a:t>Одећа </a:t>
            </a:r>
            <a:r>
              <a:rPr lang="sr-Cyrl-CS" dirty="0"/>
              <a:t>са траговима крви пакује се одвојено у папирне кесе, и то после сасушивања крви, и шаље </a:t>
            </a:r>
            <a:r>
              <a:rPr lang="sr-Cyrl-CS" i="1" dirty="0"/>
              <a:t>одмах</a:t>
            </a:r>
            <a:r>
              <a:rPr lang="sr-Cyrl-CS" dirty="0"/>
              <a:t> у лабораторију</a:t>
            </a: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029200"/>
            <a:ext cx="4310801" cy="120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sr-Cyrl-CS" sz="3600" i="1" dirty="0"/>
              <a:t>Прикупљање и паковање трагова крви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18891"/>
            <a:ext cx="4557317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285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800600" cy="533400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сваки </a:t>
            </a:r>
            <a:r>
              <a:rPr lang="ru-RU" b="1" dirty="0"/>
              <a:t>крвави траг мора се одвојено упаковати </a:t>
            </a:r>
            <a:r>
              <a:rPr lang="ru-RU" dirty="0"/>
              <a:t>и </a:t>
            </a:r>
            <a:r>
              <a:rPr lang="ru-RU" b="1" dirty="0"/>
              <a:t>посебно обележити </a:t>
            </a:r>
            <a:r>
              <a:rPr lang="ru-RU" dirty="0"/>
              <a:t>(пре тога се мора </a:t>
            </a:r>
            <a:r>
              <a:rPr lang="ru-RU" b="1" dirty="0"/>
              <a:t>скицирати</a:t>
            </a:r>
            <a:r>
              <a:rPr lang="ru-RU" dirty="0"/>
              <a:t>, </a:t>
            </a:r>
            <a:r>
              <a:rPr lang="ru-RU" b="1" dirty="0"/>
              <a:t>фотографисати</a:t>
            </a:r>
            <a:r>
              <a:rPr lang="ru-RU" dirty="0"/>
              <a:t>); </a:t>
            </a:r>
            <a:endParaRPr lang="ru-RU" dirty="0" smtClean="0"/>
          </a:p>
          <a:p>
            <a:r>
              <a:rPr lang="ru-RU" dirty="0" smtClean="0"/>
              <a:t>сваки </a:t>
            </a:r>
            <a:r>
              <a:rPr lang="ru-RU" dirty="0"/>
              <a:t>предмет или траг мора бити</a:t>
            </a:r>
            <a:r>
              <a:rPr lang="ru-RU" b="1" dirty="0"/>
              <a:t> пре паковања темељито осушен</a:t>
            </a:r>
            <a:r>
              <a:rPr lang="ru-RU" dirty="0"/>
              <a:t> (допуштено је одступање уколико се може у року од </a:t>
            </a:r>
            <a:r>
              <a:rPr lang="sr-Cyrl-CS" dirty="0"/>
              <a:t>неколико</a:t>
            </a:r>
            <a:r>
              <a:rPr lang="ru-RU" dirty="0"/>
              <a:t> сати доставити у лабораторију на анализу под условом да се транспортује у преносном фрижидеру или замрзивачу</a:t>
            </a:r>
            <a:r>
              <a:rPr lang="ru-RU" dirty="0" smtClean="0"/>
              <a:t>);</a:t>
            </a:r>
          </a:p>
          <a:p>
            <a:r>
              <a:rPr lang="ru-RU" b="1" dirty="0" smtClean="0"/>
              <a:t>биолошке </a:t>
            </a:r>
            <a:r>
              <a:rPr lang="ru-RU" b="1" dirty="0"/>
              <a:t>трагове треба паковати у амбалажу која није херметички затворена </a:t>
            </a:r>
            <a:r>
              <a:rPr lang="ru-RU" dirty="0"/>
              <a:t>(мора постојати природна вентилација</a:t>
            </a:r>
            <a:r>
              <a:rPr lang="ru-RU" dirty="0" smtClean="0"/>
              <a:t>);</a:t>
            </a:r>
          </a:p>
          <a:p>
            <a:r>
              <a:rPr lang="ru-RU" dirty="0" smtClean="0"/>
              <a:t>сваки </a:t>
            </a:r>
            <a:r>
              <a:rPr lang="ru-RU" dirty="0"/>
              <a:t>предмет мора бити упакован тако да се спречи потресање или трење; трагови се морају хитно послати у </a:t>
            </a:r>
            <a:r>
              <a:rPr lang="ru-RU" dirty="0" smtClean="0"/>
              <a:t>лабораторију.</a:t>
            </a:r>
            <a:endParaRPr lang="en-US" dirty="0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5937" y="2677319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ru-RU" sz="3200" dirty="0"/>
              <a:t>Основна правила паковања трагова крви су: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2126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562600"/>
          </a:xfrm>
        </p:spPr>
        <p:txBody>
          <a:bodyPr>
            <a:normAutofit fontScale="62500" lnSpcReduction="20000"/>
          </a:bodyPr>
          <a:lstStyle/>
          <a:p>
            <a:r>
              <a:rPr lang="ru-RU" i="1" dirty="0"/>
              <a:t>Про­на­ла­же­ње, фик­си­ра­ње и па­ко­ва­ње.</a:t>
            </a:r>
            <a:r>
              <a:rPr lang="ru-RU" b="1" dirty="0"/>
              <a:t> </a:t>
            </a:r>
            <a:r>
              <a:rPr lang="ru-RU" dirty="0"/>
              <a:t>– Дла­ке и вла­си ко­се по­ја­вљу­ју се као тра­го­ви, пре све­га </a:t>
            </a:r>
            <a:r>
              <a:rPr lang="ru-RU" b="1" dirty="0"/>
              <a:t>код крв­них и сек­су­ал­них де­ли­ка­та</a:t>
            </a:r>
            <a:r>
              <a:rPr lang="ru-RU" dirty="0"/>
              <a:t>, </a:t>
            </a:r>
            <a:endParaRPr lang="en-US" dirty="0" smtClean="0"/>
          </a:p>
          <a:p>
            <a:r>
              <a:rPr lang="ru-RU" dirty="0" smtClean="0"/>
              <a:t>сре­ћу се и </a:t>
            </a:r>
            <a:r>
              <a:rPr lang="ru-RU" dirty="0"/>
              <a:t>у слу­ча­је­ви­ма </a:t>
            </a:r>
            <a:r>
              <a:rPr lang="ru-RU" b="1" dirty="0"/>
              <a:t>са­о­бра­ћај­них не­сре­ћа</a:t>
            </a:r>
            <a:r>
              <a:rPr lang="ru-RU" dirty="0"/>
              <a:t> (нпр., код бек­ства во­за­ча на­кон га­же­ња пе­ша­ка при че­му су на ауто­мо­би­лу оста­ле вла­си ко­се от­ки­ну­те од жр­тве),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b="1" dirty="0"/>
              <a:t>код про­вал­них кра­ђа </a:t>
            </a:r>
            <a:r>
              <a:rPr lang="ru-RU" dirty="0"/>
              <a:t>(при­ли­ком про­вла­че­ња учи­ни­о­цу је от­ки­ну­та влас ко­се) итд. </a:t>
            </a:r>
            <a:endParaRPr lang="en-US" dirty="0" smtClean="0"/>
          </a:p>
          <a:p>
            <a:r>
              <a:rPr lang="ru-RU" dirty="0" smtClean="0"/>
              <a:t>Ови </a:t>
            </a:r>
            <a:r>
              <a:rPr lang="ru-RU" dirty="0"/>
              <a:t>тра­го­ви на­ла­зе се на те­лу или оде­ћи осум­њи­че­ног или жр­тве, на ли­цу ме­ста или пред­ме­ти­ма (нпр., на ка­пи осум­њи­че­ног, пре­пре­ка­ма ко­је су са­вла­ђи­ва­не).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38401"/>
            <a:ext cx="4301015" cy="268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26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sz="3600" b="1" dirty="0"/>
              <a:t>Дла­ке и вла­си ко­се као траг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76674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876800" cy="579120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пр­во </a:t>
            </a:r>
            <a:r>
              <a:rPr lang="ru-RU" dirty="0"/>
              <a:t>тре­ба фо­то­гра­фи­са­ти ужу око­ли­ну ме­ста где је на­ђе­на ко­са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са­чи­ни­ти де­таљ фо­то­гра­фи­ју (оба­ве­зно са раз­мер­ни­ком</a:t>
            </a:r>
            <a:r>
              <a:rPr lang="ru-RU" dirty="0" smtClean="0"/>
              <a:t>),</a:t>
            </a:r>
          </a:p>
          <a:p>
            <a:r>
              <a:rPr lang="ru-RU" dirty="0" smtClean="0"/>
              <a:t> </a:t>
            </a:r>
            <a:r>
              <a:rPr lang="ru-RU" dirty="0"/>
              <a:t>и ски­ци­ра­ти ме­сто и по­ло­жај тра­га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Ко­са се не сме чи­сти­ти ни­ти ле­пи­ти за па­пир, као што се то по­не­кад чи­ни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Ко­са се не сме хва­та­ти пин­це­том да се не би оште­ти­ла. </a:t>
            </a:r>
            <a:endParaRPr lang="ru-RU" dirty="0" smtClean="0"/>
          </a:p>
          <a:p>
            <a:r>
              <a:rPr lang="ru-RU" dirty="0" smtClean="0"/>
              <a:t>Тре­ба </a:t>
            </a:r>
            <a:r>
              <a:rPr lang="ru-RU" dirty="0"/>
              <a:t>је ста­ви­ти у епру­ве­ту или у чист бе­ли па­пир. Ка­да се на­ла­зи на пред­ме­ти­ма ко­је је мо­гу­ће пре­но­си­ти, нај­бо­ље је да се по­не­се чи­тав пред­мет на екс­пер­ти­зу за­јед­но са дла­ком или ко­сом.</a:t>
            </a:r>
            <a:endParaRPr lang="en-US" dirty="0"/>
          </a:p>
          <a:p>
            <a:r>
              <a:rPr lang="ru-RU" dirty="0"/>
              <a:t>Дла­ке са ли­ца ме­ста, оде­ће осум­њи­че­ног, са жр­тве или са под­ло­ге из­вр­ше­ња де­ла (ауто­мо­би­ла, по­сте­љи­не, те­пи­ха), нпр., у слу­ча­је­ви­ма си­ло­ва­ња, мо­гу се при­ку­пи­ти и уси­си­ва­чем са фил­те­ром, или про­зир­ном ле­пљи­вом тра­ком. </a:t>
            </a:r>
            <a:endParaRPr lang="ru-RU" dirty="0" smtClean="0"/>
          </a:p>
          <a:p>
            <a:r>
              <a:rPr lang="ru-RU" dirty="0" smtClean="0"/>
              <a:t>одев­ни </a:t>
            </a:r>
            <a:r>
              <a:rPr lang="ru-RU" dirty="0"/>
              <a:t>пред­ме­ти осум­њи­че­ног и жр­тве </a:t>
            </a:r>
            <a:r>
              <a:rPr lang="ru-RU" dirty="0" smtClean="0"/>
              <a:t>се по­себ­но </a:t>
            </a:r>
            <a:r>
              <a:rPr lang="ru-RU" dirty="0"/>
              <a:t>упа­ку­ју у ке­се, </a:t>
            </a:r>
            <a:endParaRPr lang="ru-RU" dirty="0" smtClean="0"/>
          </a:p>
          <a:p>
            <a:r>
              <a:rPr lang="ru-RU" b="1" dirty="0" smtClean="0"/>
              <a:t>па­ко­ва­ње </a:t>
            </a:r>
            <a:r>
              <a:rPr lang="ru-RU" b="1" dirty="0"/>
              <a:t>тра­го­ва са жр­тве и са осум­њи­че­ног не вр­ши иста слу­жбе­на осо­ба </a:t>
            </a:r>
            <a:r>
              <a:rPr lang="ru-RU" dirty="0"/>
              <a:t>ка­ко би се из­бе­гла кон­та­ми­на­ци­ја.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281" y="3352800"/>
            <a:ext cx="4035902" cy="26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sr-Cyrl-RS" sz="3200" dirty="0" smtClean="0"/>
              <a:t>Фиксирање и паковање трагова власи косе и длака</a:t>
            </a: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479" y="685800"/>
            <a:ext cx="3425825" cy="257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636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r-Cyrl-RS" sz="2400" dirty="0" smtClean="0"/>
              <a:t>На лицу места се могу наћи и животињске длаке.</a:t>
            </a:r>
          </a:p>
          <a:p>
            <a:r>
              <a:rPr lang="sr-Cyrl-RS" sz="2400" dirty="0" smtClean="0"/>
              <a:t>Између људских и животињских длака постоје јасне разлике,</a:t>
            </a:r>
          </a:p>
          <a:p>
            <a:r>
              <a:rPr lang="sr-Cyrl-RS" sz="2400" dirty="0" smtClean="0"/>
              <a:t>О томе се изјашњава искључиво вештак.</a:t>
            </a:r>
            <a:endParaRPr lang="en-US" sz="24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1150" y="2133600"/>
            <a:ext cx="3572196" cy="250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28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sr-Cyrl-RS" sz="3600" dirty="0" smtClean="0"/>
              <a:t>Људске и животињске длаке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47348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ru-RU" dirty="0"/>
              <a:t>Тра­го­ви спе­р­ме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5105400" y="5562600"/>
            <a:ext cx="3810000" cy="762000"/>
          </a:xfrm>
        </p:spPr>
        <p:txBody>
          <a:bodyPr>
            <a:normAutofit lnSpcReduction="10000"/>
          </a:bodyPr>
          <a:lstStyle/>
          <a:p>
            <a:r>
              <a:rPr lang="sr-Cyrl-RS" dirty="0" smtClean="0"/>
              <a:t>Инфра црвено светло и биолошки трагови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304800" y="1143000"/>
            <a:ext cx="4572000" cy="548640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по­ја­вљу­ју </a:t>
            </a:r>
            <a:r>
              <a:rPr lang="ru-RU" dirty="0"/>
              <a:t>се код сек­су­ал­них кри­вич­них де­ла. </a:t>
            </a:r>
            <a:endParaRPr lang="ru-RU" dirty="0" smtClean="0"/>
          </a:p>
          <a:p>
            <a:r>
              <a:rPr lang="ru-RU" dirty="0" smtClean="0"/>
              <a:t>тра­го­ви </a:t>
            </a:r>
            <a:r>
              <a:rPr lang="ru-RU" dirty="0"/>
              <a:t>се мо­гу про­на­ћи на те­лу и оде­ћи жр­тве и учи­ни­о­ца, као и на под­ло­зи. </a:t>
            </a:r>
            <a:endParaRPr lang="ru-RU" dirty="0" smtClean="0"/>
          </a:p>
          <a:p>
            <a:r>
              <a:rPr lang="ru-RU" dirty="0" smtClean="0"/>
              <a:t>На­кон </a:t>
            </a:r>
            <a:r>
              <a:rPr lang="ru-RU" dirty="0"/>
              <a:t>при­ја­вљи­ва­ња кри­вич­ног де­ла, тра­го­ви спе­р­ме се мо­ра­ју узе­ти и из ва­ги­не жр­тве. </a:t>
            </a:r>
            <a:endParaRPr lang="ru-RU" dirty="0" smtClean="0"/>
          </a:p>
          <a:p>
            <a:r>
              <a:rPr lang="ru-RU" dirty="0" smtClean="0"/>
              <a:t>ис­кљу­чи­во </a:t>
            </a:r>
            <a:r>
              <a:rPr lang="ru-RU" dirty="0"/>
              <a:t>ле­кар спе­ци­ја­ли­ста. </a:t>
            </a:r>
            <a:endParaRPr lang="ru-RU" dirty="0" smtClean="0"/>
          </a:p>
          <a:p>
            <a:r>
              <a:rPr lang="ru-RU" dirty="0" smtClean="0"/>
              <a:t>Тра­го­ви </a:t>
            </a:r>
            <a:r>
              <a:rPr lang="ru-RU" dirty="0"/>
              <a:t>се ре­ла­тив­но те­шко про­на­ла­зе на ли­цу ме­ста и на оде­ћи јер ка­да се са­су­ше, они до­би­ја­ју сив­ка­сту бо­ју ко­ја се ла­ко ста­па са бо­јом под­ло­ге. Љу­спи­це са­су­ше­не спе­р­ме тре­ба тра­жи­ти у мра­ку уз ко­ри­шће­ње све­тло­сти ба­те­риј­ске лам­пе. Пре­по­ру­чу­је се тра­га­ње за овим тра­го­ви­ма и уз по­моћ фил­три­ра­ног ул­траљу­би­ча­стог све­тла при­ме­ном </a:t>
            </a:r>
            <a:r>
              <a:rPr lang="ru-RU" dirty="0" smtClean="0"/>
              <a:t>ул­трави­о­лет­не </a:t>
            </a:r>
            <a:r>
              <a:rPr lang="ru-RU" dirty="0"/>
              <a:t>лам­пе, с об­зи­ром на то да мр­ље спе­р­ме да­ју из­ра­зи­ту флу­о­ре­сцен­ци­ју плав­ка­сте бо­је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b="1" dirty="0"/>
              <a:t>Флу­о­ре­сцен­ци­ја у овим слу­ча­је­ви­ма има са­мо ор­ијен­та­ци­о­ну вред­ност с об­зи­ром на то да се да­нас ко­ри­сте син­те­тич­ке ма­те­ри­је или де­тер­џен­ти ко­ји та­ко­ђе флу­о­ре­сци­ра­ју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са­свим </a:t>
            </a:r>
            <a:r>
              <a:rPr lang="ru-RU" dirty="0"/>
              <a:t>све­жа спе­р­ма (вла­жна), као и ста­ре мр­ље спе­р­ме не флу­о­ре­сци­ра­ју. Због то­га сум­њи­ве тра­го­ве тре­ба фик­си­ра­ти и упа­ко­ва­ти исто као и тра­го­ве кр­ви и по­сла­ти на ве­шта­че­ње. </a:t>
            </a:r>
            <a:endParaRPr lang="ru-RU" dirty="0" smtClean="0"/>
          </a:p>
          <a:p>
            <a:r>
              <a:rPr lang="ru-RU" b="1" dirty="0" smtClean="0"/>
              <a:t>Пре </a:t>
            </a:r>
            <a:r>
              <a:rPr lang="ru-RU" b="1" dirty="0"/>
              <a:t>не­го што се ови тра­го­ви упа­ку­ју, по­треб­но је са­че­ка­ти да се осу­ше. </a:t>
            </a:r>
            <a:r>
              <a:rPr lang="ru-RU" b="1" dirty="0" smtClean="0"/>
              <a:t>Осу­ше­на </a:t>
            </a:r>
            <a:r>
              <a:rPr lang="ru-RU" b="1" dirty="0"/>
              <a:t>мр­ља мо­же </a:t>
            </a:r>
            <a:r>
              <a:rPr lang="ru-RU" dirty="0"/>
              <a:t>да се ис­тру­же жи­ле­том и ста­ви у су­ву епру­ве­ту.</a:t>
            </a:r>
            <a:endParaRPr lang="en-US" dirty="0"/>
          </a:p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7751" y="1444625"/>
            <a:ext cx="2956322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88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ru-RU" sz="3600" dirty="0"/>
              <a:t>Тра­го­ви </a:t>
            </a:r>
            <a:r>
              <a:rPr lang="ru-RU" sz="3600" dirty="0" smtClean="0"/>
              <a:t>кр­ви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209801" y="914399"/>
            <a:ext cx="4800599" cy="457201"/>
          </a:xfrm>
        </p:spPr>
        <p:txBody>
          <a:bodyPr>
            <a:normAutofit/>
          </a:bodyPr>
          <a:lstStyle/>
          <a:p>
            <a:r>
              <a:rPr lang="sr-Cyrl-RS" dirty="0" smtClean="0"/>
              <a:t>Где се проналазе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>
          <a:xfrm>
            <a:off x="304800" y="1447800"/>
            <a:ext cx="4192588" cy="510540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Код крв­них и сек­су­ал­них де­ли­ка­та,</a:t>
            </a:r>
          </a:p>
          <a:p>
            <a:r>
              <a:rPr lang="ru-RU" dirty="0"/>
              <a:t>И код дру­гих кри­вич­них де­ла (нпр. про­вал­не кра­ђе). </a:t>
            </a:r>
          </a:p>
          <a:p>
            <a:r>
              <a:rPr lang="ru-RU" dirty="0"/>
              <a:t>Тра­го­ве кр­ви тре­ба тра­жи­ти </a:t>
            </a:r>
            <a:r>
              <a:rPr lang="ru-RU" b="1" dirty="0"/>
              <a:t>на те­лу и оде­ћи жр­тве</a:t>
            </a:r>
            <a:r>
              <a:rPr lang="ru-RU" dirty="0"/>
              <a:t> и </a:t>
            </a:r>
            <a:r>
              <a:rPr lang="ru-RU" b="1" dirty="0"/>
              <a:t>осум­њи­че­ног</a:t>
            </a:r>
            <a:r>
              <a:rPr lang="ru-RU" dirty="0"/>
              <a:t>, </a:t>
            </a:r>
            <a:r>
              <a:rPr lang="ru-RU" b="1" dirty="0"/>
              <a:t>на ли­цу ме­ста </a:t>
            </a:r>
            <a:r>
              <a:rPr lang="ru-RU" dirty="0"/>
              <a:t>и </a:t>
            </a:r>
            <a:r>
              <a:rPr lang="ru-RU" b="1" dirty="0"/>
              <a:t>у ње­го­вој око­ли­ни</a:t>
            </a:r>
            <a:r>
              <a:rPr lang="ru-RU" dirty="0"/>
              <a:t>. На учи­ни­о­цу (на­ста­ју услед </a:t>
            </a:r>
            <a:r>
              <a:rPr lang="ru-RU" b="1" dirty="0"/>
              <a:t>од­брам­бе­них рад­њи жр­тве </a:t>
            </a:r>
            <a:r>
              <a:rPr lang="ru-RU" dirty="0"/>
              <a:t>или дру­гих </a:t>
            </a:r>
            <a:r>
              <a:rPr lang="ru-RU" b="1" dirty="0"/>
              <a:t>по­вре­ђи­ва­ња</a:t>
            </a:r>
            <a:r>
              <a:rPr lang="ru-RU" dirty="0" smtClean="0"/>
              <a:t>).</a:t>
            </a:r>
          </a:p>
          <a:p>
            <a:r>
              <a:rPr lang="ru-RU" dirty="0" smtClean="0"/>
              <a:t>Тражити на лицу места: на кр­па­ма </a:t>
            </a:r>
            <a:r>
              <a:rPr lang="ru-RU" dirty="0"/>
              <a:t>и пе­шки­ри­ма ко­ји­ма су бри­са­ни, на ла­ва­боу, из­ме­ђу коц­ки пар­ке­та, на ме­сти­ма са­ста­ва по­да или под­них пло­чи­ца.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ору­ђу уби­ства </a:t>
            </a:r>
            <a:r>
              <a:rPr lang="ru-RU" dirty="0" smtClean="0"/>
              <a:t>- на </a:t>
            </a:r>
            <a:r>
              <a:rPr lang="ru-RU" dirty="0"/>
              <a:t>спо­је­ви­ма др­шке и се­чи­ва.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295400"/>
            <a:ext cx="4270375" cy="4830763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На телу и одећи извршиоца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Испод ноктију извршиоца</a:t>
            </a:r>
            <a:endParaRPr lang="en-US" dirty="0"/>
          </a:p>
          <a:p>
            <a:r>
              <a:rPr lang="ru-RU" dirty="0"/>
              <a:t>на </a:t>
            </a:r>
            <a:r>
              <a:rPr lang="ru-RU" dirty="0" smtClean="0"/>
              <a:t>ме­сти­ма </a:t>
            </a:r>
            <a:r>
              <a:rPr lang="ru-RU" dirty="0"/>
              <a:t>ко­ја се че­сто до­ди­ру­ју ру­ка­ма (око­врат­ник, дуг­мад, пер­тле). </a:t>
            </a:r>
            <a:endParaRPr lang="ru-RU" dirty="0" smtClean="0"/>
          </a:p>
          <a:p>
            <a:r>
              <a:rPr lang="ru-RU" dirty="0" smtClean="0"/>
              <a:t>прегледати </a:t>
            </a:r>
            <a:r>
              <a:rPr lang="ru-RU" dirty="0"/>
              <a:t>џе­по­ве </a:t>
            </a:r>
            <a:r>
              <a:rPr lang="sr-Cyrl-CS" dirty="0"/>
              <a:t>од </a:t>
            </a:r>
            <a:r>
              <a:rPr lang="ru-RU" dirty="0"/>
              <a:t>пан­та­ло­на.</a:t>
            </a:r>
            <a:endParaRPr lang="ru-RU" dirty="0" smtClean="0"/>
          </a:p>
          <a:p>
            <a:r>
              <a:rPr lang="ru-RU" dirty="0" smtClean="0"/>
              <a:t>Тре­ба </a:t>
            </a:r>
            <a:r>
              <a:rPr lang="ru-RU" dirty="0"/>
              <a:t>пре­гле­да­ти шлиц (уби­ца под пси­хич­ким деј­ством де­ла по­сле уби­ства че­сто ури­ни­ра</a:t>
            </a:r>
            <a:r>
              <a:rPr lang="ru-RU" dirty="0" smtClean="0"/>
              <a:t>).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13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dirty="0"/>
              <a:t>Тра­го­ви спе­р­ме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953000" y="5410200"/>
            <a:ext cx="4038600" cy="762000"/>
          </a:xfrm>
        </p:spPr>
        <p:txBody>
          <a:bodyPr/>
          <a:lstStyle/>
          <a:p>
            <a:r>
              <a:rPr lang="sr-Cyrl-RS" dirty="0"/>
              <a:t>„</a:t>
            </a:r>
            <a:r>
              <a:rPr lang="en-US" dirty="0"/>
              <a:t>black lights</a:t>
            </a:r>
            <a:r>
              <a:rPr lang="sr-Cyrl-RS" dirty="0" smtClean="0"/>
              <a:t>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152400" y="914400"/>
            <a:ext cx="4344988" cy="5715000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По­треб­но је што пре на­кон си­ло­ва­ња из­вр­ши­ти суд­скоме­ди­цин­ски пре­глед оште­ће­не и узе­ти тра­го­ве спе­р­ме са ње­не оде­ће, те­ла и ва­ги­не. У ва­ги­ни и ма­те­ри­ци жи­ве же­не, спер­ма­то­зо­и­ди се мо­гу на­ћи још не­ко­ли­ко са­ти (5</a:t>
            </a:r>
            <a:r>
              <a:rPr lang="ru-RU" i="1" dirty="0"/>
              <a:t>–</a:t>
            </a:r>
            <a:r>
              <a:rPr lang="ru-RU" dirty="0"/>
              <a:t>20) по­сле сно­ша­ја, а у ма­те­ри­ци мр­тве же­не још 2 до 3 да­на по­сле смр­ти. </a:t>
            </a:r>
            <a:endParaRPr lang="en-US" dirty="0"/>
          </a:p>
          <a:p>
            <a:r>
              <a:rPr lang="ru-RU" dirty="0"/>
              <a:t>По­ред тра­го­ва спе­р­ме, код си­ло­ва­ња, тре­ба фик­си­ра­ти и тра­го­ве ва­ги­нал­ног се­кре­та. Тра­го­ви се тра­же на оде­ћи и те­лу осум­њи­че­ног (на де­ло­ви­ма оде­ће, стид­ним дла­ка­ма, ис­под нок­ти­ју му­шкар­ца и на пре­пу­ци­ју пе­ни­са).</a:t>
            </a:r>
            <a:endParaRPr lang="en-US" dirty="0"/>
          </a:p>
          <a:p>
            <a:endParaRPr lang="ru-RU" i="1" dirty="0" smtClean="0"/>
          </a:p>
          <a:p>
            <a:r>
              <a:rPr lang="ru-RU" i="1" dirty="0" smtClean="0"/>
              <a:t>Узи­ма­ње </a:t>
            </a:r>
            <a:r>
              <a:rPr lang="ru-RU" i="1" dirty="0"/>
              <a:t>узо­ра­ка за ана­ли­зу од осум­њи­че­не осо­бе.</a:t>
            </a:r>
            <a:r>
              <a:rPr lang="ru-RU" dirty="0"/>
              <a:t> –</a:t>
            </a:r>
            <a:r>
              <a:rPr lang="ru-RU" b="1" dirty="0"/>
              <a:t> </a:t>
            </a:r>
            <a:r>
              <a:rPr lang="ru-RU" dirty="0"/>
              <a:t>Да би се из­вр­ши­ла ком­па­ра­тив­на ис­пи­ти­ва­ња на осно­ву спе­р­ме ко­ја је про­на­ђе­на на те­лу, ва­ги­ни или оде­ћи оште­ће­не, по­треб­но је од осум­њи­че­ног узе­ти узо­р­ке за ис­пи­ти­ва­ње. За по­тре­бе ве­шта­че­ња до­вољ­но је да се од осум­њи­че­ног узме узо­рак са­су­ше­не пљу­вач­ке (ни­је по­треб­но узи­ма­ти спе­р­му): ко­ма­дић га­зе на­то­пи се пљу­вач­ком у усти­ма осум­њи­че­ног и осу­ши, умо­та у па­пир и до­ста­ви ве­шта­ку.</a:t>
            </a:r>
            <a:endParaRPr lang="en-US" dirty="0"/>
          </a:p>
          <a:p>
            <a:r>
              <a:rPr lang="ru-RU" i="1" dirty="0"/>
              <a:t>Ве­шта­че­њем</a:t>
            </a:r>
            <a:r>
              <a:rPr lang="ru-RU" b="1" dirty="0"/>
              <a:t> </a:t>
            </a:r>
            <a:r>
              <a:rPr lang="ru-RU" dirty="0"/>
              <a:t>тра­га спе­р­ме или ва­ги­нал­ног се­кре­та</a:t>
            </a:r>
            <a:r>
              <a:rPr lang="ru-RU" b="1" dirty="0"/>
              <a:t> </a:t>
            </a:r>
            <a:r>
              <a:rPr lang="ru-RU" dirty="0"/>
              <a:t>на осно­ву ДНК те­ста, мо­же се са си­гур­но­шћу уста­но­ви­ти иден­ти­тет осо­бе </a:t>
            </a:r>
            <a:r>
              <a:rPr lang="ru-RU" i="1" dirty="0"/>
              <a:t>–</a:t>
            </a:r>
            <a:r>
              <a:rPr lang="ru-RU" b="1" dirty="0"/>
              <a:t> </a:t>
            </a:r>
            <a:r>
              <a:rPr lang="ru-RU" dirty="0"/>
              <a:t>оста­ви­о­ца </a:t>
            </a:r>
            <a:r>
              <a:rPr lang="ru-RU" dirty="0" smtClean="0"/>
              <a:t>тра­га.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743200"/>
            <a:ext cx="4343116" cy="263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00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6753" y="1481138"/>
            <a:ext cx="587049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25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Detection </a:t>
            </a:r>
            <a:r>
              <a:rPr lang="en-US" dirty="0"/>
              <a:t>of Semen (Human and Boar) and Saliva on Fabrics by a </a:t>
            </a:r>
            <a:r>
              <a:rPr lang="en-US" dirty="0" err="1"/>
              <a:t>VeryHigh</a:t>
            </a:r>
            <a:r>
              <a:rPr lang="en-US" dirty="0"/>
              <a:t> Powered UV-/VIS-Light Source</a:t>
            </a:r>
          </a:p>
          <a:p>
            <a:r>
              <a:rPr lang="en-US" dirty="0"/>
              <a:t>Abstract:</a:t>
            </a:r>
          </a:p>
          <a:p>
            <a:r>
              <a:rPr lang="en-US" dirty="0"/>
              <a:t>A possible method to detect body fluids in forensic cases of sexual assault or abuse is by using forensic </a:t>
            </a:r>
            <a:r>
              <a:rPr lang="en-US" dirty="0" err="1"/>
              <a:t>lightsources</a:t>
            </a:r>
            <a:r>
              <a:rPr lang="en-US" dirty="0"/>
              <a:t>, which emit certain wavelengths and excite body fluids to fluoresce. However, the success of the visualization of the fluorescence signal can be significantly reduced when unfavorable conditions - especially daylight - are present </a:t>
            </a:r>
            <a:r>
              <a:rPr lang="en-US" dirty="0" err="1"/>
              <a:t>orused</a:t>
            </a:r>
            <a:r>
              <a:rPr lang="en-US" dirty="0" smtClean="0"/>
              <a:t>. We </a:t>
            </a:r>
            <a:r>
              <a:rPr lang="en-US" dirty="0"/>
              <a:t>studied the detection of fresh semen (human, boar) and saliva (human) on different and colored types of fabric. </a:t>
            </a:r>
            <a:r>
              <a:rPr lang="en-US" dirty="0" err="1"/>
              <a:t>Thestained</a:t>
            </a:r>
            <a:r>
              <a:rPr lang="en-US" dirty="0"/>
              <a:t> </a:t>
            </a:r>
            <a:r>
              <a:rPr lang="en-US" b="1" dirty="0"/>
              <a:t>samples were stored for 3 and 5 weeks, respectively, and some were additionally washed with detergent at 30°C(86°F).</a:t>
            </a:r>
            <a:r>
              <a:rPr lang="en-US" dirty="0"/>
              <a:t> The portable forensic light source </a:t>
            </a:r>
            <a:r>
              <a:rPr lang="en-US" dirty="0" err="1"/>
              <a:t>Lumatec</a:t>
            </a:r>
            <a:r>
              <a:rPr lang="en-US" dirty="0"/>
              <a:t> Superlight 400 which emits wavelengths from 320 nm (UV) to 700 nm(visible light, VIS) and colored goggles and filters were </a:t>
            </a:r>
            <a:r>
              <a:rPr lang="en-US" b="1" dirty="0"/>
              <a:t>used</a:t>
            </a:r>
            <a:r>
              <a:rPr lang="en-US" b="1" dirty="0" smtClean="0"/>
              <a:t>.</a:t>
            </a:r>
            <a:r>
              <a:rPr lang="sr-Cyrl-RS" b="1" dirty="0" smtClean="0"/>
              <a:t> </a:t>
            </a:r>
            <a:r>
              <a:rPr lang="en-US" b="1" dirty="0" smtClean="0"/>
              <a:t>The </a:t>
            </a:r>
            <a:r>
              <a:rPr lang="en-US" b="1" dirty="0"/>
              <a:t>very high intensity light source detected semen and saliva in darkness and daylight</a:t>
            </a:r>
            <a:r>
              <a:rPr lang="en-US" dirty="0"/>
              <a:t>. No </a:t>
            </a:r>
            <a:r>
              <a:rPr lang="en-US" b="1" dirty="0"/>
              <a:t>difference were found </a:t>
            </a:r>
            <a:r>
              <a:rPr lang="en-US" b="1" dirty="0" err="1"/>
              <a:t>insamples</a:t>
            </a:r>
            <a:r>
              <a:rPr lang="en-US" b="1" dirty="0"/>
              <a:t> stored 3 and 5 weeks,</a:t>
            </a:r>
            <a:r>
              <a:rPr lang="en-US" dirty="0"/>
              <a:t> respectively. Best results for semen and saliva were obtained using wavelengths between415-490 nm. For general search for body fluids, excitation of 350-500 nm is preferable. </a:t>
            </a:r>
            <a:r>
              <a:rPr lang="en-US" b="1" dirty="0"/>
              <a:t>With appropriate goggles (orange(&gt;500 nm) or red (&gt;590</a:t>
            </a:r>
            <a:r>
              <a:rPr lang="en-US" b="1" dirty="0" smtClean="0"/>
              <a:t>) </a:t>
            </a:r>
            <a:r>
              <a:rPr lang="en-US" b="1" dirty="0"/>
              <a:t>semen could be detected in 100% and saliva in 60% of the cases</a:t>
            </a:r>
            <a:r>
              <a:rPr lang="en-US" dirty="0"/>
              <a:t>. </a:t>
            </a:r>
            <a:r>
              <a:rPr lang="en-US" b="1" dirty="0"/>
              <a:t>Washing the samples with de-</a:t>
            </a:r>
            <a:r>
              <a:rPr lang="en-US" b="1" dirty="0" err="1"/>
              <a:t>tergent</a:t>
            </a:r>
            <a:r>
              <a:rPr lang="en-US" b="1" dirty="0"/>
              <a:t> removed the biological stains in 75% of the cases.</a:t>
            </a:r>
            <a:r>
              <a:rPr lang="en-US" dirty="0"/>
              <a:t> The darker the color, the more the fluorescence signal was </a:t>
            </a:r>
            <a:r>
              <a:rPr lang="en-US" dirty="0" err="1"/>
              <a:t>ab-sorbed</a:t>
            </a:r>
            <a:r>
              <a:rPr lang="en-US" dirty="0"/>
              <a:t>. The type of the fabric had however no significant effect on detection of semen and saliva. The recognition rate of saliva was much better than reported for other light sources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Izvor</a:t>
            </a:r>
            <a:r>
              <a:rPr lang="en-US" dirty="0" smtClean="0"/>
              <a:t>:</a:t>
            </a:r>
          </a:p>
          <a:p>
            <a:r>
              <a:rPr lang="en-US" dirty="0" err="1"/>
              <a:t>Anja</a:t>
            </a:r>
            <a:r>
              <a:rPr lang="en-US" dirty="0"/>
              <a:t> Fiedler, Jessica </a:t>
            </a:r>
            <a:r>
              <a:rPr lang="en-US" dirty="0" err="1"/>
              <a:t>Rehdorf</a:t>
            </a:r>
            <a:r>
              <a:rPr lang="en-US" dirty="0"/>
              <a:t>, Florian </a:t>
            </a:r>
            <a:r>
              <a:rPr lang="en-US" dirty="0" err="1"/>
              <a:t>Hilbers</a:t>
            </a:r>
            <a:r>
              <a:rPr lang="en-US" dirty="0"/>
              <a:t>, Lena </a:t>
            </a:r>
            <a:r>
              <a:rPr lang="en-US" dirty="0" err="1"/>
              <a:t>Johrdan</a:t>
            </a:r>
            <a:r>
              <a:rPr lang="en-US" dirty="0"/>
              <a:t>, </a:t>
            </a:r>
            <a:r>
              <a:rPr lang="en-US" dirty="0" err="1"/>
              <a:t>Carola</a:t>
            </a:r>
            <a:r>
              <a:rPr lang="en-US" dirty="0"/>
              <a:t> </a:t>
            </a:r>
            <a:r>
              <a:rPr lang="en-US" dirty="0" err="1"/>
              <a:t>Stribl</a:t>
            </a:r>
            <a:r>
              <a:rPr lang="en-US" dirty="0"/>
              <a:t> </a:t>
            </a:r>
            <a:r>
              <a:rPr lang="en-US" dirty="0" err="1"/>
              <a:t>andMark</a:t>
            </a:r>
            <a:r>
              <a:rPr lang="en-US" dirty="0"/>
              <a:t> </a:t>
            </a:r>
            <a:r>
              <a:rPr lang="en-US" dirty="0" err="1"/>
              <a:t>Benecke</a:t>
            </a:r>
            <a:r>
              <a:rPr lang="en-US" dirty="0"/>
              <a:t>,  Detection of Semen (Human and Boar) and Saliva on Fabrics by a </a:t>
            </a:r>
            <a:r>
              <a:rPr lang="en-US" dirty="0" err="1"/>
              <a:t>VeryHigh</a:t>
            </a:r>
            <a:r>
              <a:rPr lang="en-US" dirty="0"/>
              <a:t> Powered UV-/VIS-Light Source,  </a:t>
            </a:r>
            <a:r>
              <a:rPr lang="en-US" i="1" dirty="0"/>
              <a:t>The Open Forensic Science Journal,</a:t>
            </a:r>
            <a:r>
              <a:rPr lang="en-US" dirty="0"/>
              <a:t> 2008,1, </a:t>
            </a:r>
            <a:r>
              <a:rPr lang="en-US" dirty="0" smtClean="0"/>
              <a:t>12-15, 1874-4028/08 </a:t>
            </a:r>
            <a:r>
              <a:rPr lang="en-US" dirty="0"/>
              <a:t>2008 Bentham Science Publishers Ltd.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32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Autofit/>
          </a:bodyPr>
          <a:lstStyle/>
          <a:p>
            <a:r>
              <a:rPr lang="sr-Cyrl-RS" sz="3200" dirty="0" smtClean="0"/>
              <a:t>Резултати једног научног истраживања у вези са траговима сперме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5143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Тра­го­ви се­кре­та из но­са или шлај­ма из гр­ла мо­гу оста­ти на ма­ра­ми­ци из­вр­ши­о­ца, на де­ло­ви­ма оде­ће или те­лу жр­тве (по­себ­но уко­ли­ко је учи­ни­лац при­ли­ком на­па­да и не­по­сред­ног кон­так­та са жр­твом ки­јао, ка­шљао или му се сли­вао се­крет из но­са). </a:t>
            </a:r>
            <a:endParaRPr lang="en-US" dirty="0" smtClean="0"/>
          </a:p>
          <a:p>
            <a:r>
              <a:rPr lang="ru-RU" dirty="0" smtClean="0"/>
              <a:t>Пљу­вач­ка</a:t>
            </a:r>
            <a:r>
              <a:rPr lang="ru-RU" dirty="0"/>
              <a:t>, се­крет из но­са или гр­ла оста­ју на ма­ски ко­ју је раз­бој­ник но­сио да би при­крио свој иден­ти­тет (по­себ­но на де­ло­ви­ма ма­ске ко­ји су у кон­так­ту са усти­ма и но­сем).</a:t>
            </a:r>
            <a:endParaRPr lang="en-US" dirty="0"/>
          </a:p>
          <a:p>
            <a:r>
              <a:rPr lang="ru-RU" dirty="0"/>
              <a:t>Тра­го­ви пљу­вач­ке сре­ћу се код раз­ли­чи­тих кри­вич­них де­ла на те­лу жр­тве или по­је­ди­ним пред­ме­ти­ма. Тра­го­ви пљу­вач­ке оста­ју у до­вољ­ним ко­ли­чи­на­ма за ДНК ве­шта­че­ње на жва­ка­ћој гу­ми ко­ју је из уста из­ба­цио кри­ми­на­лац, на опу­шку од ци­га­ре­те ба­че­ном на ли­цу ме­ста, на ча­ши или шо­љи из ко­је је учи­ни­лац пио, на по­штан­ској мар­ки или ко­вер­ти ко­ја је ле­пље­на пљу­вач­ком. </a:t>
            </a:r>
            <a:endParaRPr lang="en-US" dirty="0"/>
          </a:p>
          <a:p>
            <a:r>
              <a:rPr lang="ru-RU" dirty="0"/>
              <a:t>Узо­р­ци за ком­па­ри­ра­ње се узи­ма­ју од жр­тве и осум­њи­че­ног. У то­ку ис­пи­ти­ва­ња по­треб­но је жр­тву де­таљ­но ис­пи­та­ти (по­себ­но код сек­су­ал­них кри­вич­них де­ла) о ме­сти­ма на ње­ном те­лу и оде­ћи ко­је је учи­ни­лац до­ди­ри­вао сво­јим усна­ма или вр­шио при­ти­сак зу­би­ма. Са тих ме­ста узи­ма­ју се узо­р­ци за ис­пи­ти­ва­ње. Ва­жно је да се жр­тва на­кон на­па­да не пе­ре.</a:t>
            </a:r>
            <a:endParaRPr lang="en-US" dirty="0"/>
          </a:p>
          <a:p>
            <a:r>
              <a:rPr lang="ru-RU" dirty="0"/>
              <a:t>У фо­рен­зич­ким ла­бо­ра­то­ри­ја­ма вр­ше­на је успе­шна иден­ти­фи­ка­ци­ја учи­ни­о­ца на осно­ву тра­го­ва пљу­вач­ке са ма­ски на­чи­ње­них од нај­лон­ских ча­ра­па, ко­је су од­ба­че­не на ли­цу ме­ста или у бли­зи­ни ли­ца ме­ста.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Тра­го­ви пљу­вач­ке, шлајм из гр­ла и се­крет из но­са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765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5715000"/>
          </a:xfrm>
        </p:spPr>
        <p:txBody>
          <a:bodyPr>
            <a:normAutofit fontScale="55000" lnSpcReduction="20000"/>
          </a:bodyPr>
          <a:lstStyle/>
          <a:p>
            <a:r>
              <a:rPr lang="sr-Cyrl-CS" dirty="0"/>
              <a:t>Раз­ли­ку­ју се три вр­сте тра­го­ва ко­ји су у те­сној ве­зи са нок­ти­ма: </a:t>
            </a:r>
            <a:endParaRPr lang="en-US" dirty="0" smtClean="0"/>
          </a:p>
          <a:p>
            <a:pPr marL="514350" indent="-514350">
              <a:buAutoNum type="arabicParenR"/>
            </a:pPr>
            <a:r>
              <a:rPr lang="sr-Cyrl-CS" dirty="0" smtClean="0"/>
              <a:t>тра­го­ви </a:t>
            </a:r>
            <a:r>
              <a:rPr lang="sr-Cyrl-CS" dirty="0"/>
              <a:t>гре­ба­ња на­ста­ли од нок­ти­ју на те­лу жр­тве или </a:t>
            </a:r>
            <a:r>
              <a:rPr lang="sr-Cyrl-CS" dirty="0" smtClean="0"/>
              <a:t>учи­ни­о­ца; </a:t>
            </a:r>
            <a:endParaRPr lang="en-US" dirty="0" smtClean="0"/>
          </a:p>
          <a:p>
            <a:pPr marL="514350" indent="-514350">
              <a:buAutoNum type="arabicParenR"/>
            </a:pPr>
            <a:r>
              <a:rPr lang="sr-Cyrl-CS" dirty="0" smtClean="0"/>
              <a:t>са­др­жај </a:t>
            </a:r>
            <a:r>
              <a:rPr lang="sr-Cyrl-CS" dirty="0"/>
              <a:t>пр­љав­шти­не ис­под нок­ти­ју </a:t>
            </a:r>
            <a:r>
              <a:rPr lang="sr-Cyrl-CS" dirty="0" smtClean="0"/>
              <a:t>и</a:t>
            </a:r>
            <a:endParaRPr lang="en-US" dirty="0" smtClean="0"/>
          </a:p>
          <a:p>
            <a:pPr marL="514350" indent="-514350">
              <a:buAutoNum type="arabicParenR"/>
            </a:pPr>
            <a:r>
              <a:rPr lang="sr-Cyrl-CS" dirty="0" smtClean="0"/>
              <a:t> тра­го­ви </a:t>
            </a:r>
            <a:r>
              <a:rPr lang="sr-Cyrl-CS" dirty="0"/>
              <a:t>од­ло­мље­них нок­ти­ју</a:t>
            </a:r>
            <a:r>
              <a:rPr lang="sr-Cyrl-CS" dirty="0" smtClean="0"/>
              <a:t>.</a:t>
            </a:r>
            <a:endParaRPr lang="en-US" dirty="0" smtClean="0"/>
          </a:p>
          <a:p>
            <a:pPr marL="514350" indent="-514350">
              <a:buAutoNum type="arabicParenR"/>
            </a:pPr>
            <a:endParaRPr lang="en-US" dirty="0"/>
          </a:p>
          <a:p>
            <a:r>
              <a:rPr lang="sr-Cyrl-CS" dirty="0"/>
              <a:t>1) </a:t>
            </a:r>
            <a:r>
              <a:rPr lang="sr-Cyrl-CS" i="1" dirty="0"/>
              <a:t>Тра­го­ви гре­ба­ња на­ста­ли од нок­ти­ју на те­лу жр­тве или учи­ни­о­ца</a:t>
            </a:r>
            <a:r>
              <a:rPr lang="sr-Cyrl-CS" dirty="0"/>
              <a:t>.</a:t>
            </a:r>
            <a:r>
              <a:rPr lang="sr-Cyrl-CS" i="1" dirty="0"/>
              <a:t> –</a:t>
            </a:r>
            <a:r>
              <a:rPr lang="sr-Cyrl-CS" b="1" dirty="0"/>
              <a:t> </a:t>
            </a:r>
            <a:r>
              <a:rPr lang="sr-Cyrl-CS" dirty="0"/>
              <a:t>Тра­го­ви од нок­ти­ју мо­гу да се на­ђу нај­че­шће на те­лу жр­тве или учи­ни­о­ца кри­вич­ног де­ла као огре­бо­ти­на на от­кри­ве­ним де­ло­ви­ма те­ла (нпр., ли­цу, вра­ту, ру­ка­ма итд.). Сре­ћу се код крв­них и сек­су­ал­них де­ли­ка­та и на­ста­ју кад се жр­тва бра­ни или учи­ни­лац на­па­да жр­тву. Ови тра­го­ви, по пра­ви­лу, ни­су по­доб­ни за ме­ха­но­скоп­ску иден­ти­фи­ка­ци­ју, али има­ју зна­чај­ну ори­јен­та­ци­о­но-ели­ми­на­ци­о­ну вред­ност и пред­ста­вља­ју ин­ди­ци­ју уче­ство­ва­ња у де­лу</a:t>
            </a:r>
            <a:r>
              <a:rPr lang="sr-Cyrl-CS" dirty="0" smtClean="0"/>
              <a:t>.</a:t>
            </a:r>
            <a:endParaRPr lang="en-US" dirty="0" smtClean="0"/>
          </a:p>
          <a:p>
            <a:endParaRPr lang="en-US" dirty="0"/>
          </a:p>
          <a:p>
            <a:r>
              <a:rPr lang="sr-Cyrl-CS" dirty="0"/>
              <a:t>2) </a:t>
            </a:r>
            <a:r>
              <a:rPr lang="sr-Cyrl-CS" i="1" dirty="0"/>
              <a:t>Тра­го­ви у ви­ду пр­љав­шти­не ис­под нок­ти­ју</a:t>
            </a:r>
            <a:r>
              <a:rPr lang="sr-Cyrl-CS" dirty="0"/>
              <a:t>. </a:t>
            </a:r>
            <a:r>
              <a:rPr lang="sr-Cyrl-CS" i="1" dirty="0"/>
              <a:t>–</a:t>
            </a:r>
            <a:r>
              <a:rPr lang="sr-Cyrl-CS" b="1" dirty="0"/>
              <a:t> </a:t>
            </a:r>
            <a:r>
              <a:rPr lang="sr-Cyrl-CS" dirty="0"/>
              <a:t>У свим слу­ча­је­ви­ма ка­да има тра­го­ва гре­ба­ња, код сек­су­ал­них де­ли­ка­та, крв­них де­ли­ка­та, као и слу­ча­је­ви­ма ка­да по­сто­ји сум­ња на са­мо­у­би­ство, нпр., ве­ша­њем, тре­ба узе­ти са­др­жај ис­под нок­ти­ју ра­ди ве­шта­че­ња. То је нео­п­ход­но и у слу­ча­је­ви­ма про­вал­них кра­ђа (по­себ­но код про­ва­љи­ва­ња у ка­се), као и код дру­гих де­ли­ка­та код ко­јих оста­ју тра­го­ви ис­под нок­ти­ју. Ана­ли­зом са­др­жа­ја ис­под нок­ти­ју мо­гу се на­ћи тра­го­ви ко­ји ука­зу­ју на уче­шће у кри­вич­ном де­лу (нпр., тра­го­ви изо­ла­ци­је од оби­је­не ка­се). У слу­ча­је­ви­ма на­ла­за би­о­ло­шког ма­те­ри­ја­ла (нпр., тра­го­ва ко­же или ва­ги­нал­ног се­кре­та), мо­же да се иден­ти­фи­ку­је оста­ви­лац тра­га при­ме­ном ДНК ве­шта­че­ња. </a:t>
            </a:r>
            <a:endParaRPr lang="en-US" dirty="0" smtClean="0"/>
          </a:p>
          <a:p>
            <a:r>
              <a:rPr lang="sr-Cyrl-CS" dirty="0" smtClean="0"/>
              <a:t>Са­др­жај </a:t>
            </a:r>
            <a:r>
              <a:rPr lang="sr-Cyrl-CS" dirty="0"/>
              <a:t>ис­под нок­та ски­да се др­ве­ним шта­пи­ћи­ма, нок­ти се се­ку и ста­вља­ју у епру­ве­те, и то сва­ки но­кат по­себ­но. За по­тре­бе ве­шта­че­ња при­ба­вља се и упо­ред­ни ма­те­ри­јал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34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ru-RU" sz="3600" dirty="0"/>
              <a:t>Но­кат као траг и но­си­лац тра­га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3098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867400"/>
          </a:xfrm>
        </p:spPr>
        <p:txBody>
          <a:bodyPr>
            <a:normAutofit fontScale="55000" lnSpcReduction="20000"/>
          </a:bodyPr>
          <a:lstStyle/>
          <a:p>
            <a:r>
              <a:rPr lang="sr-Cyrl-CS" dirty="0"/>
              <a:t>3) </a:t>
            </a:r>
            <a:r>
              <a:rPr lang="sr-Cyrl-CS" i="1" dirty="0"/>
              <a:t>Трагови одломљених ноктију</a:t>
            </a:r>
            <a:r>
              <a:rPr lang="sr-Cyrl-CS" dirty="0"/>
              <a:t>. </a:t>
            </a:r>
            <a:r>
              <a:rPr lang="sr-Cyrl-CS" i="1" dirty="0"/>
              <a:t>–</a:t>
            </a:r>
            <a:r>
              <a:rPr lang="sr-Cyrl-CS" b="1" dirty="0"/>
              <a:t> </a:t>
            </a:r>
            <a:r>
              <a:rPr lang="sr-Cyrl-CS" dirty="0"/>
              <a:t>Уколико се на лицу места нађе део одломљеног нокта, постоји могућност идентификације </a:t>
            </a:r>
            <a:r>
              <a:rPr lang="ru-RU" dirty="0"/>
              <a:t>особе </a:t>
            </a:r>
            <a:r>
              <a:rPr lang="sr-Cyrl-CS" dirty="0"/>
              <a:t>на основу трага. Код таквих трагова постоје три методе идентификаци­је ли­ца</a:t>
            </a:r>
            <a:r>
              <a:rPr lang="sr-Cyrl-CS" dirty="0" smtClean="0"/>
              <a:t>.</a:t>
            </a:r>
            <a:endParaRPr lang="en-US" dirty="0" smtClean="0"/>
          </a:p>
          <a:p>
            <a:r>
              <a:rPr lang="sr-Cyrl-CS" dirty="0" smtClean="0"/>
              <a:t> </a:t>
            </a:r>
            <a:r>
              <a:rPr lang="sr-Cyrl-CS" i="1" dirty="0"/>
              <a:t>Пр­ва је </a:t>
            </a:r>
            <a:r>
              <a:rPr lang="sr-Cyrl-CS" b="1" i="1" dirty="0"/>
              <a:t>мор­фо­ло­шко укла­па­ње</a:t>
            </a:r>
            <a:r>
              <a:rPr lang="sr-Cyrl-CS" b="1" dirty="0"/>
              <a:t> </a:t>
            </a:r>
            <a:r>
              <a:rPr lang="sr-Cyrl-CS" dirty="0"/>
              <a:t>про­на­ђе­ног пар­че­та нок­та са ме­стом са ко­јег је тај траг от­пао. Ово је мо­гу­ће уко­ли­ко се осум­њи­че­ни од­мах на­ђе и ако у ме­ђу­вре­ме­ну ни­је се­као нок­те. При­ме­ном ове ме­то­де мо­же се до­ве­сти у ве­зу про­на­ђе­но пар­че нок­та и при­су­ство жр­тве или учи­ни­о­ца на ли­цу ме­ста. </a:t>
            </a:r>
            <a:r>
              <a:rPr lang="sr-Cyrl-CS" dirty="0" smtClean="0"/>
              <a:t>Вештачење </a:t>
            </a:r>
            <a:r>
              <a:rPr lang="sr-Cyrl-CS" dirty="0"/>
              <a:t>се врши применом методе уклапања уз примену микроскопа или лупе. </a:t>
            </a:r>
            <a:endParaRPr lang="en-US" dirty="0" smtClean="0"/>
          </a:p>
          <a:p>
            <a:r>
              <a:rPr lang="sr-Cyrl-CS" i="1" dirty="0" smtClean="0"/>
              <a:t>Друга </a:t>
            </a:r>
            <a:r>
              <a:rPr lang="sr-Cyrl-CS" i="1" dirty="0"/>
              <a:t>могућност везана је за </a:t>
            </a:r>
            <a:r>
              <a:rPr lang="sr-Cyrl-CS" b="1" i="1" dirty="0"/>
              <a:t>одређене специфичности ноктију</a:t>
            </a:r>
            <a:r>
              <a:rPr lang="sr-Cyrl-CS" dirty="0"/>
              <a:t>. Научници су открили да људски нокти како на рукама тако и на ногама, носе уздужне бразде које су нешто мање уочљиве на </a:t>
            </a:r>
            <a:r>
              <a:rPr lang="sr-Cyrl-CS" dirty="0" smtClean="0"/>
              <a:t>спољњој </a:t>
            </a:r>
            <a:r>
              <a:rPr lang="sr-Cyrl-CS" dirty="0"/>
              <a:t>страни нокта, а знатно уочљивије и са више детаља на унутрашњој страни. Ове бразде настају у процесу раста ноктију и одговарају својим положајем и величином паралелним браздама које су формиране на површини лежишта нокта преко којег расте кератинско ткиво. Као резултат тог процеса, на унутрашњој површини нокта одсликавају се бразде. Њихов карак­тер и рас­по­ред је по­све ин­ди­ви­ду­а­лан и омо­гу­ћа­ва утвр­ђи­ва­ње не са­мо иден­ти­те­та особе, већ и тач­но од­ре­ђе­ње пр­ста са ко­јег по­ти­че но­кат. Дру­га осо­би­на ко­ја го­во­ри у при­лог по­доб­но­сти нок­ти­ју за иден­ти­фи­ка­ци­ју особе је њи­хо­ва не­про­мен­љи­вост. Уко­ли­ко не на­ста­не ве­ћа по­вре­да или оште­ће­ње нок­та, од­но­сно ње­го­вог лежишта, распоред бразди остаје исти у току целог живота</a:t>
            </a:r>
            <a:r>
              <a:rPr lang="sr-Cyrl-CS" dirty="0" smtClean="0"/>
              <a:t>.</a:t>
            </a:r>
            <a:endParaRPr lang="en-US" dirty="0" smtClean="0"/>
          </a:p>
          <a:p>
            <a:r>
              <a:rPr lang="sr-Cyrl-CS" dirty="0" smtClean="0"/>
              <a:t> </a:t>
            </a:r>
            <a:r>
              <a:rPr lang="sr-Cyrl-CS" i="1" dirty="0" smtClean="0"/>
              <a:t>Трећи </a:t>
            </a:r>
            <a:r>
              <a:rPr lang="sr-Cyrl-CS" i="1" dirty="0"/>
              <a:t>начин идентификације особа чији је део нокта пронађен на лицу места заснива се на примени </a:t>
            </a:r>
            <a:r>
              <a:rPr lang="sr-Cyrl-CS" b="1" i="1" dirty="0"/>
              <a:t>ДНК</a:t>
            </a:r>
            <a:r>
              <a:rPr lang="sr-Cyrl-CS" b="1" dirty="0"/>
              <a:t> вештачења</a:t>
            </a:r>
            <a:r>
              <a:rPr lang="sr-Cyrl-CS" dirty="0"/>
              <a:t>, тј. утврђује се митохондријална ДНК (мтДНК).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81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У те­рен­ским усло­ви­ма </a:t>
            </a:r>
            <a:r>
              <a:rPr lang="ru-RU" dirty="0" smtClean="0"/>
              <a:t>- </a:t>
            </a:r>
            <a:r>
              <a:rPr lang="sr-Cyrl-CS" i="1" dirty="0" smtClean="0"/>
              <a:t>луминолска </a:t>
            </a:r>
            <a:r>
              <a:rPr lang="sr-Cyrl-CS" i="1" dirty="0"/>
              <a:t>проба </a:t>
            </a:r>
            <a:r>
              <a:rPr lang="sr-Cyrl-CS" dirty="0"/>
              <a:t>(у замраченој просторији). </a:t>
            </a:r>
            <a:endParaRPr lang="sr-Cyrl-CS" dirty="0" smtClean="0"/>
          </a:p>
          <a:p>
            <a:r>
              <a:rPr lang="ru-RU" dirty="0" smtClean="0"/>
              <a:t>По­зи­ти­ван </a:t>
            </a:r>
            <a:r>
              <a:rPr lang="ru-RU" dirty="0"/>
              <a:t>ре­зул­тат про­бе на тра­го­ве кр­ви, до­во­ди до про­ме­не бо­је рас­тво­ра (до луминисценције). </a:t>
            </a:r>
            <a:endParaRPr lang="ru-RU" dirty="0" smtClean="0"/>
          </a:p>
          <a:p>
            <a:r>
              <a:rPr lang="ru-RU" dirty="0" smtClean="0"/>
              <a:t>на­лаз ука­зу­је </a:t>
            </a:r>
            <a:r>
              <a:rPr lang="ru-RU" dirty="0"/>
              <a:t>да траг по­ти­че од људ­ске или жи­во­тињ­ске </a:t>
            </a:r>
            <a:r>
              <a:rPr lang="ru-RU" dirty="0" smtClean="0"/>
              <a:t>кр­ви.</a:t>
            </a:r>
          </a:p>
          <a:p>
            <a:r>
              <a:rPr lang="ru-RU" dirty="0" smtClean="0"/>
              <a:t>За </a:t>
            </a:r>
            <a:r>
              <a:rPr lang="ru-RU" dirty="0"/>
              <a:t>да­ља ди­фе­рен­ци­ра­ња по­треб­но је оба­ви­ти ве­шта­че­ње у ла­бо­ра­то­риј­ским усло­ви­ма. </a:t>
            </a:r>
            <a:endParaRPr lang="ru-RU" dirty="0" smtClean="0"/>
          </a:p>
          <a:p>
            <a:r>
              <a:rPr lang="ru-RU" dirty="0" smtClean="0"/>
              <a:t>Не­га­ти­ван </a:t>
            </a:r>
            <a:r>
              <a:rPr lang="ru-RU" dirty="0"/>
              <a:t>ре­зул­тат те­ста ука­зу­је на то да траг си­гур­но не по­ти­че од кр­ви.</a:t>
            </a:r>
            <a:r>
              <a:rPr lang="en-US" dirty="0"/>
              <a:t> </a:t>
            </a:r>
            <a:endParaRPr lang="sr-Cyrl-RS" dirty="0" smtClean="0"/>
          </a:p>
          <a:p>
            <a:r>
              <a:rPr lang="sr-Cyrl-CS" dirty="0" smtClean="0"/>
              <a:t>Лумунолска </a:t>
            </a:r>
            <a:r>
              <a:rPr lang="sr-Cyrl-CS" dirty="0"/>
              <a:t>проба представља најосетљивију реакцију за детекцију микротрагова крви (један према милион). Ова проба </a:t>
            </a:r>
            <a:r>
              <a:rPr lang="sr-Cyrl-CS" dirty="0" smtClean="0"/>
              <a:t>се </a:t>
            </a:r>
            <a:r>
              <a:rPr lang="sr-Cyrl-CS" dirty="0"/>
              <a:t>користи (применом распршивача) у свим случајевима када треба утврдити да ли нека сумњива мрља представља крв или не. Сумњив траг се шаље на ДНК вештачење</a:t>
            </a:r>
            <a:r>
              <a:rPr lang="sr-Cyrl-CS" dirty="0" smtClean="0"/>
              <a:t>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4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i="1" dirty="0" smtClean="0"/>
              <a:t>Луминолска проба- Те­сти­ра­ње </a:t>
            </a:r>
            <a:r>
              <a:rPr lang="ru-RU" sz="3600" i="1" dirty="0"/>
              <a:t>да ли сум­њи­ви траг по­ти­че од </a:t>
            </a:r>
            <a:r>
              <a:rPr lang="ru-RU" sz="3600" i="1" dirty="0" smtClean="0"/>
              <a:t>кр­ви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4683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495800"/>
          </a:xfrm>
        </p:spPr>
        <p:txBody>
          <a:bodyPr/>
          <a:lstStyle/>
          <a:p>
            <a:r>
              <a:rPr lang="ru-RU" dirty="0"/>
              <a:t>Сит­ни тра­го­ви кр­ви, као и трагови осталих излучевина, тра­же се уз по­моћ </a:t>
            </a:r>
            <a:r>
              <a:rPr lang="sr-Cyrl-CS" dirty="0"/>
              <a:t>специјалне </a:t>
            </a:r>
            <a:r>
              <a:rPr lang="ru-RU" dirty="0"/>
              <a:t>ул­тра­ви­о­лет­не лам­пе и наочара које представљају филтере зрачења.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607743"/>
            <a:ext cx="4038600" cy="227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3600" dirty="0" smtClean="0"/>
              <a:t>Ултравиолетно светло за тражење биолошких трагова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7558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3" y="1905000"/>
            <a:ext cx="4361617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208" y="1905000"/>
            <a:ext cx="445063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sr-Cyrl-RS" sz="3600" dirty="0" smtClean="0"/>
              <a:t>Форензичка хемија и биолошки трагови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60943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50292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hat is a forensic light source?</a:t>
            </a:r>
            <a:r>
              <a:rPr lang="en-US" dirty="0"/>
              <a:t> That blue light you always see the CSIs shining on the crime scenes while wearing big orange goggles is not some science version of a psychedelic party. What investigators are doing in that situation is making use of a forensic light source to see hidden objects or objects in a different way than under normal light. Normal white light is actually a combination of all the different colors of the rainbow, and the forensic light source is merely separating out a certain color (typically blue light), so that only one wavelength of light is represented. For example, blue light has a wavelength of around 450 nm, and red light has a wavelength of around 700 nm in the electromagnetic spectrum.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44" y="2057400"/>
            <a:ext cx="408940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sz="3200" dirty="0" smtClean="0"/>
              <a:t>Коришћење ултраљубичастог светла и других светлосних извора за билошке трагове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91329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90726"/>
            <a:ext cx="6505483" cy="473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Мане луминола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582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1"/>
            <a:ext cx="4040188" cy="609600"/>
          </a:xfrm>
        </p:spPr>
        <p:txBody>
          <a:bodyPr>
            <a:normAutofit fontScale="85000" lnSpcReduction="20000"/>
          </a:bodyPr>
          <a:lstStyle/>
          <a:p>
            <a:r>
              <a:rPr lang="sr-Cyrl-RS" dirty="0" smtClean="0"/>
              <a:t>Визелизован траг крви на одећи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sr-Cyrl-RS" dirty="0" smtClean="0"/>
              <a:t>Избледела мрља крви на чаршаву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581400" cy="464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071296"/>
            <a:ext cx="4041775" cy="268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D3DC-A8BA-4B97-A697-6DDC5AA1B5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78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365</TotalTime>
  <Words>2963</Words>
  <Application>Microsoft Office PowerPoint</Application>
  <PresentationFormat>On-screen Show (4:3)</PresentationFormat>
  <Paragraphs>172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Concourse</vt:lpstr>
      <vt:lpstr>Биолошки трагови</vt:lpstr>
      <vt:lpstr>Значај биолошких трагова</vt:lpstr>
      <vt:lpstr>Тра­го­ви кр­ви </vt:lpstr>
      <vt:lpstr>Луминолска проба- Те­сти­ра­ње да ли сум­њи­ви траг по­ти­че од кр­ви</vt:lpstr>
      <vt:lpstr>Ултравиолетно светло за тражење биолошких трагова</vt:lpstr>
      <vt:lpstr>Форензичка хемија и биолошки трагови</vt:lpstr>
      <vt:lpstr>Коришћење ултраљубичастог светла и других светлосних извора за билошке трагове</vt:lpstr>
      <vt:lpstr>Мане луминола</vt:lpstr>
      <vt:lpstr>PowerPoint Presentation</vt:lpstr>
      <vt:lpstr>PowerPoint Presentation</vt:lpstr>
      <vt:lpstr>Коришћење луминола у откривању опраних трагова крви</vt:lpstr>
      <vt:lpstr>Луминол и ултравиолетно светло за тражење биолошких трагова</vt:lpstr>
      <vt:lpstr>PowerPoint Presentation</vt:lpstr>
      <vt:lpstr>Forensic science expert examining traces of blood on a piece of cloth collected at a crime scene </vt:lpstr>
      <vt:lpstr>­Пој­авне ф­орме т­ра­гова ­крви</vt:lpstr>
      <vt:lpstr>Пој­авне ф­орме т­ра­гова ­крви</vt:lpstr>
      <vt:lpstr>Пој­авне ф­орме т­ра­гова ­крви</vt:lpstr>
      <vt:lpstr>Реконструкција кривичног дела на основу трагова крви</vt:lpstr>
      <vt:lpstr>Реконструкција кривичног дела на основу трагова крви</vt:lpstr>
      <vt:lpstr>Реконструкција кривичног дела на основу трагова крви</vt:lpstr>
      <vt:lpstr>Фиксирање трагова крви</vt:lpstr>
      <vt:lpstr>Фиксирање трагова крви</vt:lpstr>
      <vt:lpstr>Прикупљање и паковање трагова крви</vt:lpstr>
      <vt:lpstr>Прикупљање и паковање трагова крви</vt:lpstr>
      <vt:lpstr>Основна правила паковања трагова крви су:</vt:lpstr>
      <vt:lpstr>Дла­ке и вла­си ко­се као траг</vt:lpstr>
      <vt:lpstr>Фиксирање и паковање трагова власи косе и длака</vt:lpstr>
      <vt:lpstr>Људске и животињске длаке</vt:lpstr>
      <vt:lpstr>Тра­го­ви спе­р­ме</vt:lpstr>
      <vt:lpstr>Тра­го­ви спе­р­ме</vt:lpstr>
      <vt:lpstr>PowerPoint Presentation</vt:lpstr>
      <vt:lpstr>Резултати једног научног истраживања у вези са траговима сперме</vt:lpstr>
      <vt:lpstr>Тра­го­ви пљу­вач­ке, шлајм из гр­ла и се­крет из но­са</vt:lpstr>
      <vt:lpstr>Но­кат као траг и но­си­лац тра­га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Биолошки трагови</dc:title>
  <dc:creator>Branislav</dc:creator>
  <cp:lastModifiedBy>Branislav</cp:lastModifiedBy>
  <cp:revision>38</cp:revision>
  <dcterms:created xsi:type="dcterms:W3CDTF">2019-01-19T21:19:25Z</dcterms:created>
  <dcterms:modified xsi:type="dcterms:W3CDTF">2019-01-23T09:34:42Z</dcterms:modified>
</cp:coreProperties>
</file>