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проф. </a:t>
            </a:r>
            <a:r>
              <a:rPr lang="sr-Cyrl-RS" dirty="0" smtClean="0"/>
              <a:t>др Јелена Вучковић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 smtClean="0"/>
              <a:t>ШЕФ ДРЖАВЕ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Шеф државе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је носилац извршне функције државне власти.</a:t>
            </a:r>
          </a:p>
          <a:p>
            <a:r>
              <a:rPr lang="sr-Cyrl-CS" dirty="0" smtClean="0"/>
              <a:t>У зависности од тога да ли он ту функцију врши у целини или је дели са владом, као другим органом извршне власти, у савременим државама разликује се: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моноцефална,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бицефална 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мешовита извршна власт.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Избор и организација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На положај шефа државе може се доћи двојаким путем: наслеђем и избором. </a:t>
            </a:r>
          </a:p>
          <a:p>
            <a:r>
              <a:rPr lang="sr-Cyrl-CS" dirty="0" smtClean="0"/>
              <a:t>У првом случају реч je о монарху и монархији, у другом о председнику републике и републици. </a:t>
            </a:r>
          </a:p>
          <a:p>
            <a:r>
              <a:rPr lang="sr-Cyrl-CS" dirty="0" smtClean="0"/>
              <a:t>Трећи (фактички) пут, када се на положај шефа државе долази путем оружане силе - диктатор и диктатура.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sz="2800" dirty="0" smtClean="0"/>
              <a:t>Основно питање код изборног шефа државе je ко га бира: </a:t>
            </a:r>
            <a:r>
              <a:rPr lang="sr-Cyrl-CS" sz="2800" b="1" dirty="0" smtClean="0"/>
              <a:t>парламент</a:t>
            </a:r>
            <a:r>
              <a:rPr lang="sr-Cyrl-CS" sz="2800" dirty="0" smtClean="0"/>
              <a:t> или </a:t>
            </a:r>
            <a:r>
              <a:rPr lang="sr-Cyrl-CS" sz="2800" b="1" dirty="0" smtClean="0"/>
              <a:t>бирачи непосредно</a:t>
            </a:r>
            <a:r>
              <a:rPr lang="sr-Cyrl-CS" sz="2800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Председник републике кога je изабрао парламент има слабију демократску легитимност од председника републике кога су изабрали непосредно бирачи.</a:t>
            </a:r>
            <a:r>
              <a:rPr lang="en-US" dirty="0" smtClean="0"/>
              <a:t> </a:t>
            </a:r>
            <a:endParaRPr lang="sr-Cyrl-RS" dirty="0" smtClean="0"/>
          </a:p>
          <a:p>
            <a:r>
              <a:rPr lang="en-US" dirty="0" smtClean="0"/>
              <a:t>To</a:t>
            </a:r>
            <a:r>
              <a:rPr lang="sr-Cyrl-CS" dirty="0" smtClean="0"/>
              <a:t> важи и за председника којег не бира парламент него посебни </a:t>
            </a:r>
            <a:r>
              <a:rPr lang="sr-Cyrl-CS" b="1" dirty="0" smtClean="0"/>
              <a:t>изборни колегијум </a:t>
            </a:r>
            <a:r>
              <a:rPr lang="sr-Cyrl-CS" dirty="0" smtClean="0"/>
              <a:t>чији je састав знатно проширен у односу на састав парламента и чија je једина функција избор председника републике.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Непосредан избор председника републике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постоји у државама са моноцефалном извршном влашћу, каква извршна власт постоји у председничком систему. </a:t>
            </a:r>
          </a:p>
          <a:p>
            <a:r>
              <a:rPr lang="sr-Cyrl-CS" dirty="0" smtClean="0"/>
              <a:t>Да би законодавна и извршна власт у председничком систему биле одвојене једна од друге потребно je да њихови носиоци имају исто демократско порекло, тј. бирају се непосредно од стране бирача.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Дужина трајања мандата, тј. изборног периода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 smtClean="0"/>
              <a:t>Дужина мандата </a:t>
            </a:r>
            <a:r>
              <a:rPr lang="sr-Cyrl-CS" dirty="0" smtClean="0"/>
              <a:t>- важно питање код изборног шефа државе (председник републике) и могућност поновног избора на исту функцију.</a:t>
            </a:r>
          </a:p>
          <a:p>
            <a:r>
              <a:rPr lang="sr-Cyrl-CS" dirty="0" smtClean="0"/>
              <a:t>Већина устава у свету:  четири или пет година. </a:t>
            </a:r>
          </a:p>
          <a:p>
            <a:r>
              <a:rPr lang="sr-Cyrl-CS" dirty="0" smtClean="0"/>
              <a:t>Дужи мандат: устав Француске (седам година), као и устави појединих латиноамеричких земаља (шест и седам година). </a:t>
            </a:r>
          </a:p>
          <a:p>
            <a:r>
              <a:rPr lang="sr-Cyrl-CS" dirty="0" smtClean="0"/>
              <a:t>Што се тиче </a:t>
            </a:r>
            <a:r>
              <a:rPr lang="sr-Cyrl-CS" b="1" dirty="0" smtClean="0"/>
              <a:t>могућности поновног избора </a:t>
            </a:r>
            <a:r>
              <a:rPr lang="sr-Cyrl-CS" dirty="0" smtClean="0"/>
              <a:t>на исту функцију, устави познају различита решења: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ограничење поновног избора тако што председник може поново бити изабран </a:t>
            </a:r>
            <a:r>
              <a:rPr lang="sr-Cyrl-CS" u="sng" dirty="0" smtClean="0"/>
              <a:t>само још једанпут</a:t>
            </a:r>
            <a:r>
              <a:rPr lang="sr-Cyrl-CS" dirty="0" smtClean="0"/>
              <a:t>, али узастопно;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може бити изабрано за председника </a:t>
            </a:r>
            <a:r>
              <a:rPr lang="sr-Cyrl-CS" u="sng" dirty="0" smtClean="0"/>
              <a:t>највише два пута</a:t>
            </a:r>
            <a:r>
              <a:rPr lang="sr-Cyrl-CS" dirty="0" smtClean="0"/>
              <a:t>, али не узастопно 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непостојање било каквих ограничења поновног избора.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Организација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Шеф државе, било монарх било председник републике, по правилу је инокосни државни орган. </a:t>
            </a:r>
          </a:p>
          <a:p>
            <a:r>
              <a:rPr lang="sr-Cyrl-CS" dirty="0" smtClean="0"/>
              <a:t>Док је монарх увек инокосни орган, председник републике може бити организован и као колегијални орган.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Избор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 smtClean="0"/>
              <a:t>изборе за председника Републике расписује председник Народне скупштине. </a:t>
            </a:r>
          </a:p>
          <a:p>
            <a:r>
              <a:rPr lang="sr-Cyrl-CS" dirty="0" smtClean="0"/>
              <a:t>Кандидата за Председника може предложити политичка странка или друга политичка организација која прикупи најмање 10.000 потписа бирача у Републици, као и група грађана која прикупи исто тако најмање 10.000 потписа бирача у Републици. </a:t>
            </a:r>
          </a:p>
          <a:p>
            <a:r>
              <a:rPr lang="sr-Cyrl-CS" dirty="0" smtClean="0"/>
              <a:t>Политичке странке или друге политичке организације могу предложити кандидата за Председника саме или заједнички.</a:t>
            </a:r>
          </a:p>
          <a:p>
            <a:r>
              <a:rPr lang="sr-Cyrl-CS" dirty="0" smtClean="0"/>
              <a:t>Председник Републике бира се тајним гласањем на гласачком листићу. Бирач може гласати само за једног кандидата који се налази на гласачком листићу.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Избор председника Републике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За председника изабран је кандидат који је добио већину гласова бирача који су гласали, ако је на изборе изашла најмање половина од укупног броја бирача у Републици. </a:t>
            </a:r>
          </a:p>
          <a:p>
            <a:r>
              <a:rPr lang="sr-Cyrl-CS" dirty="0" smtClean="0"/>
              <a:t>Ако ниједан кандидат у првом кругу гласања не добије потребан број гласова, гласање се понавља у року од 15 дана (систем балотаже).</a:t>
            </a:r>
          </a:p>
          <a:p>
            <a:r>
              <a:rPr lang="sr-Cyrl-CS" dirty="0" smtClean="0"/>
              <a:t>На поновљеном гласању учествује најмање два кандидата који су добили највећи број гласова, или више кандидата који су добили једнак и истовремено највећи број гласова у првом кругу гласања. </a:t>
            </a:r>
          </a:p>
          <a:p>
            <a:r>
              <a:rPr lang="sr-Cyrl-CS" dirty="0" smtClean="0"/>
              <a:t>На поновљеном гласању изабран је кандидат који је добио већину гласова бирача који су гласали, ако је на изборе изашла најмање половина од укупног броја бирача у Републици. </a:t>
            </a:r>
          </a:p>
          <a:p>
            <a:r>
              <a:rPr lang="sr-Cyrl-CS" dirty="0" smtClean="0"/>
              <a:t>Ако у другом кругу ниједан кандидат не добије потребан број гласова, цео изборни поступак се понавља.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Имунитет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Председник Републике не може обављати другу јавну функцију или професионалну делатност</a:t>
            </a:r>
          </a:p>
          <a:p>
            <a:r>
              <a:rPr lang="sr-Cyrl-CS" dirty="0" smtClean="0"/>
              <a:t>ужива имунитет као и савезни посланик.</a:t>
            </a:r>
          </a:p>
          <a:p>
            <a:r>
              <a:rPr lang="sr-Cyrl-CS" dirty="0" smtClean="0"/>
              <a:t>У случају престанка мандата председника Републике пре истека времена на које је биран, избори за новог председника морају се одржати у року од 60 дана од дана престанка мандата. </a:t>
            </a:r>
          </a:p>
          <a:p>
            <a:r>
              <a:rPr lang="sr-Cyrl-CS" dirty="0" smtClean="0"/>
              <a:t>Ако је председник из било ког разлога привремено спречен да врши своју функцију, замењује га председник Народне скупштине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Овлашћења и акти</a:t>
            </a:r>
            <a:br>
              <a:rPr lang="sr-Cyrl-CS" b="1" dirty="0" smtClean="0"/>
            </a:br>
            <a:r>
              <a:rPr lang="sr-Cyrl-CS" dirty="0" smtClean="0"/>
              <a:t> </a:t>
            </a:r>
            <a:r>
              <a:rPr lang="sr-Cyrl-CS" i="1" dirty="0" smtClean="0"/>
              <a:t>парламентарни систем власти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 smtClean="0"/>
              <a:t>представља државу у земљи и иностранству. </a:t>
            </a:r>
          </a:p>
          <a:p>
            <a:r>
              <a:rPr lang="sr-Cyrl-CS" dirty="0" smtClean="0"/>
              <a:t>поставља и опозива дипломатске представнике своје земље у иностранству и прима акредитивна и опозивна писма страних дипломатских представника, </a:t>
            </a:r>
          </a:p>
          <a:p>
            <a:r>
              <a:rPr lang="sr-Cyrl-CS" dirty="0" smtClean="0"/>
              <a:t>даје одликовања и признања, помиловања за кривична дела. </a:t>
            </a:r>
          </a:p>
          <a:p>
            <a:r>
              <a:rPr lang="sr-Cyrl-CS" dirty="0" smtClean="0"/>
              <a:t>Један број овлашћења је у вези са избором других државних органа:</a:t>
            </a:r>
          </a:p>
          <a:p>
            <a:r>
              <a:rPr lang="sr-Cyrl-CS" dirty="0" smtClean="0"/>
              <a:t>предлаже мандатара за састав владе, водећи рачуна о односу политичких снага у парламенту, </a:t>
            </a:r>
          </a:p>
          <a:p>
            <a:r>
              <a:rPr lang="sr-Cyrl-CS" dirty="0" smtClean="0"/>
              <a:t>предлаже кандидате за судије највиших судова у земљи и друге високе државне функционере, </a:t>
            </a:r>
          </a:p>
          <a:p>
            <a:r>
              <a:rPr lang="sr-Cyrl-CS" dirty="0" smtClean="0"/>
              <a:t>расписује изборе за парламент и слично. </a:t>
            </a:r>
          </a:p>
          <a:p>
            <a:r>
              <a:rPr lang="sr-Cyrl-CS" dirty="0" smtClean="0"/>
              <a:t>У већини држава у свету шеф државе је врховни командант војске или је у телу које обавља ту функцију. </a:t>
            </a:r>
          </a:p>
          <a:p>
            <a:r>
              <a:rPr lang="sr-Cyrl-CS" dirty="0" smtClean="0"/>
              <a:t>Нормативна овлашћења: право шефа државе на суспензивни (у појединим државама и апсолутни) вето, право да својим актом проглашава законе усвојене у парламенту, да потписује опште акте владе, да предлаже или расписује референдум.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Појам и еволуција</a:t>
            </a:r>
            <a:r>
              <a:rPr lang="sr-Cyrl-C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Шеф државе је као државни орган претходио парламенту. </a:t>
            </a:r>
            <a:endParaRPr lang="sr-Latn-RS" dirty="0" smtClean="0"/>
          </a:p>
          <a:p>
            <a:r>
              <a:rPr lang="sr-Cyrl-CS" dirty="0" smtClean="0"/>
              <a:t>истовремено вршио све државне функције.</a:t>
            </a:r>
            <a:endParaRPr lang="sr-Latn-RS" dirty="0" smtClean="0"/>
          </a:p>
          <a:p>
            <a:r>
              <a:rPr lang="sr-Cyrl-RS" u="sng" dirty="0" smtClean="0"/>
              <a:t>П</a:t>
            </a:r>
            <a:r>
              <a:rPr lang="sr-Cyrl-CS" u="sng" dirty="0" smtClean="0"/>
              <a:t>ериод апсолутне монархије</a:t>
            </a:r>
            <a:r>
              <a:rPr lang="sr-Cyrl-CS" dirty="0" smtClean="0"/>
              <a:t>: шеф државе постаје носилац извршне, а парламент законодавне функције.</a:t>
            </a:r>
          </a:p>
          <a:p>
            <a:r>
              <a:rPr lang="sr-Cyrl-CS" u="sng" dirty="0" smtClean="0"/>
              <a:t>Принцип поделе власти</a:t>
            </a:r>
            <a:r>
              <a:rPr lang="sr-Cyrl-CS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Парламентарни систем:  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Председнички систем: шеф државе врши целокупну извршну власт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Овлашћења и акти</a:t>
            </a:r>
            <a:br>
              <a:rPr lang="sr-Cyrl-CS" b="1" dirty="0" smtClean="0"/>
            </a:br>
            <a:r>
              <a:rPr lang="sr-Cyrl-CS" dirty="0" smtClean="0"/>
              <a:t> у председничком систему власти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председник републике није само шеф државе</a:t>
            </a:r>
            <a:r>
              <a:rPr lang="sr-Cyrl-CS" b="1" dirty="0" smtClean="0"/>
              <a:t> </a:t>
            </a:r>
            <a:r>
              <a:rPr lang="sr-Cyrl-CS" dirty="0" smtClean="0"/>
              <a:t>него је истовремено са својим тимом сарадника које самостално именује и разрешава. </a:t>
            </a:r>
          </a:p>
          <a:p>
            <a:r>
              <a:rPr lang="sr-Cyrl-CS" dirty="0" smtClean="0"/>
              <a:t>није само носилац целокупне извршне власти него има јака овлашћења и у области законодавне и судске власти, путем којих се остварује систем „кочница и равнотежа" између државних власти.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Положај и одговорност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У</a:t>
            </a:r>
            <a:r>
              <a:rPr lang="sr-Cyrl-CS" b="1" dirty="0" smtClean="0"/>
              <a:t> монархији </a:t>
            </a:r>
            <a:r>
              <a:rPr lang="sr-Cyrl-CS" dirty="0" smtClean="0"/>
              <a:t>је шеф државе неодговоран за своје поступке, он не подлеже ни политичкој ни кривичној одговорности. „Краљ не може погрешити"</a:t>
            </a:r>
            <a:r>
              <a:rPr lang="en-US" dirty="0" smtClean="0"/>
              <a:t> (The king can do no wrong).</a:t>
            </a:r>
            <a:r>
              <a:rPr lang="sr-Cyrl-CS" dirty="0" smtClean="0"/>
              <a:t> </a:t>
            </a:r>
          </a:p>
          <a:p>
            <a:r>
              <a:rPr lang="sr-Cyrl-CS" dirty="0" smtClean="0"/>
              <a:t>У </a:t>
            </a:r>
            <a:r>
              <a:rPr lang="sr-Cyrl-CS" b="1" dirty="0" smtClean="0"/>
              <a:t>председничком систему </a:t>
            </a:r>
            <a:r>
              <a:rPr lang="sr-Cyrl-CS" dirty="0" smtClean="0"/>
              <a:t>шеф државе као </a:t>
            </a:r>
            <a:r>
              <a:rPr lang="sr-Cyrl-CS" u="sng" dirty="0" smtClean="0"/>
              <a:t>облик моноцефалне егзекутиве</a:t>
            </a:r>
            <a:r>
              <a:rPr lang="sr-Cyrl-CS" dirty="0" smtClean="0"/>
              <a:t> не може бити политички одговоран, тј. не може бити смењен пре истека времена за које је изабран. </a:t>
            </a:r>
          </a:p>
          <a:p>
            <a:r>
              <a:rPr lang="sr-Cyrl-CS" dirty="0" smtClean="0"/>
              <a:t>Шеф државе који је мандат добио </a:t>
            </a:r>
            <a:r>
              <a:rPr lang="sr-Cyrl-CS" u="sng" dirty="0" smtClean="0"/>
              <a:t>на општим непосредним изборима </a:t>
            </a:r>
            <a:r>
              <a:rPr lang="sr-Cyrl-CS" dirty="0" smtClean="0"/>
              <a:t>не може политички одговарати пред органом, какав је парламент, који потиче из истог демократског извора - непосредних народних избора. </a:t>
            </a:r>
          </a:p>
          <a:p>
            <a:r>
              <a:rPr lang="sr-Cyrl-CS" dirty="0" smtClean="0"/>
              <a:t>Он може одговарати само пред бирачима, уколико постоји установа опозива, или као у САД уколико се кандидује за обнављање председничког мандата, с обзиром на уставну могућност два узастопна избора.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Положај и одговорност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У председничком систему, шеф државе подлеже кривичној одговорности, која је по правилу уређена у уставу. </a:t>
            </a:r>
          </a:p>
          <a:p>
            <a:r>
              <a:rPr lang="sr-Cyrl-CS" dirty="0" smtClean="0"/>
              <a:t>У парламентарном систему, председник исто тако није одговоран политички него само, уколико је то уставом предвиђено, кривично. </a:t>
            </a:r>
          </a:p>
          <a:p>
            <a:r>
              <a:rPr lang="sr-Cyrl-CS" dirty="0" smtClean="0"/>
              <a:t>Неодговорност председника заснована је на различитим претпоставкама: </a:t>
            </a:r>
          </a:p>
          <a:p>
            <a:r>
              <a:rPr lang="sr-Cyrl-CS" dirty="0" smtClean="0"/>
              <a:t>у председничком систему, извршна власт је неодговорна парламенту, будући да је независна од законодавне власти и равноправна са њом, </a:t>
            </a:r>
          </a:p>
          <a:p>
            <a:r>
              <a:rPr lang="sr-Cyrl-CS" dirty="0" smtClean="0"/>
              <a:t>У парламентарном систему, председник није политички одговоран, али зато одговорност извршне власти пред парламентом преузима на себе влада, која формално то чини тако што председник или ресорни министар или влада у целини премапотписују акте председника републике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Положај и одговорност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у парламентарном систему одговорност извршне власги пред парламентом реализује се као одговорност владе, а не као одговорност председника републике.</a:t>
            </a:r>
          </a:p>
          <a:p>
            <a:r>
              <a:rPr lang="sr-Cyrl-CS" dirty="0" smtClean="0"/>
              <a:t>у скупштинском систему, председник републике за свој рад сноси политичку одговорност пред парламентом, који га је и изабрао на ту функцију.</a:t>
            </a:r>
            <a:r>
              <a:rPr lang="en-US" dirty="0" smtClean="0"/>
              <a:t> </a:t>
            </a:r>
            <a:endParaRPr lang="sr-Cyrl-RS" dirty="0" smtClean="0"/>
          </a:p>
          <a:p>
            <a:r>
              <a:rPr lang="sr-Cyrl-CS" dirty="0" smtClean="0"/>
              <a:t>Принцип о концешрацији свих државних власти у представничком телу, парламенту.</a:t>
            </a:r>
            <a:endParaRPr lang="en-US" dirty="0" smtClean="0"/>
          </a:p>
          <a:p>
            <a:endParaRPr lang="sr-Cyrl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Одговорност председника у РСрбији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dirty="0" smtClean="0"/>
              <a:t>реализује се, као и његов избор, пред бирачким телом. </a:t>
            </a:r>
          </a:p>
          <a:p>
            <a:r>
              <a:rPr lang="sr-Cyrl-CS" dirty="0" smtClean="0"/>
              <a:t>Да би бирачи одлучивали о опозиву председника</a:t>
            </a:r>
            <a:r>
              <a:rPr lang="sr-Cyrl-CS" b="1" dirty="0" smtClean="0"/>
              <a:t>, </a:t>
            </a:r>
            <a:r>
              <a:rPr lang="sr-Cyrl-CS" dirty="0" smtClean="0"/>
              <a:t>потребно је да Народна скупштина већином од две трећине од укупног броја народних посланика оцени да је председник Републике прекршио устав.</a:t>
            </a:r>
          </a:p>
          <a:p>
            <a:r>
              <a:rPr lang="sr-Cyrl-CS" dirty="0" smtClean="0"/>
              <a:t>Поступак за опозив може покренути најмање трећина народних посланика, тако што ће председнику НС поднети предлог да се на дневни ред седнице стави питање покретања поступка</a:t>
            </a:r>
            <a:r>
              <a:rPr lang="sr-Cyrl-CS" b="1" dirty="0" smtClean="0"/>
              <a:t> </a:t>
            </a:r>
            <a:r>
              <a:rPr lang="sr-Cyrl-CS" dirty="0" smtClean="0"/>
              <a:t>за опозив председника, уз писмено образложење због чега сматрају да је председник прекршио устав. </a:t>
            </a:r>
          </a:p>
          <a:p>
            <a:r>
              <a:rPr lang="sr-Cyrl-CS" dirty="0" smtClean="0"/>
              <a:t>Председник НС овај предлог одмах доставља народним посланицима. </a:t>
            </a:r>
          </a:p>
          <a:p>
            <a:r>
              <a:rPr lang="sr-Cyrl-CS" dirty="0" smtClean="0"/>
              <a:t>Кад Народна скупштина прихвати да се на дневни ред стави питање покретања поступка за опозив председника, </a:t>
            </a:r>
            <a:r>
              <a:rPr lang="sr-Cyrl-CS" b="1" dirty="0" smtClean="0"/>
              <a:t>Одбор за уставна питања </a:t>
            </a:r>
            <a:r>
              <a:rPr lang="sr-Cyrl-CS" dirty="0" smtClean="0"/>
              <a:t>разматра разлоге за покретање тог поступка наведене у образложењу и о томе подноси извештај НС. </a:t>
            </a:r>
          </a:p>
          <a:p>
            <a:r>
              <a:rPr lang="sr-Cyrl-CS" dirty="0" smtClean="0"/>
              <a:t>После подношења извештаја одбора отвара се претрес, а после одлучује се о овом предлогу. </a:t>
            </a:r>
          </a:p>
          <a:p>
            <a:r>
              <a:rPr lang="sr-Cyrl-CS" dirty="0" smtClean="0"/>
              <a:t>Посгупак за опозив је покренут ако се о томе изјасни две трећине од укупног броја народних посланика.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Опозив председника Републике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0 опозиву одлучује се непосредним и тајним изјашњавањем бирача. </a:t>
            </a:r>
          </a:p>
          <a:p>
            <a:r>
              <a:rPr lang="sr-Cyrl-CS" dirty="0" smtClean="0"/>
              <a:t>Председник Републике је опозван ако је за његов опозив гласала већина од укупног броја уписаних бирача у Републици. </a:t>
            </a:r>
          </a:p>
          <a:p>
            <a:r>
              <a:rPr lang="sr-Cyrl-CS" dirty="0" smtClean="0"/>
              <a:t>Ако бирачи не опозову председника, Народна скупштина се распушта. То је последица погрешне оцене скупштине да је председник Републике, прекршио устав. </a:t>
            </a:r>
          </a:p>
          <a:p>
            <a:r>
              <a:rPr lang="sr-Cyrl-CS" dirty="0" smtClean="0"/>
              <a:t>У случају разрешења председника Републике пре истека времена на које је биран, избори за новог председника морај у се одржати у року од 60 дана од дана престанка мандата председника.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Шеф државе је државни орган који представља државу као целину</a:t>
            </a:r>
          </a:p>
          <a:p>
            <a:r>
              <a:rPr lang="sr-Cyrl-CS" dirty="0" smtClean="0"/>
              <a:t>Тај орган може бити организован као </a:t>
            </a:r>
            <a:r>
              <a:rPr lang="sr-Cyrl-CS" b="1" dirty="0" smtClean="0"/>
              <a:t>монарх</a:t>
            </a:r>
            <a:r>
              <a:rPr lang="sr-Cyrl-CS" dirty="0" smtClean="0"/>
              <a:t> или као </a:t>
            </a:r>
            <a:r>
              <a:rPr lang="sr-Cyrl-CS" b="1" dirty="0" smtClean="0"/>
              <a:t>председник републике</a:t>
            </a:r>
            <a:r>
              <a:rPr lang="sr-Cyrl-CS" i="1" dirty="0" smtClean="0"/>
              <a:t>,</a:t>
            </a:r>
            <a:r>
              <a:rPr lang="sr-Cyrl-CS" dirty="0" smtClean="0"/>
              <a:t> што је основ за поделу државних облика на монархију и републику.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Монархија и монарх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прошли су кроз одређене облике: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сталешка монархија,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апсолушна монархија и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уставна монархија</a:t>
            </a:r>
            <a:r>
              <a:rPr lang="sr-Cyrl-CS" i="1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Сталешка монархија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(XI - XV век) била је израз уситњене поли-тичке организације развијеног феудалног друштва. </a:t>
            </a:r>
          </a:p>
          <a:p>
            <a:r>
              <a:rPr lang="sr-Cyrl-CS" dirty="0" smtClean="0"/>
              <a:t>Централна - монархова власт била је слаба.</a:t>
            </a:r>
          </a:p>
          <a:p>
            <a:r>
              <a:rPr lang="sr-Cyrl-CS" dirty="0" smtClean="0"/>
              <a:t> Монархова власт била је још окрњена и постојањем сталешких представничких тела - сталешких скупштина (племства, свештенства и грађана)</a:t>
            </a:r>
          </a:p>
          <a:p>
            <a:r>
              <a:rPr lang="sr-Cyrl-CS" dirty="0" smtClean="0"/>
              <a:t>Монарх је био само феудални владалац, он у односу на остале феудалце није био суверен него је био „сизерен", док су остали феудалци били његови вазали.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Апсолутина монархија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(XV - XVIII век) монарх постаје суверени извор сваке власти у држави. </a:t>
            </a:r>
          </a:p>
          <a:p>
            <a:r>
              <a:rPr lang="sr-Cyrl-CS" dirty="0" smtClean="0"/>
              <a:t>Монархова власт постаје неограничена, </a:t>
            </a:r>
            <a:r>
              <a:rPr lang="en-US" cap="small" dirty="0" smtClean="0"/>
              <a:t>to </a:t>
            </a:r>
            <a:r>
              <a:rPr lang="en-US" dirty="0" smtClean="0"/>
              <a:t>je</a:t>
            </a:r>
            <a:r>
              <a:rPr lang="sr-Cyrl-CS" dirty="0" smtClean="0"/>
              <a:t> једина власт у држави. </a:t>
            </a:r>
          </a:p>
          <a:p>
            <a:r>
              <a:rPr lang="sr-Cyrl-CS" dirty="0" smtClean="0"/>
              <a:t>У управљању државом монарх није ничим везан</a:t>
            </a:r>
            <a:r>
              <a:rPr lang="sr-Cyrl-RS" dirty="0" smtClean="0"/>
              <a:t>, </a:t>
            </a:r>
            <a:r>
              <a:rPr lang="sr-Cyrl-CS" dirty="0" smtClean="0"/>
              <a:t>његова воља je закон, а грађани су монархови поданици.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Уставна монархија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крај XVIII века до данас) власт монархова je одређена уставом и она je ограничена политичким слободама грађана и установом народног представништва. </a:t>
            </a:r>
          </a:p>
          <a:p>
            <a:r>
              <a:rPr lang="sr-Cyrl-CS" dirty="0" smtClean="0"/>
              <a:t>може бити: дуалистичка и парламентарна</a:t>
            </a:r>
            <a:r>
              <a:rPr lang="sr-Cyrl-CS" i="1" dirty="0" smtClean="0"/>
              <a:t>.</a:t>
            </a:r>
            <a:r>
              <a:rPr lang="sr-Cyrl-CS" dirty="0" smtClean="0"/>
              <a:t> </a:t>
            </a:r>
          </a:p>
          <a:p>
            <a:r>
              <a:rPr lang="sr-Cyrl-CS" dirty="0" smtClean="0"/>
              <a:t>У </a:t>
            </a:r>
            <a:r>
              <a:rPr lang="sr-Cyrl-CS" i="1" dirty="0" smtClean="0"/>
              <a:t>дуалисшичкој монархији </a:t>
            </a:r>
            <a:r>
              <a:rPr lang="sr-Cyrl-CS" dirty="0" smtClean="0"/>
              <a:t>нема парламентаризма. Краљ поставља министре независно од парламентарне већине, а ови њему једино одговарају за свој рад. </a:t>
            </a:r>
          </a:p>
          <a:p>
            <a:r>
              <a:rPr lang="sr-Cyrl-CS" dirty="0" smtClean="0"/>
              <a:t>У </a:t>
            </a:r>
            <a:r>
              <a:rPr lang="sr-Cyrl-CS" i="1" dirty="0" smtClean="0"/>
              <a:t>иарламвншарној монархији</a:t>
            </a:r>
            <a:r>
              <a:rPr lang="sr-Cyrl-CS" dirty="0" smtClean="0"/>
              <a:t> краљ влада, али не управља. Министре бира већина у парламенту, којој су министри и одговорни.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Председник републике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У председничком систему власти председник републике се, по правилу, бира непосредно од стране бирача. </a:t>
            </a:r>
          </a:p>
          <a:p>
            <a:r>
              <a:rPr lang="sr-Cyrl-CS" dirty="0" smtClean="0"/>
              <a:t>У парламентарном систему председник републике се, по правилу, бира од стране народног представништва.</a:t>
            </a:r>
          </a:p>
          <a:p>
            <a:r>
              <a:rPr lang="sr-Cyrl-CS" dirty="0" smtClean="0"/>
              <a:t>У стварности председник републике изабран од стране парламента врши на симболичан начин овлашћења која су му додељена и ограничава се на стављање свог потписа.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Мешовити систем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Председник републике који је непосредно изабран од стране бирача постаје и стварни вршилац извршне власти, којем се уставом додељују овлашћења за обезбеђивање „редовног функционисања јавних власти".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363</TotalTime>
  <Words>1821</Words>
  <Application>Microsoft Office PowerPoint</Application>
  <PresentationFormat>On-screen Show (4:3)</PresentationFormat>
  <Paragraphs>121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Equity</vt:lpstr>
      <vt:lpstr>ШЕФ ДРЖАВЕ </vt:lpstr>
      <vt:lpstr>Појам и еволуција </vt:lpstr>
      <vt:lpstr>Slide 3</vt:lpstr>
      <vt:lpstr>Монархија и монарх </vt:lpstr>
      <vt:lpstr>Сталешка монархија</vt:lpstr>
      <vt:lpstr>Апсолутина монархија</vt:lpstr>
      <vt:lpstr>Уставна монархија</vt:lpstr>
      <vt:lpstr>Председник републике</vt:lpstr>
      <vt:lpstr>Мешовити систем</vt:lpstr>
      <vt:lpstr>Шеф државе</vt:lpstr>
      <vt:lpstr>Избор и организација</vt:lpstr>
      <vt:lpstr>Основно питање код изборног шефа државе je ко га бира: парламент или бирачи непосредно.</vt:lpstr>
      <vt:lpstr>Непосредан избор председника републике</vt:lpstr>
      <vt:lpstr>Дужина трајања мандата, тј. изборног периода</vt:lpstr>
      <vt:lpstr>Организација </vt:lpstr>
      <vt:lpstr>Избор </vt:lpstr>
      <vt:lpstr>Избор председника Републике</vt:lpstr>
      <vt:lpstr>Имунитет</vt:lpstr>
      <vt:lpstr>Овлашћења и акти  парламентарни систем власти </vt:lpstr>
      <vt:lpstr>Овлашћења и акти  у председничком систему власти </vt:lpstr>
      <vt:lpstr>Положај и одговорност</vt:lpstr>
      <vt:lpstr>Положај и одговорност</vt:lpstr>
      <vt:lpstr>Положај и одговорност</vt:lpstr>
      <vt:lpstr>Одговорност председника у РСрбији</vt:lpstr>
      <vt:lpstr>Опозив председника Републике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ШЕФ ДРЖАВЕ</dc:title>
  <dc:creator>Predrag Dimitrijevic</dc:creator>
  <cp:lastModifiedBy>Korisnik</cp:lastModifiedBy>
  <cp:revision>4</cp:revision>
  <dcterms:created xsi:type="dcterms:W3CDTF">2006-08-16T00:00:00Z</dcterms:created>
  <dcterms:modified xsi:type="dcterms:W3CDTF">2020-03-17T13:38:11Z</dcterms:modified>
</cp:coreProperties>
</file>