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410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FDA0D-A5B9-4901-99B1-163EE1ADE701}" type="datetimeFigureOut">
              <a:rPr lang="en-US" smtClean="0"/>
              <a:pPr/>
              <a:t>17.03.2020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CBA1B3A-1431-4D76-A860-79C4DF2889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FDA0D-A5B9-4901-99B1-163EE1ADE701}" type="datetimeFigureOut">
              <a:rPr lang="en-US" smtClean="0"/>
              <a:pPr/>
              <a:t>17.03.2020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A1B3A-1431-4D76-A860-79C4DF2889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FDA0D-A5B9-4901-99B1-163EE1ADE701}" type="datetimeFigureOut">
              <a:rPr lang="en-US" smtClean="0"/>
              <a:pPr/>
              <a:t>17.03.2020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A1B3A-1431-4D76-A860-79C4DF2889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FDA0D-A5B9-4901-99B1-163EE1ADE701}" type="datetimeFigureOut">
              <a:rPr lang="en-US" smtClean="0"/>
              <a:pPr/>
              <a:t>17.03.2020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CBA1B3A-1431-4D76-A860-79C4DF2889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FDA0D-A5B9-4901-99B1-163EE1ADE701}" type="datetimeFigureOut">
              <a:rPr lang="en-US" smtClean="0"/>
              <a:pPr/>
              <a:t>17.03.2020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A1B3A-1431-4D76-A860-79C4DF28891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FDA0D-A5B9-4901-99B1-163EE1ADE701}" type="datetimeFigureOut">
              <a:rPr lang="en-US" smtClean="0"/>
              <a:pPr/>
              <a:t>17.03.2020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A1B3A-1431-4D76-A860-79C4DF2889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FDA0D-A5B9-4901-99B1-163EE1ADE701}" type="datetimeFigureOut">
              <a:rPr lang="en-US" smtClean="0"/>
              <a:pPr/>
              <a:t>17.03.2020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CBA1B3A-1431-4D76-A860-79C4DF28891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FDA0D-A5B9-4901-99B1-163EE1ADE701}" type="datetimeFigureOut">
              <a:rPr lang="en-US" smtClean="0"/>
              <a:pPr/>
              <a:t>17.03.2020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A1B3A-1431-4D76-A860-79C4DF2889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FDA0D-A5B9-4901-99B1-163EE1ADE701}" type="datetimeFigureOut">
              <a:rPr lang="en-US" smtClean="0"/>
              <a:pPr/>
              <a:t>17.03.2020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A1B3A-1431-4D76-A860-79C4DF2889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FDA0D-A5B9-4901-99B1-163EE1ADE701}" type="datetimeFigureOut">
              <a:rPr lang="en-US" smtClean="0"/>
              <a:pPr/>
              <a:t>17.03.2020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A1B3A-1431-4D76-A860-79C4DF2889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FDA0D-A5B9-4901-99B1-163EE1ADE701}" type="datetimeFigureOut">
              <a:rPr lang="en-US" smtClean="0"/>
              <a:pPr/>
              <a:t>17.03.2020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A1B3A-1431-4D76-A860-79C4DF28891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1EFDA0D-A5B9-4901-99B1-163EE1ADE701}" type="datetimeFigureOut">
              <a:rPr lang="en-US" smtClean="0"/>
              <a:pPr/>
              <a:t>17.03.2020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CBA1B3A-1431-4D76-A860-79C4DF28891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>
                <a:solidFill>
                  <a:srgbClr val="C00000"/>
                </a:solidFill>
                <a:latin typeface="Bookman Old Style" pitchFamily="18" charset="0"/>
              </a:rPr>
              <a:t>ДРЖАВНО ПРАВНИ АКТИ</a:t>
            </a:r>
            <a:br>
              <a:rPr lang="sr-Cyrl-RS" dirty="0" smtClean="0">
                <a:solidFill>
                  <a:srgbClr val="C00000"/>
                </a:solidFill>
                <a:latin typeface="Bookman Old Style" pitchFamily="18" charset="0"/>
              </a:rPr>
            </a:br>
            <a:r>
              <a:rPr lang="sr-Cyrl-RS" dirty="0" smtClean="0">
                <a:solidFill>
                  <a:srgbClr val="C00000"/>
                </a:solidFill>
                <a:latin typeface="Bookman Old Style" pitchFamily="18" charset="0"/>
              </a:rPr>
              <a:t>КАО ПРЕТЕЧА СРЕТЕЊСКОГ УСТАВА</a:t>
            </a:r>
            <a:endParaRPr lang="en-US" dirty="0">
              <a:solidFill>
                <a:srgbClr val="C00000"/>
              </a:solidFill>
              <a:latin typeface="Bookman Old Styl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dirty="0" smtClean="0">
                <a:latin typeface="Bookman Old Style" pitchFamily="18" charset="0"/>
              </a:rPr>
              <a:t>проф. </a:t>
            </a:r>
            <a:r>
              <a:rPr lang="sr-Cyrl-RS" dirty="0" smtClean="0">
                <a:latin typeface="Bookman Old Style" pitchFamily="18" charset="0"/>
              </a:rPr>
              <a:t>др Јелена Вучковић</a:t>
            </a:r>
            <a:endParaRPr lang="en-US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>
                <a:solidFill>
                  <a:srgbClr val="C00000"/>
                </a:solidFill>
                <a:latin typeface="Bookman Old Style" pitchFamily="18" charset="0"/>
              </a:rPr>
              <a:t>Сретењски устав</a:t>
            </a:r>
            <a:br>
              <a:rPr lang="sr-Cyrl-RS" dirty="0" smtClean="0">
                <a:solidFill>
                  <a:srgbClr val="C00000"/>
                </a:solidFill>
                <a:latin typeface="Bookman Old Style" pitchFamily="18" charset="0"/>
              </a:rPr>
            </a:br>
            <a:endParaRPr lang="en-US" dirty="0">
              <a:solidFill>
                <a:srgbClr val="C00000"/>
              </a:solidFill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Cyrl-RS" dirty="0" smtClean="0">
                <a:latin typeface="Bookman Old Style" pitchFamily="18" charset="0"/>
              </a:rPr>
              <a:t>Устав регулише две материје:</a:t>
            </a:r>
          </a:p>
          <a:p>
            <a:r>
              <a:rPr lang="sr-Cyrl-RS" dirty="0" smtClean="0">
                <a:latin typeface="Bookman Old Style" pitchFamily="18" charset="0"/>
              </a:rPr>
              <a:t>Организацију власти и права грађана</a:t>
            </a:r>
          </a:p>
          <a:p>
            <a:r>
              <a:rPr lang="sr-Cyrl-RS" dirty="0" smtClean="0">
                <a:latin typeface="Bookman Old Style" pitchFamily="18" charset="0"/>
              </a:rPr>
              <a:t>Чл. 5. декларативно прокламује Начело поделе власти – разликовање законодатељне, законоизвритељне и судејске власти.</a:t>
            </a:r>
          </a:p>
          <a:p>
            <a:r>
              <a:rPr lang="sr-Cyrl-RS" dirty="0" smtClean="0">
                <a:latin typeface="Bookman Old Style" pitchFamily="18" charset="0"/>
              </a:rPr>
              <a:t>Чл. 6. предвиђа да законодавну и извршну власт врше Кнез и Савет заједно.</a:t>
            </a:r>
          </a:p>
          <a:p>
            <a:r>
              <a:rPr lang="sr-Cyrl-RS" dirty="0" smtClean="0">
                <a:latin typeface="Bookman Old Style" pitchFamily="18" charset="0"/>
              </a:rPr>
              <a:t>Чл. 78. предвиђа да једно одељење Државног савета обавља судску функују као трећестепена и последња инстанца.</a:t>
            </a:r>
          </a:p>
          <a:p>
            <a:r>
              <a:rPr lang="sr-Cyrl-RS" dirty="0" smtClean="0">
                <a:latin typeface="Bookman Old Style" pitchFamily="18" charset="0"/>
              </a:rPr>
              <a:t>Начело поделе власти није доследно спроведено у Сретењском уставу. Више конфузија него подела власти!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>
                <a:solidFill>
                  <a:srgbClr val="C00000"/>
                </a:solidFill>
                <a:latin typeface="Bookman Old Style" pitchFamily="18" charset="0"/>
              </a:rPr>
              <a:t>Сретењски устав</a:t>
            </a:r>
            <a:r>
              <a:rPr lang="sr-Cyrl-RS" dirty="0" smtClean="0">
                <a:latin typeface="Bookman Old Style" pitchFamily="18" charset="0"/>
              </a:rPr>
              <a:t/>
            </a:r>
            <a:br>
              <a:rPr lang="sr-Cyrl-RS" dirty="0" smtClean="0">
                <a:latin typeface="Bookman Old Style" pitchFamily="18" charset="0"/>
              </a:rPr>
            </a:br>
            <a:r>
              <a:rPr lang="sr-Cyrl-RS" sz="3600" i="1" cap="none" dirty="0" smtClean="0">
                <a:latin typeface="Bookman Old Style" pitchFamily="18" charset="0"/>
              </a:rPr>
              <a:t>Положај Кнеза</a:t>
            </a:r>
            <a:endParaRPr lang="en-US" sz="3600" i="1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r-Cyrl-RS" dirty="0" smtClean="0">
                <a:latin typeface="Bookman Old Style" pitchFamily="18" charset="0"/>
              </a:rPr>
              <a:t>Регулисан је главом 5. и обухвата највећи број чланова устава.</a:t>
            </a:r>
          </a:p>
          <a:p>
            <a:r>
              <a:rPr lang="sr-Cyrl-RS" dirty="0" smtClean="0">
                <a:latin typeface="Bookman Old Style" pitchFamily="18" charset="0"/>
              </a:rPr>
              <a:t>Кнез има право законодавне власти, доноси уредбе и именује све чиновнике – “све власти Српске”.</a:t>
            </a:r>
          </a:p>
          <a:p>
            <a:r>
              <a:rPr lang="sr-Cyrl-RS" dirty="0" smtClean="0">
                <a:latin typeface="Bookman Old Style" pitchFamily="18" charset="0"/>
              </a:rPr>
              <a:t>Правно је неодговоран што је својствено уставним монархијама.</a:t>
            </a:r>
          </a:p>
          <a:p>
            <a:r>
              <a:rPr lang="sr-Cyrl-RS" dirty="0" smtClean="0">
                <a:latin typeface="Bookman Old Style" pitchFamily="18" charset="0"/>
              </a:rPr>
              <a:t>У законодавном поступку поред законодавне иницијативе има право вета.</a:t>
            </a:r>
          </a:p>
          <a:p>
            <a:r>
              <a:rPr lang="sr-Cyrl-RS" dirty="0" smtClean="0">
                <a:latin typeface="Bookman Old Style" pitchFamily="18" charset="0"/>
              </a:rPr>
              <a:t>Подељена мишљења – да ли је то суспензивни или апсолутни вето!</a:t>
            </a:r>
            <a:endParaRPr lang="en-US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>
                <a:solidFill>
                  <a:srgbClr val="C00000"/>
                </a:solidFill>
                <a:latin typeface="Bookman Old Style" pitchFamily="18" charset="0"/>
              </a:rPr>
              <a:t>СретеЊски устав</a:t>
            </a:r>
            <a:r>
              <a:rPr lang="sr-Cyrl-RS" dirty="0" smtClean="0">
                <a:latin typeface="Bookman Old Style" pitchFamily="18" charset="0"/>
              </a:rPr>
              <a:t/>
            </a:r>
            <a:br>
              <a:rPr lang="sr-Cyrl-RS" dirty="0" smtClean="0">
                <a:latin typeface="Bookman Old Style" pitchFamily="18" charset="0"/>
              </a:rPr>
            </a:br>
            <a:r>
              <a:rPr lang="sr-Cyrl-RS" i="1" cap="none" dirty="0" smtClean="0">
                <a:latin typeface="Bookman Old Style" pitchFamily="18" charset="0"/>
              </a:rPr>
              <a:t>Државни Савет</a:t>
            </a:r>
            <a:endParaRPr lang="en-US" i="1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Cyrl-RS" dirty="0" smtClean="0">
                <a:latin typeface="Bookman Old Style" pitchFamily="18" charset="0"/>
              </a:rPr>
              <a:t>Државни савет се сврстава у “власти Србске”.</a:t>
            </a:r>
          </a:p>
          <a:p>
            <a:r>
              <a:rPr lang="sr-Cyrl-RS" dirty="0" smtClean="0">
                <a:latin typeface="Bookman Old Style" pitchFamily="18" charset="0"/>
              </a:rPr>
              <a:t>Чл. 45. - Он је највиша власт у Србији до Књаза.</a:t>
            </a:r>
          </a:p>
          <a:p>
            <a:r>
              <a:rPr lang="sr-Cyrl-RS" dirty="0" smtClean="0">
                <a:latin typeface="Bookman Old Style" pitchFamily="18" charset="0"/>
              </a:rPr>
              <a:t>Састоји се од 6 попечитеља, осталих чланова, председника и секретара. Број саветника није одређен а чл. 133. посредно утврђује њихову сталност.</a:t>
            </a:r>
          </a:p>
          <a:p>
            <a:r>
              <a:rPr lang="sr-Cyrl-RS" dirty="0" smtClean="0">
                <a:latin typeface="Bookman Old Style" pitchFamily="18" charset="0"/>
              </a:rPr>
              <a:t>Државни Савет врши законодавну, извршну а једно његово одељење и судску власт.</a:t>
            </a:r>
          </a:p>
          <a:p>
            <a:r>
              <a:rPr lang="sr-Cyrl-RS" dirty="0" smtClean="0">
                <a:latin typeface="Bookman Old Style" pitchFamily="18" charset="0"/>
              </a:rPr>
              <a:t>Има овлашћење да штити уставност и законитост (чл. 46. и 47.)</a:t>
            </a:r>
          </a:p>
          <a:p>
            <a:r>
              <a:rPr lang="sr-Cyrl-RS" dirty="0" smtClean="0">
                <a:latin typeface="Bookman Old Style" pitchFamily="18" charset="0"/>
              </a:rPr>
              <a:t>Врши надзор и контролу “остале србске власти” сем Књаза (чл. 49.), врши дисциплинску власт над свим чиновницима (чл. 56).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>
                <a:solidFill>
                  <a:srgbClr val="C00000"/>
                </a:solidFill>
                <a:latin typeface="Bookman Old Style" pitchFamily="18" charset="0"/>
              </a:rPr>
              <a:t>Сретењски устав</a:t>
            </a:r>
            <a:r>
              <a:rPr lang="sr-Cyrl-RS" dirty="0" smtClean="0">
                <a:latin typeface="Bookman Old Style" pitchFamily="18" charset="0"/>
              </a:rPr>
              <a:t/>
            </a:r>
            <a:br>
              <a:rPr lang="sr-Cyrl-RS" dirty="0" smtClean="0">
                <a:latin typeface="Bookman Old Style" pitchFamily="18" charset="0"/>
              </a:rPr>
            </a:br>
            <a:r>
              <a:rPr lang="sr-Cyrl-RS" sz="3600" i="1" cap="none" dirty="0" smtClean="0">
                <a:latin typeface="Bookman Old Style" pitchFamily="18" charset="0"/>
              </a:rPr>
              <a:t>Народна Скупштина</a:t>
            </a:r>
            <a:endParaRPr lang="en-US" i="1" cap="none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Cyrl-RS" dirty="0" smtClean="0">
                <a:latin typeface="Bookman Old Style" pitchFamily="18" charset="0"/>
              </a:rPr>
              <a:t>Обичајна установа у Србији, али нема прецизно утврђен састав, нити надлежност све до Сретењског устава.</a:t>
            </a:r>
          </a:p>
          <a:p>
            <a:r>
              <a:rPr lang="sr-Cyrl-RS" dirty="0" smtClean="0">
                <a:latin typeface="Bookman Old Style" pitchFamily="18" charset="0"/>
              </a:rPr>
              <a:t>Састоји се од 100 депутата (најодабранијих, најразумнијих, најпоштенијих) чији начин избора и дужина мандата нису одређени.</a:t>
            </a:r>
          </a:p>
          <a:p>
            <a:r>
              <a:rPr lang="sr-Cyrl-RS" dirty="0" smtClean="0">
                <a:latin typeface="Bookman Old Style" pitchFamily="18" charset="0"/>
              </a:rPr>
              <a:t>Редовно се сазива једном годишње на Ђурђевдан а њена је улога да учествује у финасијском законодавству.</a:t>
            </a:r>
          </a:p>
          <a:p>
            <a:r>
              <a:rPr lang="sr-Cyrl-RS" dirty="0" smtClean="0">
                <a:latin typeface="Bookman Old Style" pitchFamily="18" charset="0"/>
              </a:rPr>
              <a:t>Имала је и правопа упути молбу Књазу и Државном савету да се одређени закони донесу, да Књазу упућује притужбе на Државни савет и право учешћа у поступку ревизије устава.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solidFill>
                  <a:srgbClr val="C00000"/>
                </a:solidFill>
                <a:latin typeface="Bookman Old Style" pitchFamily="18" charset="0"/>
              </a:rPr>
              <a:t>Сретењски устав</a:t>
            </a:r>
            <a:endParaRPr lang="en-US" dirty="0">
              <a:solidFill>
                <a:srgbClr val="C00000"/>
              </a:solidFill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r-Cyrl-RS" dirty="0" smtClean="0">
                <a:latin typeface="Bookman Old Style" pitchFamily="18" charset="0"/>
              </a:rPr>
              <a:t>Све ове одредбе, које се тичу организације власти суштински нису противречиле Хатишерифима 1830 и 1833. па се не може рећи да су копирале оновременске европске уставе.</a:t>
            </a:r>
          </a:p>
          <a:p>
            <a:r>
              <a:rPr lang="sr-Cyrl-RS" dirty="0" smtClean="0">
                <a:latin typeface="Bookman Old Style" pitchFamily="18" charset="0"/>
              </a:rPr>
              <a:t>Оне су одговарале тадашњем односу друштвених снага и суштински нису наишле а отпор ондашњих сила Аустрије и Русије.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>
                <a:solidFill>
                  <a:srgbClr val="C00000"/>
                </a:solidFill>
                <a:latin typeface="Bookman Old Style" pitchFamily="18" charset="0"/>
              </a:rPr>
              <a:t>Сретењски устав</a:t>
            </a:r>
            <a:r>
              <a:rPr lang="sr-Cyrl-RS" dirty="0" smtClean="0">
                <a:latin typeface="Bookman Old Style" pitchFamily="18" charset="0"/>
              </a:rPr>
              <a:t/>
            </a:r>
            <a:br>
              <a:rPr lang="sr-Cyrl-RS" dirty="0" smtClean="0">
                <a:latin typeface="Bookman Old Style" pitchFamily="18" charset="0"/>
              </a:rPr>
            </a:br>
            <a:r>
              <a:rPr lang="sr-Cyrl-RS" sz="3600" i="1" cap="none" dirty="0" smtClean="0">
                <a:latin typeface="Bookman Old Style" pitchFamily="18" charset="0"/>
              </a:rPr>
              <a:t>Општенародна права Србина</a:t>
            </a:r>
            <a:endParaRPr lang="en-US" sz="3600" i="1" cap="none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Cyrl-RS" dirty="0" smtClean="0">
                <a:latin typeface="Bookman Old Style" pitchFamily="18" charset="0"/>
              </a:rPr>
              <a:t>Овај део устава указује на неспоран утицај Устава француске 1830. и Белгије 1831.</a:t>
            </a:r>
          </a:p>
          <a:p>
            <a:r>
              <a:rPr lang="sr-Cyrl-RS" dirty="0" smtClean="0">
                <a:latin typeface="Bookman Old Style" pitchFamily="18" charset="0"/>
              </a:rPr>
              <a:t>То се види и по самом називу главе јер је и у овим уставима исказана национална припадност грађана, на која се права односе.</a:t>
            </a:r>
          </a:p>
          <a:p>
            <a:r>
              <a:rPr lang="sr-Cyrl-RS" dirty="0" smtClean="0">
                <a:latin typeface="Bookman Old Style" pitchFamily="18" charset="0"/>
              </a:rPr>
              <a:t>Утицај се види и у погледу каталога слобода и права, која се њима предвиђа – ово је једини део који наликује европском конституционализму тога времена.</a:t>
            </a:r>
          </a:p>
          <a:p>
            <a:r>
              <a:rPr lang="sr-Cyrl-RS" dirty="0" smtClean="0">
                <a:latin typeface="Bookman Old Style" pitchFamily="18" charset="0"/>
              </a:rPr>
              <a:t>Прокламован је каталог личних права, док се политичка права изостављају иако су већ увелико стандард у уставима тог времена. </a:t>
            </a:r>
            <a:endParaRPr lang="en-US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>
                <a:solidFill>
                  <a:srgbClr val="C00000"/>
                </a:solidFill>
                <a:latin typeface="Bookman Old Style" pitchFamily="18" charset="0"/>
              </a:rPr>
              <a:t>Сретењски устав</a:t>
            </a:r>
            <a:r>
              <a:rPr lang="sr-Cyrl-RS" dirty="0" smtClean="0">
                <a:latin typeface="Bookman Old Style" pitchFamily="18" charset="0"/>
              </a:rPr>
              <a:t/>
            </a:r>
            <a:br>
              <a:rPr lang="sr-Cyrl-RS" dirty="0" smtClean="0">
                <a:latin typeface="Bookman Old Style" pitchFamily="18" charset="0"/>
              </a:rPr>
            </a:br>
            <a:r>
              <a:rPr lang="sr-Cyrl-RS" sz="3600" i="1" cap="none" dirty="0" smtClean="0">
                <a:latin typeface="Bookman Old Style" pitchFamily="18" charset="0"/>
              </a:rPr>
              <a:t>Општенародна права Србина</a:t>
            </a:r>
            <a:br>
              <a:rPr lang="sr-Cyrl-RS" sz="3600" i="1" cap="none" dirty="0" smtClean="0">
                <a:latin typeface="Bookman Old Style" pitchFamily="18" charset="0"/>
              </a:rPr>
            </a:br>
            <a:r>
              <a:rPr lang="sr-Cyrl-RS" sz="2700" i="1" cap="none" dirty="0" smtClean="0">
                <a:solidFill>
                  <a:srgbClr val="C00000"/>
                </a:solidFill>
                <a:latin typeface="Bookman Old Style" pitchFamily="18" charset="0"/>
              </a:rPr>
              <a:t>Чланови 111 -126.</a:t>
            </a:r>
            <a:endParaRPr lang="en-US" sz="2700" dirty="0">
              <a:solidFill>
                <a:srgbClr val="C00000"/>
              </a:solidFill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Cyrl-RS" dirty="0" smtClean="0">
                <a:latin typeface="Bookman Old Style" pitchFamily="18" charset="0"/>
              </a:rPr>
              <a:t>Право на једнакост</a:t>
            </a:r>
          </a:p>
          <a:p>
            <a:r>
              <a:rPr lang="sr-Cyrl-RS" dirty="0" smtClean="0">
                <a:latin typeface="Bookman Old Style" pitchFamily="18" charset="0"/>
              </a:rPr>
              <a:t>Право на личну слободу</a:t>
            </a:r>
          </a:p>
          <a:p>
            <a:r>
              <a:rPr lang="sr-Cyrl-RS" dirty="0" smtClean="0">
                <a:latin typeface="Bookman Old Style" pitchFamily="18" charset="0"/>
              </a:rPr>
              <a:t>Право на </a:t>
            </a:r>
            <a:r>
              <a:rPr lang="sr-Latn-RS" i="1" dirty="0" smtClean="0">
                <a:latin typeface="Bookman Old Style" pitchFamily="18" charset="0"/>
              </a:rPr>
              <a:t>Habeas Corpus</a:t>
            </a:r>
          </a:p>
          <a:p>
            <a:r>
              <a:rPr lang="sr-Cyrl-RS" dirty="0" smtClean="0">
                <a:latin typeface="Bookman Old Style" pitchFamily="18" charset="0"/>
              </a:rPr>
              <a:t>Гарантија </a:t>
            </a:r>
            <a:r>
              <a:rPr lang="sr-Latn-RS" i="1" dirty="0" smtClean="0">
                <a:latin typeface="Bookman Old Style" pitchFamily="18" charset="0"/>
              </a:rPr>
              <a:t>Non bis in Idem</a:t>
            </a:r>
          </a:p>
          <a:p>
            <a:r>
              <a:rPr lang="sr-Cyrl-RS" dirty="0" smtClean="0">
                <a:latin typeface="Bookman Old Style" pitchFamily="18" charset="0"/>
              </a:rPr>
              <a:t>Право на подједнаку доступност сваком српском држављанину свих чинова у Србији</a:t>
            </a:r>
          </a:p>
          <a:p>
            <a:r>
              <a:rPr lang="sr-Cyrl-RS" dirty="0" smtClean="0">
                <a:latin typeface="Bookman Old Style" pitchFamily="18" charset="0"/>
              </a:rPr>
              <a:t>Право на приватност</a:t>
            </a:r>
          </a:p>
          <a:p>
            <a:r>
              <a:rPr lang="sr-Cyrl-RS" dirty="0" smtClean="0">
                <a:latin typeface="Bookman Old Style" pitchFamily="18" charset="0"/>
              </a:rPr>
              <a:t>Неповредивост својине</a:t>
            </a:r>
          </a:p>
          <a:p>
            <a:r>
              <a:rPr lang="sr-Cyrl-RS" dirty="0" smtClean="0">
                <a:latin typeface="Bookman Old Style" pitchFamily="18" charset="0"/>
              </a:rPr>
              <a:t>Слобода кретања и настањивања</a:t>
            </a:r>
          </a:p>
          <a:p>
            <a:r>
              <a:rPr lang="sr-Cyrl-RS" dirty="0" smtClean="0">
                <a:latin typeface="Bookman Old Style" pitchFamily="18" charset="0"/>
              </a:rPr>
              <a:t>Слобода од кулука</a:t>
            </a:r>
          </a:p>
          <a:p>
            <a:r>
              <a:rPr lang="sr-Cyrl-RS" dirty="0" smtClean="0">
                <a:latin typeface="Bookman Old Style" pitchFamily="18" charset="0"/>
              </a:rPr>
              <a:t>Право на жалбу</a:t>
            </a:r>
          </a:p>
          <a:p>
            <a:endParaRPr lang="sr-Latn-RS" dirty="0" smtClean="0"/>
          </a:p>
          <a:p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>
                <a:solidFill>
                  <a:srgbClr val="C00000"/>
                </a:solidFill>
                <a:latin typeface="Bookman Old Style" pitchFamily="18" charset="0"/>
              </a:rPr>
              <a:t>Сретењски устав</a:t>
            </a:r>
            <a:r>
              <a:rPr lang="sr-Cyrl-RS" dirty="0" smtClean="0">
                <a:latin typeface="Bookman Old Style" pitchFamily="18" charset="0"/>
              </a:rPr>
              <a:t/>
            </a:r>
            <a:br>
              <a:rPr lang="sr-Cyrl-RS" dirty="0" smtClean="0">
                <a:latin typeface="Bookman Old Style" pitchFamily="18" charset="0"/>
              </a:rPr>
            </a:br>
            <a:r>
              <a:rPr lang="sr-Cyrl-RS" sz="3600" i="1" cap="none" dirty="0" smtClean="0">
                <a:latin typeface="Bookman Old Style" pitchFamily="18" charset="0"/>
              </a:rPr>
              <a:t>Закључак</a:t>
            </a:r>
            <a:endParaRPr lang="en-US" sz="3600" i="1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Cyrl-RS" dirty="0" smtClean="0">
                <a:latin typeface="Bookman Old Style" pitchFamily="18" charset="0"/>
              </a:rPr>
              <a:t>Садржина Устава нас наводи на закључак да су спорне одредбе, које су довеле до његове суспензије, заправо одредбе о гарантованим правима и слободама.</a:t>
            </a:r>
          </a:p>
          <a:p>
            <a:r>
              <a:rPr lang="sr-Cyrl-RS" dirty="0" smtClean="0">
                <a:latin typeface="Bookman Old Style" pitchFamily="18" charset="0"/>
              </a:rPr>
              <a:t>Све велике силе, као апсолутне монархије, зазирале су од идеје конституционализације државне власти. Неопходно је било спречити ширење идеја Француске револуције, што би могло да угрози њихова царства!</a:t>
            </a:r>
          </a:p>
          <a:p>
            <a:r>
              <a:rPr lang="sr-Cyrl-RS" dirty="0" smtClean="0">
                <a:latin typeface="Bookman Old Style" pitchFamily="18" charset="0"/>
              </a:rPr>
              <a:t>Проблематичан је био и начин доношења Сретењског устава – он је извојеван од народа (идеја Француске револуције о народу као извору власти)</a:t>
            </a:r>
            <a:endParaRPr lang="en-US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sz="3600" dirty="0" smtClean="0">
                <a:solidFill>
                  <a:srgbClr val="C00000"/>
                </a:solidFill>
                <a:latin typeface="Bookman Old Style" pitchFamily="18" charset="0"/>
              </a:rPr>
              <a:t>Крај </a:t>
            </a:r>
            <a:r>
              <a:rPr lang="sr-Latn-RS" sz="3600" dirty="0" smtClean="0">
                <a:solidFill>
                  <a:srgbClr val="C00000"/>
                </a:solidFill>
                <a:latin typeface="Bookman Old Style" pitchFamily="18" charset="0"/>
              </a:rPr>
              <a:t>XVIII </a:t>
            </a:r>
            <a:r>
              <a:rPr lang="sr-Cyrl-RS" sz="3600" dirty="0" smtClean="0">
                <a:solidFill>
                  <a:srgbClr val="C00000"/>
                </a:solidFill>
                <a:latin typeface="Bookman Old Style" pitchFamily="18" charset="0"/>
              </a:rPr>
              <a:t>века и првА половинА </a:t>
            </a:r>
            <a:r>
              <a:rPr lang="sr-Latn-RS" sz="3600" dirty="0" smtClean="0">
                <a:solidFill>
                  <a:srgbClr val="C00000"/>
                </a:solidFill>
                <a:latin typeface="Bookman Old Style" pitchFamily="18" charset="0"/>
              </a:rPr>
              <a:t>XIX </a:t>
            </a:r>
            <a:r>
              <a:rPr lang="sr-Cyrl-RS" sz="3600" dirty="0" smtClean="0">
                <a:solidFill>
                  <a:srgbClr val="C00000"/>
                </a:solidFill>
                <a:latin typeface="Bookman Old Style" pitchFamily="18" charset="0"/>
              </a:rPr>
              <a:t>века </a:t>
            </a:r>
            <a:r>
              <a:rPr lang="sr-Cyrl-RS" sz="3600" i="1" cap="none" dirty="0" smtClean="0">
                <a:solidFill>
                  <a:schemeClr val="accent5">
                    <a:lumMod val="50000"/>
                  </a:schemeClr>
                </a:solidFill>
                <a:latin typeface="Bookman Old Style" pitchFamily="18" charset="0"/>
              </a:rPr>
              <a:t>Борба за аутономију</a:t>
            </a:r>
            <a:endParaRPr lang="en-US" i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Cyrl-RS" sz="2800" dirty="0" smtClean="0">
                <a:latin typeface="Bookman Old Style" pitchFamily="18" charset="0"/>
              </a:rPr>
              <a:t>Већ тада је било оних који су “желели” да се “умешају и помогну” у решавању питања уређења власти – велике силе:</a:t>
            </a:r>
          </a:p>
          <a:p>
            <a:r>
              <a:rPr lang="sr-Cyrl-RS" sz="2800" dirty="0" smtClean="0">
                <a:latin typeface="Bookman Old Style" pitchFamily="18" charset="0"/>
              </a:rPr>
              <a:t>Турска, која је ту од 1459, </a:t>
            </a:r>
          </a:p>
          <a:p>
            <a:r>
              <a:rPr lang="sr-Cyrl-RS" sz="2800" dirty="0" smtClean="0">
                <a:latin typeface="Bookman Old Style" pitchFamily="18" charset="0"/>
              </a:rPr>
              <a:t>Русија – званични заступник српских интереса и интереса свих хришћана у Турској империји, уговором из 1774.</a:t>
            </a:r>
          </a:p>
          <a:p>
            <a:r>
              <a:rPr lang="sr-Cyrl-RS" sz="2800" dirty="0" smtClean="0">
                <a:latin typeface="Bookman Old Style" pitchFamily="18" charset="0"/>
              </a:rPr>
              <a:t>Аустрија – велики сусед, економски и трговачки, образовно-културни партнер</a:t>
            </a:r>
          </a:p>
          <a:p>
            <a:r>
              <a:rPr lang="sr-Cyrl-RS" sz="2800" dirty="0" smtClean="0">
                <a:latin typeface="Bookman Old Style" pitchFamily="18" charset="0"/>
              </a:rPr>
              <a:t>Француска, Пруска и Енглеска</a:t>
            </a:r>
          </a:p>
          <a:p>
            <a:r>
              <a:rPr lang="sr-Cyrl-RS" sz="2800" dirty="0" smtClean="0">
                <a:latin typeface="Bookman Old Style" pitchFamily="18" charset="0"/>
              </a:rPr>
              <a:t>Букурештански мировни уговор – 1812.</a:t>
            </a:r>
          </a:p>
          <a:p>
            <a:r>
              <a:rPr lang="sr-Cyrl-RS" sz="2800" dirty="0" smtClean="0">
                <a:latin typeface="Bookman Old Style" pitchFamily="18" charset="0"/>
              </a:rPr>
              <a:t>Акерманска конференција -1826.</a:t>
            </a:r>
          </a:p>
          <a:p>
            <a:r>
              <a:rPr lang="sr-Cyrl-RS" sz="2800" dirty="0" smtClean="0">
                <a:latin typeface="Bookman Old Style" pitchFamily="18" charset="0"/>
              </a:rPr>
              <a:t>Једренски уговор – 1829. где су се Порта и Русија споразумели да се Србији призна слобода вероисповести и право на организовање унутрашње власти и управе</a:t>
            </a:r>
          </a:p>
          <a:p>
            <a:r>
              <a:rPr lang="sr-Cyrl-RS" sz="2800" dirty="0" smtClean="0">
                <a:latin typeface="Bookman Old Style" pitchFamily="18" charset="0"/>
              </a:rPr>
              <a:t>Берлински конгрес – 1878.</a:t>
            </a:r>
          </a:p>
          <a:p>
            <a:endParaRPr lang="en-US" sz="2800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Cyrl-RS" sz="2800" dirty="0" smtClean="0">
                <a:solidFill>
                  <a:srgbClr val="C00000"/>
                </a:solidFill>
                <a:latin typeface="Bookman Old Style" pitchFamily="18" charset="0"/>
              </a:rPr>
              <a:t>Документи који предходе </a:t>
            </a:r>
            <a:br>
              <a:rPr lang="sr-Cyrl-RS" sz="2800" dirty="0" smtClean="0">
                <a:solidFill>
                  <a:srgbClr val="C00000"/>
                </a:solidFill>
                <a:latin typeface="Bookman Old Style" pitchFamily="18" charset="0"/>
              </a:rPr>
            </a:br>
            <a:r>
              <a:rPr lang="sr-Cyrl-RS" sz="2800" dirty="0" smtClean="0">
                <a:solidFill>
                  <a:srgbClr val="C00000"/>
                </a:solidFill>
                <a:latin typeface="Bookman Old Style" pitchFamily="18" charset="0"/>
              </a:rPr>
              <a:t>Сретењском уставу</a:t>
            </a:r>
            <a:endParaRPr lang="en-US" sz="2800" dirty="0">
              <a:solidFill>
                <a:srgbClr val="C00000"/>
              </a:solidFill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Cyrl-RS" dirty="0" smtClean="0">
                <a:latin typeface="Bookman Old Style" pitchFamily="18" charset="0"/>
              </a:rPr>
              <a:t>“</a:t>
            </a:r>
            <a:r>
              <a:rPr lang="sr-Cyrl-RS" b="1" dirty="0" smtClean="0">
                <a:latin typeface="Bookman Old Style" pitchFamily="18" charset="0"/>
              </a:rPr>
              <a:t>Проглас народу Србском</a:t>
            </a:r>
            <a:r>
              <a:rPr lang="sr-Cyrl-RS" dirty="0" smtClean="0">
                <a:latin typeface="Bookman Old Style" pitchFamily="18" charset="0"/>
              </a:rPr>
              <a:t>” из 1791 – први документ са одређеним уставно-правним значајем  након Турске окупације (1459), настао је након аустријско-турског рата (1788-1791)</a:t>
            </a:r>
          </a:p>
          <a:p>
            <a:r>
              <a:rPr lang="sr-Cyrl-RS" dirty="0" smtClean="0">
                <a:latin typeface="Bookman Old Style" pitchFamily="18" charset="0"/>
              </a:rPr>
              <a:t>Тражи се самоуправа Србије – на челу старешина кога бира народ, плаћање данка (пореза) одсеком.</a:t>
            </a:r>
          </a:p>
          <a:p>
            <a:r>
              <a:rPr lang="sr-Cyrl-RS" dirty="0" smtClean="0">
                <a:latin typeface="Bookman Old Style" pitchFamily="18" charset="0"/>
              </a:rPr>
              <a:t>Није прихваћен али први резултати након Свиштовског мира у виду првог султановог фермана 1793/94.</a:t>
            </a:r>
          </a:p>
          <a:p>
            <a:endParaRPr lang="sr-Cyrl-R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600" dirty="0" smtClean="0">
                <a:solidFill>
                  <a:srgbClr val="C00000"/>
                </a:solidFill>
                <a:latin typeface="Bookman Old Style" pitchFamily="18" charset="0"/>
              </a:rPr>
              <a:t>Акти устаничке Србије</a:t>
            </a:r>
            <a:endParaRPr lang="en-US" sz="3600" dirty="0">
              <a:solidFill>
                <a:srgbClr val="C00000"/>
              </a:solidFill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Cyrl-RS" dirty="0" smtClean="0">
                <a:latin typeface="Bookman Old Style" pitchFamily="18" charset="0"/>
              </a:rPr>
              <a:t>1804. у Орашцу на Сретење избија Први српски устанак</a:t>
            </a:r>
          </a:p>
          <a:p>
            <a:r>
              <a:rPr lang="sr-Cyrl-RS" dirty="0" smtClean="0">
                <a:latin typeface="Bookman Old Style" pitchFamily="18" charset="0"/>
              </a:rPr>
              <a:t>Велики напредак у зачетку будућих парламентарних односа – општенародне скупштине, без обзира што нису у почетку биле представничко-изборне и нису представљале обичан народ.</a:t>
            </a:r>
          </a:p>
          <a:p>
            <a:r>
              <a:rPr lang="sr-Cyrl-RS" dirty="0" smtClean="0">
                <a:solidFill>
                  <a:srgbClr val="C00000"/>
                </a:solidFill>
                <a:latin typeface="Bookman Old Style" pitchFamily="18" charset="0"/>
              </a:rPr>
              <a:t>1808. у Тополи</a:t>
            </a:r>
            <a:r>
              <a:rPr lang="sr-Cyrl-RS" dirty="0" smtClean="0">
                <a:latin typeface="Bookman Old Style" pitchFamily="18" charset="0"/>
              </a:rPr>
              <a:t> </a:t>
            </a:r>
          </a:p>
          <a:p>
            <a:r>
              <a:rPr lang="sr-Cyrl-RS" b="1" dirty="0" smtClean="0">
                <a:latin typeface="Bookman Old Style" pitchFamily="18" charset="0"/>
              </a:rPr>
              <a:t>Уставни акт - </a:t>
            </a:r>
            <a:r>
              <a:rPr lang="sr-Cyrl-RS" dirty="0" smtClean="0">
                <a:latin typeface="Bookman Old Style" pitchFamily="18" charset="0"/>
              </a:rPr>
              <a:t>Успостављање равнотеже власти Вожда Карађорђа и Правитељстујушчег Совјета.</a:t>
            </a:r>
          </a:p>
          <a:p>
            <a:r>
              <a:rPr lang="sr-Cyrl-RS" dirty="0" smtClean="0">
                <a:solidFill>
                  <a:srgbClr val="C00000"/>
                </a:solidFill>
                <a:latin typeface="Bookman Old Style" pitchFamily="18" charset="0"/>
              </a:rPr>
              <a:t>1811. у Београду </a:t>
            </a:r>
          </a:p>
          <a:p>
            <a:r>
              <a:rPr lang="sr-Cyrl-RS" dirty="0" smtClean="0">
                <a:latin typeface="Bookman Old Style" pitchFamily="18" charset="0"/>
              </a:rPr>
              <a:t>Нови акт, под називом ”</a:t>
            </a:r>
            <a:r>
              <a:rPr lang="sr-Cyrl-RS" b="1" dirty="0" smtClean="0">
                <a:latin typeface="Bookman Old Style" pitchFamily="18" charset="0"/>
              </a:rPr>
              <a:t>Устројеније Совјета” и Великог суда</a:t>
            </a:r>
            <a:r>
              <a:rPr lang="sr-Cyrl-RS" dirty="0" smtClean="0">
                <a:latin typeface="Bookman Old Style" pitchFamily="18" charset="0"/>
              </a:rPr>
              <a:t>. Њиме се ствара нека врста прве институционализоване Владе, коју чине 6 совјетника (попечитеља).</a:t>
            </a:r>
          </a:p>
          <a:p>
            <a:endParaRPr lang="en-US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sz="3600" dirty="0" smtClean="0">
                <a:solidFill>
                  <a:srgbClr val="C00000"/>
                </a:solidFill>
                <a:latin typeface="Bookman Old Style" pitchFamily="18" charset="0"/>
              </a:rPr>
              <a:t>Акти устаничке Србије</a:t>
            </a:r>
            <a:r>
              <a:rPr lang="sr-Cyrl-RS" sz="3600" dirty="0" smtClean="0">
                <a:latin typeface="Bookman Old Style" pitchFamily="18" charset="0"/>
              </a:rPr>
              <a:t/>
            </a:r>
            <a:br>
              <a:rPr lang="sr-Cyrl-RS" sz="3600" dirty="0" smtClean="0">
                <a:latin typeface="Bookman Old Style" pitchFamily="18" charset="0"/>
              </a:rPr>
            </a:br>
            <a:r>
              <a:rPr lang="sr-Cyrl-RS" sz="2700" i="1" cap="none" dirty="0" smtClean="0">
                <a:latin typeface="Bookman Old Style" pitchFamily="18" charset="0"/>
              </a:rPr>
              <a:t>Слом Првог српског устанка и Други српски устанак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Cyrl-RS" b="1" dirty="0" smtClean="0">
                <a:latin typeface="Bookman Old Style" pitchFamily="18" charset="0"/>
              </a:rPr>
              <a:t>Усмени споразум Марашли Али Паше и Милоша Обреновића </a:t>
            </a:r>
            <a:r>
              <a:rPr lang="sr-Cyrl-RS" dirty="0" smtClean="0">
                <a:latin typeface="Bookman Old Style" pitchFamily="18" charset="0"/>
              </a:rPr>
              <a:t>о мешовитој српско-турској управи у Србији. Уводи се Народна и канцеларија, као први српски колегијални орган врховне власти</a:t>
            </a:r>
          </a:p>
          <a:p>
            <a:r>
              <a:rPr lang="sr-Cyrl-RS" b="1" dirty="0" smtClean="0">
                <a:latin typeface="Bookman Old Style" pitchFamily="18" charset="0"/>
              </a:rPr>
              <a:t>Ферманима 1816 и 1820</a:t>
            </a:r>
            <a:r>
              <a:rPr lang="sr-Cyrl-RS" dirty="0" smtClean="0">
                <a:latin typeface="Bookman Old Style" pitchFamily="18" charset="0"/>
              </a:rPr>
              <a:t>. потврђује се овај усмени споразум а Кнезу Милошу признаје право да буде “први обор-кнез у народу”.</a:t>
            </a:r>
          </a:p>
          <a:p>
            <a:r>
              <a:rPr lang="sr-Cyrl-RS" dirty="0" smtClean="0">
                <a:latin typeface="Bookman Old Style" pitchFamily="18" charset="0"/>
              </a:rPr>
              <a:t>“</a:t>
            </a:r>
            <a:r>
              <a:rPr lang="sr-Cyrl-RS" b="1" dirty="0" smtClean="0">
                <a:latin typeface="Bookman Old Style" pitchFamily="18" charset="0"/>
              </a:rPr>
              <a:t>Молба</a:t>
            </a:r>
            <a:r>
              <a:rPr lang="sr-Cyrl-RS" dirty="0" smtClean="0">
                <a:latin typeface="Bookman Old Style" pitchFamily="18" charset="0"/>
              </a:rPr>
              <a:t>” </a:t>
            </a:r>
            <a:r>
              <a:rPr lang="sr-Cyrl-RS" b="1" dirty="0" smtClean="0">
                <a:latin typeface="Bookman Old Style" pitchFamily="18" charset="0"/>
              </a:rPr>
              <a:t>1820</a:t>
            </a:r>
            <a:r>
              <a:rPr lang="sr-Cyrl-RS" dirty="0" smtClean="0">
                <a:latin typeface="Bookman Old Style" pitchFamily="18" charset="0"/>
              </a:rPr>
              <a:t> – нека врста “Уставног нацрта” (Јаша Продановић) - садржи више предлога за унутрашње уређење Србије у оквиру Турске.</a:t>
            </a:r>
          </a:p>
          <a:p>
            <a:r>
              <a:rPr lang="sr-Cyrl-RS" dirty="0" smtClean="0">
                <a:latin typeface="Bookman Old Style" pitchFamily="18" charset="0"/>
              </a:rPr>
              <a:t>Врховни органи власти: наследни Кнез и Совјет, састављен од доживотних сенатора.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sz="3600" dirty="0" smtClean="0">
                <a:solidFill>
                  <a:srgbClr val="C00000"/>
                </a:solidFill>
                <a:latin typeface="Bookman Old Style" pitchFamily="18" charset="0"/>
              </a:rPr>
              <a:t>Акти устаничке Србије</a:t>
            </a:r>
            <a:r>
              <a:rPr lang="sr-Cyrl-RS" sz="3600" dirty="0" smtClean="0">
                <a:latin typeface="Bookman Old Style" pitchFamily="18" charset="0"/>
              </a:rPr>
              <a:t/>
            </a:r>
            <a:br>
              <a:rPr lang="sr-Cyrl-RS" sz="3600" dirty="0" smtClean="0">
                <a:latin typeface="Bookman Old Style" pitchFamily="18" charset="0"/>
              </a:rPr>
            </a:br>
            <a:r>
              <a:rPr lang="sr-Cyrl-RS" sz="2700" i="1" cap="none" dirty="0" smtClean="0">
                <a:latin typeface="Bookman Old Style" pitchFamily="18" charset="0"/>
              </a:rPr>
              <a:t>Слом Првог српског устанка и Други српски устанак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Cyrl-RS" b="1" dirty="0" smtClean="0">
                <a:latin typeface="Bookman Old Style" pitchFamily="18" charset="0"/>
              </a:rPr>
              <a:t>Хатишерфи 1830 и 1833</a:t>
            </a:r>
            <a:r>
              <a:rPr lang="sr-Cyrl-RS" dirty="0" smtClean="0">
                <a:latin typeface="Bookman Old Style" pitchFamily="18" charset="0"/>
              </a:rPr>
              <a:t>. Два најзначајнија правна акта Турске, која су определила даљи политички развој Србије.</a:t>
            </a:r>
          </a:p>
          <a:p>
            <a:r>
              <a:rPr lang="sr-Cyrl-RS" dirty="0" smtClean="0">
                <a:latin typeface="Bookman Old Style" pitchFamily="18" charset="0"/>
              </a:rPr>
              <a:t>Врховни органи власти: Совјет, Кнез и Скупштина</a:t>
            </a:r>
          </a:p>
          <a:p>
            <a:r>
              <a:rPr lang="sr-Cyrl-RS" dirty="0" smtClean="0">
                <a:latin typeface="Bookman Old Style" pitchFamily="18" charset="0"/>
              </a:rPr>
              <a:t>Управа, судство и одржавање безбедности поверавају се кнезу Милошу Обреновићу</a:t>
            </a:r>
          </a:p>
          <a:p>
            <a:r>
              <a:rPr lang="sr-Cyrl-RS" dirty="0" smtClean="0">
                <a:latin typeface="Bookman Old Style" pitchFamily="18" charset="0"/>
              </a:rPr>
              <a:t>Дажбине се плаћају у данку (одсеком)</a:t>
            </a:r>
          </a:p>
          <a:p>
            <a:r>
              <a:rPr lang="sr-Cyrl-RS" dirty="0" smtClean="0">
                <a:latin typeface="Bookman Old Style" pitchFamily="18" charset="0"/>
              </a:rPr>
              <a:t>Гарантује се слобода трговине.</a:t>
            </a:r>
          </a:p>
          <a:p>
            <a:r>
              <a:rPr lang="sr-Cyrl-RS" dirty="0" smtClean="0">
                <a:latin typeface="Bookman Old Style" pitchFamily="18" charset="0"/>
              </a:rPr>
              <a:t>Предвиђа се стални предсатвник Србије у Цариграду.</a:t>
            </a:r>
          </a:p>
          <a:p>
            <a:r>
              <a:rPr lang="sr-Cyrl-RS" dirty="0" smtClean="0">
                <a:latin typeface="Bookman Old Style" pitchFamily="18" charset="0"/>
              </a:rPr>
              <a:t>Гарантује се слобода богослужења и потврда црквених старешина.</a:t>
            </a:r>
          </a:p>
          <a:p>
            <a:endParaRPr lang="sr-Cyrl-RS" dirty="0" smtClean="0">
              <a:latin typeface="Bookman Old Style" pitchFamily="18" charset="0"/>
            </a:endParaRPr>
          </a:p>
          <a:p>
            <a:endParaRPr lang="en-US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sz="3600" dirty="0" smtClean="0">
                <a:solidFill>
                  <a:srgbClr val="C00000"/>
                </a:solidFill>
                <a:latin typeface="Bookman Old Style" pitchFamily="18" charset="0"/>
              </a:rPr>
              <a:t>Акти устаничке Србије</a:t>
            </a:r>
            <a:r>
              <a:rPr lang="sr-Cyrl-RS" sz="3600" dirty="0" smtClean="0">
                <a:latin typeface="Bookman Old Style" pitchFamily="18" charset="0"/>
              </a:rPr>
              <a:t/>
            </a:r>
            <a:br>
              <a:rPr lang="sr-Cyrl-RS" sz="3600" dirty="0" smtClean="0">
                <a:latin typeface="Bookman Old Style" pitchFamily="18" charset="0"/>
              </a:rPr>
            </a:br>
            <a:r>
              <a:rPr lang="sr-Cyrl-RS" sz="2700" i="1" cap="none" dirty="0" smtClean="0">
                <a:latin typeface="Bookman Old Style" pitchFamily="18" charset="0"/>
              </a:rPr>
              <a:t>Слом Првог српског устанка и Други српски устанак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Cyrl-RS" dirty="0" smtClean="0">
                <a:latin typeface="Bookman Old Style" pitchFamily="18" charset="0"/>
              </a:rPr>
              <a:t>Треба поменути још неке документе значајне за разумевање тадашњих друштвено-политичких односа који су битно утицали на садржину Сретењског устава:</a:t>
            </a:r>
          </a:p>
          <a:p>
            <a:r>
              <a:rPr lang="sr-Cyrl-RS" dirty="0" smtClean="0">
                <a:latin typeface="Bookman Old Style" pitchFamily="18" charset="0"/>
              </a:rPr>
              <a:t>Два </a:t>
            </a:r>
            <a:r>
              <a:rPr lang="sr-Cyrl-RS" b="1" dirty="0" smtClean="0">
                <a:latin typeface="Bookman Old Style" pitchFamily="18" charset="0"/>
              </a:rPr>
              <a:t>уставна предлога 1831</a:t>
            </a:r>
            <a:r>
              <a:rPr lang="sr-Cyrl-RS" dirty="0" smtClean="0">
                <a:latin typeface="Bookman Old Style" pitchFamily="18" charset="0"/>
              </a:rPr>
              <a:t>. (необјављена) под називима: “План конштитуције српске” и “Устав”.</a:t>
            </a:r>
          </a:p>
          <a:p>
            <a:r>
              <a:rPr lang="sr-Cyrl-RS" b="1" dirty="0" smtClean="0">
                <a:latin typeface="Bookman Old Style" pitchFamily="18" charset="0"/>
              </a:rPr>
              <a:t>Писмо Вука Караџића </a:t>
            </a:r>
            <a:r>
              <a:rPr lang="sr-Cyrl-RS" dirty="0" smtClean="0">
                <a:latin typeface="Bookman Old Style" pitchFamily="18" charset="0"/>
              </a:rPr>
              <a:t>кнезу Милошу.</a:t>
            </a:r>
          </a:p>
          <a:p>
            <a:r>
              <a:rPr lang="sr-Cyrl-RS" dirty="0" smtClean="0">
                <a:latin typeface="Bookman Old Style" pitchFamily="18" charset="0"/>
              </a:rPr>
              <a:t>“</a:t>
            </a:r>
            <a:r>
              <a:rPr lang="sr-Cyrl-RS" b="1" dirty="0" smtClean="0">
                <a:latin typeface="Bookman Old Style" pitchFamily="18" charset="0"/>
              </a:rPr>
              <a:t>Уставни нацрт</a:t>
            </a:r>
            <a:r>
              <a:rPr lang="sr-Cyrl-RS" dirty="0" smtClean="0">
                <a:latin typeface="Bookman Old Style" pitchFamily="18" charset="0"/>
              </a:rPr>
              <a:t>” (непознати аутор) предат кнезу Милошу крајем 1834  и Предлог за основе Устава Кнежевине Србије од француског путописца и дипломате Боа Ле Конта 1834.</a:t>
            </a:r>
            <a:endParaRPr lang="en-US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solidFill>
                  <a:srgbClr val="C00000"/>
                </a:solidFill>
                <a:latin typeface="Bookman Old Style" pitchFamily="18" charset="0"/>
              </a:rPr>
              <a:t>СретеЊски устав</a:t>
            </a:r>
            <a:endParaRPr lang="en-US" dirty="0">
              <a:solidFill>
                <a:srgbClr val="C00000"/>
              </a:solidFill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sr-Cyrl-RS" dirty="0" smtClean="0">
                <a:latin typeface="Bookman Old Style" pitchFamily="18" charset="0"/>
              </a:rPr>
              <a:t>Стекао је непролазну славу и почасно место у нашој национално-правној историји</a:t>
            </a:r>
          </a:p>
          <a:p>
            <a:r>
              <a:rPr lang="sr-Cyrl-RS" dirty="0" smtClean="0">
                <a:latin typeface="Bookman Old Style" pitchFamily="18" charset="0"/>
              </a:rPr>
              <a:t>Први српски свеобухватни уставно-правни акт – 14 поглавља и 142 члана</a:t>
            </a:r>
          </a:p>
          <a:p>
            <a:endParaRPr lang="sr-Cyrl-RS" dirty="0" smtClean="0">
              <a:latin typeface="Bookman Old Style" pitchFamily="18" charset="0"/>
            </a:endParaRPr>
          </a:p>
          <a:p>
            <a:r>
              <a:rPr lang="sr-Cyrl-RS" b="1" dirty="0" smtClean="0">
                <a:latin typeface="Bookman Old Style" pitchFamily="18" charset="0"/>
              </a:rPr>
              <a:t>Садржина</a:t>
            </a:r>
            <a:r>
              <a:rPr lang="sr-Cyrl-RS" dirty="0" smtClean="0">
                <a:latin typeface="Bookman Old Style" pitchFamily="18" charset="0"/>
              </a:rPr>
              <a:t>:</a:t>
            </a:r>
          </a:p>
          <a:p>
            <a:endParaRPr lang="sr-Cyrl-RS" dirty="0" smtClean="0">
              <a:latin typeface="Bookman Old Style" pitchFamily="18" charset="0"/>
            </a:endParaRPr>
          </a:p>
          <a:p>
            <a:r>
              <a:rPr lang="sr-Cyrl-RS" dirty="0" smtClean="0">
                <a:latin typeface="Bookman Old Style" pitchFamily="18" charset="0"/>
              </a:rPr>
              <a:t>Прва глава: </a:t>
            </a:r>
            <a:r>
              <a:rPr lang="sr-Cyrl-RS" b="1" dirty="0" smtClean="0">
                <a:solidFill>
                  <a:srgbClr val="C00000"/>
                </a:solidFill>
                <a:latin typeface="Bookman Old Style" pitchFamily="18" charset="0"/>
              </a:rPr>
              <a:t>Достојанство и простор Сербије</a:t>
            </a:r>
          </a:p>
          <a:p>
            <a:r>
              <a:rPr lang="sr-Cyrl-RS" dirty="0" smtClean="0">
                <a:latin typeface="Bookman Old Style" pitchFamily="18" charset="0"/>
              </a:rPr>
              <a:t>Друга глава: </a:t>
            </a:r>
            <a:r>
              <a:rPr lang="sr-Cyrl-RS" b="1" dirty="0" smtClean="0">
                <a:solidFill>
                  <a:srgbClr val="C00000"/>
                </a:solidFill>
                <a:latin typeface="Bookman Old Style" pitchFamily="18" charset="0"/>
              </a:rPr>
              <a:t>Боја и грб Сербије</a:t>
            </a:r>
          </a:p>
          <a:p>
            <a:r>
              <a:rPr lang="sr-Cyrl-RS" dirty="0" smtClean="0">
                <a:latin typeface="Bookman Old Style" pitchFamily="18" charset="0"/>
              </a:rPr>
              <a:t>Трећа глава: </a:t>
            </a:r>
            <a:r>
              <a:rPr lang="sr-Cyrl-RS" b="1" dirty="0" smtClean="0">
                <a:solidFill>
                  <a:srgbClr val="C00000"/>
                </a:solidFill>
                <a:latin typeface="Bookman Old Style" pitchFamily="18" charset="0"/>
              </a:rPr>
              <a:t>Власти Србске </a:t>
            </a:r>
          </a:p>
          <a:p>
            <a:r>
              <a:rPr lang="sr-Cyrl-RS" dirty="0" smtClean="0">
                <a:latin typeface="Bookman Old Style" pitchFamily="18" charset="0"/>
              </a:rPr>
              <a:t>Четврта глава: </a:t>
            </a:r>
            <a:r>
              <a:rPr lang="sr-Cyrl-RS" b="1" dirty="0" smtClean="0">
                <a:solidFill>
                  <a:srgbClr val="C00000"/>
                </a:solidFill>
                <a:latin typeface="Bookman Old Style" pitchFamily="18" charset="0"/>
              </a:rPr>
              <a:t>О законодавству и начину, како га ваља водити вообште</a:t>
            </a:r>
          </a:p>
          <a:p>
            <a:r>
              <a:rPr lang="sr-Cyrl-RS" dirty="0" smtClean="0">
                <a:latin typeface="Bookman Old Style" pitchFamily="18" charset="0"/>
              </a:rPr>
              <a:t>Пета глава: </a:t>
            </a:r>
            <a:r>
              <a:rPr lang="sr-Cyrl-RS" b="1" dirty="0" smtClean="0">
                <a:solidFill>
                  <a:srgbClr val="C00000"/>
                </a:solidFill>
                <a:latin typeface="Bookman Old Style" pitchFamily="18" charset="0"/>
              </a:rPr>
              <a:t>О Књазу Србском</a:t>
            </a:r>
          </a:p>
          <a:p>
            <a:r>
              <a:rPr lang="sr-Cyrl-RS" dirty="0" smtClean="0">
                <a:latin typeface="Bookman Old Style" pitchFamily="18" charset="0"/>
              </a:rPr>
              <a:t>Шеста глава: </a:t>
            </a:r>
            <a:r>
              <a:rPr lang="sr-Cyrl-RS" b="1" dirty="0" smtClean="0">
                <a:solidFill>
                  <a:srgbClr val="C00000"/>
                </a:solidFill>
                <a:latin typeface="Bookman Old Style" pitchFamily="18" charset="0"/>
              </a:rPr>
              <a:t>О Државному Совјету</a:t>
            </a:r>
          </a:p>
          <a:p>
            <a:r>
              <a:rPr lang="sr-Cyrl-RS" dirty="0" smtClean="0">
                <a:latin typeface="Bookman Old Style" pitchFamily="18" charset="0"/>
              </a:rPr>
              <a:t>Седма глава: </a:t>
            </a:r>
            <a:r>
              <a:rPr lang="sr-Cyrl-RS" b="1" dirty="0" smtClean="0">
                <a:solidFill>
                  <a:srgbClr val="C00000"/>
                </a:solidFill>
                <a:latin typeface="Bookman Old Style" pitchFamily="18" charset="0"/>
              </a:rPr>
              <a:t>Власт судејска</a:t>
            </a:r>
          </a:p>
          <a:p>
            <a:r>
              <a:rPr lang="sr-Cyrl-RS" dirty="0" smtClean="0">
                <a:latin typeface="Bookman Old Style" pitchFamily="18" charset="0"/>
              </a:rPr>
              <a:t>Осма глава: </a:t>
            </a:r>
            <a:r>
              <a:rPr lang="sr-Cyrl-RS" b="1" dirty="0" smtClean="0">
                <a:solidFill>
                  <a:srgbClr val="C00000"/>
                </a:solidFill>
                <a:latin typeface="Bookman Old Style" pitchFamily="18" charset="0"/>
              </a:rPr>
              <a:t>О Народној скупштини</a:t>
            </a:r>
          </a:p>
          <a:p>
            <a:r>
              <a:rPr lang="sr-Cyrl-RS" dirty="0" smtClean="0">
                <a:latin typeface="Bookman Old Style" pitchFamily="18" charset="0"/>
              </a:rPr>
              <a:t>Девета глава: </a:t>
            </a:r>
            <a:r>
              <a:rPr lang="sr-Cyrl-RS" b="1" dirty="0" smtClean="0">
                <a:solidFill>
                  <a:srgbClr val="C00000"/>
                </a:solidFill>
                <a:latin typeface="Bookman Old Style" pitchFamily="18" charset="0"/>
              </a:rPr>
              <a:t>О Цркви</a:t>
            </a:r>
          </a:p>
          <a:p>
            <a:r>
              <a:rPr lang="sr-Cyrl-RS" dirty="0" smtClean="0">
                <a:latin typeface="Bookman Old Style" pitchFamily="18" charset="0"/>
              </a:rPr>
              <a:t>Десета глава: </a:t>
            </a:r>
            <a:r>
              <a:rPr lang="sr-Cyrl-RS" b="1" dirty="0" smtClean="0">
                <a:solidFill>
                  <a:srgbClr val="C00000"/>
                </a:solidFill>
                <a:latin typeface="Bookman Old Style" pitchFamily="18" charset="0"/>
              </a:rPr>
              <a:t>О финансији (азнадарству)</a:t>
            </a:r>
          </a:p>
          <a:p>
            <a:r>
              <a:rPr lang="sr-Cyrl-RS" dirty="0" smtClean="0">
                <a:latin typeface="Bookman Old Style" pitchFamily="18" charset="0"/>
              </a:rPr>
              <a:t>Једанаеста глава: </a:t>
            </a:r>
            <a:r>
              <a:rPr lang="sr-Cyrl-RS" b="1" dirty="0" smtClean="0">
                <a:solidFill>
                  <a:srgbClr val="C00000"/>
                </a:solidFill>
                <a:latin typeface="Bookman Old Style" pitchFamily="18" charset="0"/>
              </a:rPr>
              <a:t>Општенародна права србина</a:t>
            </a:r>
          </a:p>
          <a:p>
            <a:r>
              <a:rPr lang="sr-Cyrl-RS" dirty="0" smtClean="0">
                <a:latin typeface="Bookman Old Style" pitchFamily="18" charset="0"/>
              </a:rPr>
              <a:t>Дванаеста глава: </a:t>
            </a:r>
            <a:r>
              <a:rPr lang="sr-Cyrl-RS" b="1" dirty="0" smtClean="0">
                <a:solidFill>
                  <a:srgbClr val="C00000"/>
                </a:solidFill>
                <a:latin typeface="Bookman Old Style" pitchFamily="18" charset="0"/>
              </a:rPr>
              <a:t>Права чиновника</a:t>
            </a:r>
          </a:p>
          <a:p>
            <a:r>
              <a:rPr lang="sr-Cyrl-RS" dirty="0" smtClean="0">
                <a:latin typeface="Bookman Old Style" pitchFamily="18" charset="0"/>
              </a:rPr>
              <a:t>Тринаеста глава: </a:t>
            </a:r>
            <a:r>
              <a:rPr lang="sr-Cyrl-RS" b="1" dirty="0" smtClean="0">
                <a:solidFill>
                  <a:srgbClr val="C00000"/>
                </a:solidFill>
                <a:latin typeface="Bookman Old Style" pitchFamily="18" charset="0"/>
              </a:rPr>
              <a:t>Промјене и додатци к уставу Кнежевства Сербије</a:t>
            </a:r>
            <a:endParaRPr lang="sr-Cyrl-RS" dirty="0" smtClean="0">
              <a:latin typeface="Bookman Old Style" pitchFamily="18" charset="0"/>
            </a:endParaRPr>
          </a:p>
          <a:p>
            <a:r>
              <a:rPr lang="sr-Cyrl-RS" dirty="0" smtClean="0">
                <a:latin typeface="Bookman Old Style" pitchFamily="18" charset="0"/>
              </a:rPr>
              <a:t>Четрнаеста глава: </a:t>
            </a:r>
            <a:r>
              <a:rPr lang="sr-Cyrl-RS" b="1" dirty="0" smtClean="0">
                <a:solidFill>
                  <a:srgbClr val="C00000"/>
                </a:solidFill>
                <a:latin typeface="Bookman Old Style" pitchFamily="18" charset="0"/>
              </a:rPr>
              <a:t>Закљученије</a:t>
            </a:r>
          </a:p>
          <a:p>
            <a:endParaRPr lang="sr-Cyrl-RS" dirty="0" smtClean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>
                <a:solidFill>
                  <a:srgbClr val="C00000"/>
                </a:solidFill>
                <a:latin typeface="Bookman Old Style" pitchFamily="18" charset="0"/>
              </a:rPr>
              <a:t>Сретењски устав</a:t>
            </a:r>
            <a:r>
              <a:rPr lang="sr-Cyrl-RS" dirty="0" smtClean="0">
                <a:latin typeface="Bookman Old Style" pitchFamily="18" charset="0"/>
              </a:rPr>
              <a:t/>
            </a:r>
            <a:br>
              <a:rPr lang="sr-Cyrl-RS" dirty="0" smtClean="0">
                <a:latin typeface="Bookman Old Style" pitchFamily="18" charset="0"/>
              </a:rPr>
            </a:br>
            <a:r>
              <a:rPr lang="sr-Cyrl-RS" dirty="0" smtClean="0">
                <a:latin typeface="Bookman Old Style" pitchFamily="18" charset="0"/>
              </a:rPr>
              <a:t> </a:t>
            </a:r>
            <a:r>
              <a:rPr lang="sr-Cyrl-RS" sz="3600" i="1" cap="none" dirty="0" smtClean="0">
                <a:latin typeface="Bookman Old Style" pitchFamily="18" charset="0"/>
              </a:rPr>
              <a:t>Разлози за његово суспендовање</a:t>
            </a:r>
            <a:endParaRPr lang="en-US" sz="3600" i="1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Cyrl-RS" dirty="0" smtClean="0">
                <a:latin typeface="Bookman Old Style" pitchFamily="18" charset="0"/>
              </a:rPr>
              <a:t>Кнез Милош је након 6 недеља од доношења Устава био принуђен да га суспендује - Зашто?</a:t>
            </a:r>
          </a:p>
          <a:p>
            <a:r>
              <a:rPr lang="sr-Cyrl-RS" dirty="0" smtClean="0">
                <a:latin typeface="Bookman Old Style" pitchFamily="18" charset="0"/>
              </a:rPr>
              <a:t>Зашто су велике силе биле огорчени противници овог Устава, и то Русија и Аустрија још више него Турска?</a:t>
            </a:r>
          </a:p>
          <a:p>
            <a:r>
              <a:rPr lang="sr-Cyrl-RS" dirty="0" smtClean="0">
                <a:latin typeface="Bookman Old Style" pitchFamily="18" charset="0"/>
              </a:rPr>
              <a:t>Један од разлога - Србија није била суверена држава па није ни могла донети Устав.</a:t>
            </a:r>
          </a:p>
          <a:p>
            <a:r>
              <a:rPr lang="sr-Cyrl-RS" dirty="0" smtClean="0">
                <a:latin typeface="Bookman Old Style" pitchFamily="18" charset="0"/>
              </a:rPr>
              <a:t>То важи и за Намеснички устав 1869.</a:t>
            </a:r>
          </a:p>
          <a:p>
            <a:r>
              <a:rPr lang="sr-Cyrl-RS" dirty="0" smtClean="0">
                <a:latin typeface="Bookman Old Style" pitchFamily="18" charset="0"/>
              </a:rPr>
              <a:t>За суспендовање Сретењског устава заслужне су неке друге околности а не његово самостално доношење од стране вазалне Србије. То се види из његове садржне.</a:t>
            </a:r>
          </a:p>
          <a:p>
            <a:endParaRPr lang="sr-Cyrl-RS" dirty="0" smtClean="0">
              <a:latin typeface="Bookman Old Style" pitchFamily="18" charset="0"/>
            </a:endParaRPr>
          </a:p>
          <a:p>
            <a:endParaRPr lang="sr-Cyrl-RS" dirty="0" smtClean="0">
              <a:latin typeface="Bookman Old Style" pitchFamily="18" charset="0"/>
            </a:endParaRPr>
          </a:p>
          <a:p>
            <a:endParaRPr lang="sr-Cyrl-RS" dirty="0" smtClean="0">
              <a:latin typeface="Bookman Old Style" pitchFamily="18" charset="0"/>
            </a:endParaRPr>
          </a:p>
          <a:p>
            <a:endParaRPr lang="sr-Cyrl-RS" dirty="0" smtClean="0">
              <a:latin typeface="Bookman Old Style" pitchFamily="18" charset="0"/>
            </a:endParaRPr>
          </a:p>
          <a:p>
            <a:endParaRPr lang="sr-Cyrl-RS" dirty="0" smtClean="0">
              <a:latin typeface="Bookman Old Style" pitchFamily="18" charset="0"/>
            </a:endParaRPr>
          </a:p>
          <a:p>
            <a:endParaRPr lang="en-US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416</TotalTime>
  <Words>1345</Words>
  <Application>Microsoft Office PowerPoint</Application>
  <PresentationFormat>On-screen Show (4:3)</PresentationFormat>
  <Paragraphs>119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Trek</vt:lpstr>
      <vt:lpstr>ДРЖАВНО ПРАВНИ АКТИ КАО ПРЕТЕЧА СРЕТЕЊСКОГ УСТАВА</vt:lpstr>
      <vt:lpstr>Крај XVIII века и првА половинА XIX века Борба за аутономију</vt:lpstr>
      <vt:lpstr>Документи који предходе  Сретењском уставу</vt:lpstr>
      <vt:lpstr>Акти устаничке Србије</vt:lpstr>
      <vt:lpstr>Акти устаничке Србије Слом Првог српског устанка и Други српски устанак</vt:lpstr>
      <vt:lpstr>Акти устаничке Србије Слом Првог српског устанка и Други српски устанак</vt:lpstr>
      <vt:lpstr>Акти устаничке Србије Слом Првог српског устанка и Други српски устанак</vt:lpstr>
      <vt:lpstr>СретеЊски устав</vt:lpstr>
      <vt:lpstr>Сретењски устав  Разлози за његово суспендовање</vt:lpstr>
      <vt:lpstr>Сретењски устав </vt:lpstr>
      <vt:lpstr>Сретењски устав Положај Кнеза</vt:lpstr>
      <vt:lpstr>СретеЊски устав Државни Савет</vt:lpstr>
      <vt:lpstr>Сретењски устав Народна Скупштина</vt:lpstr>
      <vt:lpstr>Сретењски устав</vt:lpstr>
      <vt:lpstr>Сретењски устав Општенародна права Србина</vt:lpstr>
      <vt:lpstr>Сретењски устав Општенародна права Србина Чланови 111 -126.</vt:lpstr>
      <vt:lpstr>Сретењски устав Закључак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ДРЖАВНО ПРАВНИ АКТИ КАО ПРЕТЕЧА СРЕТЕЊСКОГ УСТАВА</dc:title>
  <dc:creator>Predrag Dimitrijevic</dc:creator>
  <cp:lastModifiedBy>Korisnik</cp:lastModifiedBy>
  <cp:revision>36</cp:revision>
  <dcterms:created xsi:type="dcterms:W3CDTF">2015-02-18T12:49:02Z</dcterms:created>
  <dcterms:modified xsi:type="dcterms:W3CDTF">2020-03-17T13:42:28Z</dcterms:modified>
</cp:coreProperties>
</file>