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97" r:id="rId14"/>
    <p:sldId id="267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311" r:id="rId23"/>
    <p:sldId id="292" r:id="rId24"/>
    <p:sldId id="293" r:id="rId25"/>
    <p:sldId id="312" r:id="rId26"/>
    <p:sldId id="294" r:id="rId27"/>
    <p:sldId id="295" r:id="rId28"/>
    <p:sldId id="272" r:id="rId29"/>
    <p:sldId id="268" r:id="rId30"/>
    <p:sldId id="298" r:id="rId31"/>
    <p:sldId id="273" r:id="rId32"/>
    <p:sldId id="274" r:id="rId33"/>
    <p:sldId id="275" r:id="rId34"/>
    <p:sldId id="276" r:id="rId35"/>
    <p:sldId id="277" r:id="rId36"/>
    <p:sldId id="278" r:id="rId37"/>
    <p:sldId id="279" r:id="rId38"/>
    <p:sldId id="280" r:id="rId39"/>
    <p:sldId id="282" r:id="rId40"/>
    <p:sldId id="281" r:id="rId41"/>
    <p:sldId id="283" r:id="rId42"/>
    <p:sldId id="269" r:id="rId43"/>
    <p:sldId id="299" r:id="rId44"/>
    <p:sldId id="300" r:id="rId45"/>
    <p:sldId id="301" r:id="rId46"/>
    <p:sldId id="302" r:id="rId47"/>
    <p:sldId id="304" r:id="rId48"/>
    <p:sldId id="308" r:id="rId49"/>
    <p:sldId id="307" r:id="rId50"/>
    <p:sldId id="306" r:id="rId51"/>
    <p:sldId id="313" r:id="rId52"/>
    <p:sldId id="305" r:id="rId53"/>
    <p:sldId id="309" r:id="rId54"/>
    <p:sldId id="310" r:id="rId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проф</a:t>
            </a:r>
            <a:r>
              <a:rPr lang="sr-Cyrl-RS" dirty="0" smtClean="0"/>
              <a:t>. </a:t>
            </a:r>
            <a:r>
              <a:rPr lang="sr-Cyrl-RS" dirty="0" smtClean="0"/>
              <a:t>др Јелена Вучковић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b="1" dirty="0" smtClean="0">
                <a:solidFill>
                  <a:srgbClr val="FF0000"/>
                </a:solidFill>
              </a:rPr>
              <a:t>П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sr-Cyrl-RS" b="1" dirty="0" smtClean="0">
                <a:solidFill>
                  <a:srgbClr val="FF0000"/>
                </a:solidFill>
              </a:rPr>
              <a:t>А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sr-Cyrl-RS" b="1" dirty="0" smtClean="0">
                <a:solidFill>
                  <a:srgbClr val="FF0000"/>
                </a:solidFill>
              </a:rPr>
              <a:t>Р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sr-Cyrl-RS" b="1" dirty="0" smtClean="0">
                <a:solidFill>
                  <a:srgbClr val="FF0000"/>
                </a:solidFill>
              </a:rPr>
              <a:t>Л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sr-Cyrl-RS" b="1" dirty="0" smtClean="0">
                <a:solidFill>
                  <a:srgbClr val="FF0000"/>
                </a:solidFill>
              </a:rPr>
              <a:t>А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sr-Cyrl-RS" b="1" dirty="0" smtClean="0">
                <a:solidFill>
                  <a:srgbClr val="FF0000"/>
                </a:solidFill>
              </a:rPr>
              <a:t>М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sr-Cyrl-RS" b="1" dirty="0" smtClean="0">
                <a:solidFill>
                  <a:srgbClr val="FF0000"/>
                </a:solidFill>
              </a:rPr>
              <a:t>Е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sr-Cyrl-RS" b="1" dirty="0" smtClean="0">
                <a:solidFill>
                  <a:srgbClr val="FF0000"/>
                </a:solidFill>
              </a:rPr>
              <a:t>Н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sr-Cyrl-RS" b="1" dirty="0" smtClean="0">
                <a:solidFill>
                  <a:srgbClr val="FF0000"/>
                </a:solidFill>
              </a:rPr>
              <a:t>Т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Контролна функција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RS" b="1" dirty="0" smtClean="0"/>
              <a:t>Интерпелација</a:t>
            </a:r>
            <a:r>
              <a:rPr lang="sr-Cyrl-RS" dirty="0" smtClean="0"/>
              <a:t> – квалификовано посланичко питање јер се отвара расправа у пленуму и гласа се!</a:t>
            </a:r>
          </a:p>
          <a:p>
            <a:r>
              <a:rPr lang="sr-Cyrl-RS" dirty="0" smtClean="0"/>
              <a:t>Дијалог посланика и министра</a:t>
            </a:r>
          </a:p>
          <a:p>
            <a:r>
              <a:rPr lang="sr-Cyrl-RS" dirty="0" smtClean="0"/>
              <a:t>Објашњење владе о једном конкретном питању</a:t>
            </a:r>
          </a:p>
          <a:p>
            <a:r>
              <a:rPr lang="sr-Cyrl-RS" b="1" dirty="0" smtClean="0"/>
              <a:t>Предлог за гласање о поверењу влади </a:t>
            </a:r>
            <a:r>
              <a:rPr lang="sr-Cyrl-RS" dirty="0" smtClean="0"/>
              <a:t>– иницирање и утврђивање политичке одговорности</a:t>
            </a:r>
          </a:p>
          <a:p>
            <a:r>
              <a:rPr lang="sr-Cyrl-RS" dirty="0" smtClean="0"/>
              <a:t>Конструктивно изглавање неповерење влади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Изборна функција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dirty="0" smtClean="0"/>
              <a:t>Бира носиоце извршне и судске функције</a:t>
            </a:r>
          </a:p>
          <a:p>
            <a:r>
              <a:rPr lang="sr-Cyrl-RS" dirty="0" smtClean="0"/>
              <a:t>Шефа државе</a:t>
            </a:r>
          </a:p>
          <a:p>
            <a:r>
              <a:rPr lang="sr-Cyrl-RS" dirty="0" smtClean="0"/>
              <a:t>Омбудсмана</a:t>
            </a:r>
          </a:p>
          <a:p>
            <a:r>
              <a:rPr lang="sr-Cyrl-RS" dirty="0" smtClean="0"/>
              <a:t>Парламентарни систем – влада се бира уз сагласност парламента</a:t>
            </a:r>
          </a:p>
          <a:p>
            <a:r>
              <a:rPr lang="sr-Cyrl-RS" dirty="0" smtClean="0"/>
              <a:t>Прима петиције и одговара на њих.</a:t>
            </a:r>
          </a:p>
          <a:p>
            <a:r>
              <a:rPr lang="sr-Cyrl-RS" dirty="0" smtClean="0"/>
              <a:t>Обавезују га једино петиције које су грађанска иницијатива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b="1" dirty="0" smtClean="0">
                <a:solidFill>
                  <a:srgbClr val="FF0000"/>
                </a:solidFill>
              </a:rPr>
              <a:t>Народна скупштина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sr-Cyrl-CS" b="1" dirty="0" smtClean="0"/>
              <a:t>Положај </a:t>
            </a:r>
            <a:r>
              <a:rPr lang="sr-Cyrl-CS" dirty="0" smtClean="0"/>
              <a:t>Народне скупштине</a:t>
            </a:r>
          </a:p>
          <a:p>
            <a:pPr algn="ctr">
              <a:buNone/>
            </a:pPr>
            <a:r>
              <a:rPr lang="sr-Cyrl-CS" sz="2400" dirty="0" smtClean="0"/>
              <a:t>Члан 98.</a:t>
            </a:r>
          </a:p>
          <a:p>
            <a:pPr algn="ctr">
              <a:buNone/>
            </a:pPr>
            <a:endParaRPr lang="en-US" sz="2400" dirty="0" smtClean="0"/>
          </a:p>
          <a:p>
            <a:r>
              <a:rPr lang="sr-Cyrl-CS" dirty="0" smtClean="0"/>
              <a:t>највише представничко тело и </a:t>
            </a:r>
          </a:p>
          <a:p>
            <a:r>
              <a:rPr lang="sr-Cyrl-CS" dirty="0" smtClean="0"/>
              <a:t>носилац уставотворне и </a:t>
            </a:r>
          </a:p>
          <a:p>
            <a:r>
              <a:rPr lang="sr-Cyrl-CS" dirty="0" smtClean="0"/>
              <a:t>законодавне власти у Републици Србији.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 smtClean="0"/>
              <a:t>Надлежност </a:t>
            </a:r>
            <a:r>
              <a:rPr lang="sl-SI" sz="3600" dirty="0" smtClean="0"/>
              <a:t>Народн</a:t>
            </a:r>
            <a:r>
              <a:rPr lang="en-US" sz="3600" dirty="0" smtClean="0"/>
              <a:t>e</a:t>
            </a:r>
            <a:r>
              <a:rPr lang="sl-SI" sz="3600" dirty="0" smtClean="0"/>
              <a:t> скупштин</a:t>
            </a:r>
            <a:r>
              <a:rPr lang="en-US" sz="3600" dirty="0" smtClean="0"/>
              <a:t>e</a:t>
            </a:r>
            <a:r>
              <a:rPr lang="sr-Cyrl-CS" sz="3600" dirty="0" smtClean="0"/>
              <a:t>: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sr-Cyrl-CS" sz="2200" dirty="0" smtClean="0"/>
              <a:t>Члан 99.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l-SI" sz="1800" dirty="0" smtClean="0"/>
              <a:t>доноси и мења Устав, </a:t>
            </a:r>
            <a:endParaRPr lang="en-US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sl-SI" sz="1800" dirty="0" smtClean="0"/>
              <a:t>одлучује о промени границе,</a:t>
            </a:r>
            <a:r>
              <a:rPr lang="sr-Cyrl-CS" sz="1800" dirty="0" smtClean="0"/>
              <a:t> </a:t>
            </a:r>
            <a:endParaRPr lang="en-US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sr-Cyrl-CS" sz="1800" dirty="0" smtClean="0"/>
              <a:t>расп</a:t>
            </a:r>
            <a:r>
              <a:rPr lang="sl-SI" sz="1800" dirty="0" smtClean="0"/>
              <a:t>исује</a:t>
            </a:r>
            <a:r>
              <a:rPr lang="sr-Cyrl-CS" sz="1800" dirty="0" smtClean="0"/>
              <a:t> републички референдум, </a:t>
            </a:r>
            <a:endParaRPr lang="en-US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sr-Cyrl-RS" sz="1800" dirty="0" smtClean="0"/>
              <a:t>п</a:t>
            </a:r>
            <a:r>
              <a:rPr lang="sr-Cyrl-CS" sz="1800" dirty="0" smtClean="0"/>
              <a:t>отврђује међународне уговоре, </a:t>
            </a:r>
            <a:endParaRPr lang="en-US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sr-Cyrl-CS" sz="1800" dirty="0" smtClean="0"/>
              <a:t>одлучује о рату и миру и проглашава ратно и ванредно стање, </a:t>
            </a:r>
            <a:endParaRPr lang="en-US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sl-SI" sz="1800" dirty="0" smtClean="0"/>
              <a:t>надзире рад служби безбедности</a:t>
            </a:r>
            <a:r>
              <a:rPr lang="sr-Cyrl-CS" sz="1800" dirty="0" smtClean="0"/>
              <a:t>,</a:t>
            </a:r>
            <a:endParaRPr lang="en-US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sl-SI" sz="1800" dirty="0" smtClean="0"/>
              <a:t>доноси законе</a:t>
            </a:r>
            <a:r>
              <a:rPr lang="sr-Cyrl-CS" sz="1800" dirty="0" smtClean="0"/>
              <a:t> и друге</a:t>
            </a:r>
            <a:r>
              <a:rPr lang="sl-SI" sz="1800" dirty="0" smtClean="0"/>
              <a:t> опште акте</a:t>
            </a:r>
            <a:r>
              <a:rPr lang="sr-Cyrl-CS" sz="1800" dirty="0" smtClean="0"/>
              <a:t> из надлежности РС</a:t>
            </a:r>
            <a:r>
              <a:rPr lang="sl-SI" sz="1800" dirty="0" smtClean="0"/>
              <a:t>,</a:t>
            </a:r>
            <a:r>
              <a:rPr lang="sr-Cyrl-CS" sz="1800" dirty="0" smtClean="0"/>
              <a:t> </a:t>
            </a:r>
            <a:endParaRPr lang="en-US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sr-Cyrl-CS" sz="1800" dirty="0" smtClean="0"/>
              <a:t>даје претходну сагласност на статут аутономне покрајине,</a:t>
            </a:r>
            <a:endParaRPr lang="en-US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sr-Cyrl-CS" sz="1800" dirty="0" smtClean="0"/>
              <a:t>усваја стратегију одбране, </a:t>
            </a:r>
            <a:endParaRPr lang="en-US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sr-Cyrl-CS" sz="1800" dirty="0" smtClean="0"/>
              <a:t>усваја </a:t>
            </a:r>
            <a:r>
              <a:rPr lang="sl-SI" sz="1800" dirty="0" smtClean="0"/>
              <a:t>план развоја</a:t>
            </a:r>
            <a:r>
              <a:rPr lang="sr-Cyrl-CS" sz="1800" dirty="0" smtClean="0"/>
              <a:t> и</a:t>
            </a:r>
            <a:r>
              <a:rPr lang="sl-SI" sz="1800" dirty="0" smtClean="0"/>
              <a:t> просторни план</a:t>
            </a:r>
            <a:r>
              <a:rPr lang="sr-Cyrl-CS" sz="1800" dirty="0" smtClean="0"/>
              <a:t>,</a:t>
            </a:r>
            <a:endParaRPr lang="en-US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sr-Cyrl-CS" sz="1800" dirty="0" smtClean="0"/>
              <a:t>усваја </a:t>
            </a:r>
            <a:r>
              <a:rPr lang="sl-SI" sz="1800" dirty="0" smtClean="0"/>
              <a:t>буџет и завршни рачун РС</a:t>
            </a:r>
            <a:r>
              <a:rPr lang="sr-Cyrl-CS" sz="1800" dirty="0" smtClean="0"/>
              <a:t>, на предлог Владе, </a:t>
            </a:r>
            <a:endParaRPr lang="en-US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sr-Cyrl-CS" sz="1800" dirty="0" smtClean="0"/>
              <a:t>даје амнестију.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/>
              <a:t>Функције </a:t>
            </a:r>
            <a:r>
              <a:rPr lang="sr-Cyrl-RS" dirty="0" smtClean="0"/>
              <a:t>Народне скупштине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Уставотворна функција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Законодавна функција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Буџетска функција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Контролна функција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Изборна функција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Квазисудска функција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Уставотворна функција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Народна скупштина </a:t>
            </a:r>
            <a:r>
              <a:rPr lang="sr-Cyrl-CS" dirty="0" smtClean="0"/>
              <a:t>доноси и мења устав.</a:t>
            </a:r>
            <a:endParaRPr lang="en-US" dirty="0" smtClean="0"/>
          </a:p>
          <a:p>
            <a:r>
              <a:rPr lang="sr-Cyrl-CS" dirty="0" smtClean="0"/>
              <a:t>Поступак уставне ревизије је исти како за доношење потпуно новог устава, тако и за парцијално мењање постојећег. </a:t>
            </a:r>
            <a:endParaRPr lang="en-US" dirty="0" smtClean="0"/>
          </a:p>
          <a:p>
            <a:r>
              <a:rPr lang="sr-Cyrl-CS" dirty="0" smtClean="0"/>
              <a:t>У уставотворном поступку учествују и грађани, у форми факултативног </a:t>
            </a:r>
            <a:r>
              <a:rPr lang="sr-Cyrl-RS" dirty="0" smtClean="0"/>
              <a:t>или </a:t>
            </a:r>
            <a:r>
              <a:rPr lang="sr-Cyrl-CS" dirty="0" smtClean="0"/>
              <a:t>обавезног републичког референдума.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Уставотворна функција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CS" dirty="0" smtClean="0"/>
              <a:t>Предлог за промену Устава може поднети најмање једна трећина од укупног броја народних посланика, председник Републике, Влада или најмање 150.000 бирача. </a:t>
            </a:r>
          </a:p>
          <a:p>
            <a:r>
              <a:rPr lang="sr-Cyrl-CS" dirty="0" smtClean="0"/>
              <a:t>Овај предлог Народна скупштина усваја </a:t>
            </a:r>
            <a:r>
              <a:rPr lang="sr-Cyrl-CS" i="1" dirty="0" smtClean="0"/>
              <a:t>двотрећинском</a:t>
            </a:r>
            <a:r>
              <a:rPr lang="sr-Cyrl-CS" dirty="0" smtClean="0"/>
              <a:t> </a:t>
            </a:r>
            <a:r>
              <a:rPr lang="sr-Cyrl-CS" i="1" dirty="0" smtClean="0"/>
              <a:t>већином</a:t>
            </a:r>
            <a:r>
              <a:rPr lang="sr-Cyrl-CS" dirty="0" smtClean="0"/>
              <a:t> од укупног броја народних посланика. 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Уставотворна функција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CS" dirty="0" smtClean="0"/>
              <a:t>Квалификованом дво­трећинском већином Народна скупштина усваја и сам акт о промени Устава.</a:t>
            </a:r>
          </a:p>
          <a:p>
            <a:r>
              <a:rPr lang="sr-Cyrl-CS" dirty="0" smtClean="0"/>
              <a:t>може одлучити да га и грађани потврде на републичком референдуму. </a:t>
            </a:r>
          </a:p>
          <a:p>
            <a:r>
              <a:rPr lang="sr-Cyrl-CS" dirty="0" smtClean="0"/>
              <a:t>То је </a:t>
            </a:r>
            <a:r>
              <a:rPr lang="sr-Cyrl-CS" b="1" i="1" dirty="0" smtClean="0"/>
              <a:t>факултативни </a:t>
            </a:r>
            <a:r>
              <a:rPr lang="sr-Cyrl-CS" b="1" dirty="0" smtClean="0"/>
              <a:t>уставни референдум</a:t>
            </a:r>
            <a:r>
              <a:rPr lang="sr-Cyrl-C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Уставотворна функција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Cyrl-CS" dirty="0" smtClean="0"/>
              <a:t>Референдум о промени Устава је </a:t>
            </a:r>
            <a:r>
              <a:rPr lang="sr-Cyrl-CS" b="1" i="1" dirty="0" smtClean="0"/>
              <a:t>обавезан</a:t>
            </a:r>
            <a:r>
              <a:rPr lang="sr-Cyrl-CS" b="1" dirty="0" smtClean="0"/>
              <a:t> (</a:t>
            </a:r>
            <a:r>
              <a:rPr lang="sr-Cyrl-CS" b="1" i="1" dirty="0" smtClean="0"/>
              <a:t>облигаторан</a:t>
            </a:r>
            <a:r>
              <a:rPr lang="sr-Cyrl-CS" b="1" dirty="0" smtClean="0"/>
              <a:t>)</a:t>
            </a:r>
            <a:r>
              <a:rPr lang="sr-Cyrl-CS" dirty="0" smtClean="0"/>
              <a:t>, ако се промена односи на: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преамбулу, 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начела Устава, 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људска и мањинска права и слободе, 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уређење власти, 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проглашавање ратног и ванредног стања,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 одступање од људских и мањинских права у ванредном и ратном стању или 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на сам поступак за промену Устава. 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Уставотворна функција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CS" b="1" dirty="0" smtClean="0"/>
              <a:t>Републички референдум </a:t>
            </a:r>
            <a:r>
              <a:rPr lang="sr-Cyrl-CS" dirty="0" smtClean="0"/>
              <a:t>за потврђивање промене Устава мора се спровести најкасније у року од 60 дана од дана усвајања акта о промени Устава. </a:t>
            </a:r>
          </a:p>
          <a:p>
            <a:r>
              <a:rPr lang="sr-Cyrl-CS" dirty="0" smtClean="0"/>
              <a:t>Промена Устава је усвојена ако је за њу гласала већина бирача изашлих на референдум. </a:t>
            </a:r>
          </a:p>
          <a:p>
            <a:r>
              <a:rPr lang="sr-Cyrl-CS" dirty="0" smtClean="0"/>
              <a:t>Број изашлих бирача уопште није битан за успешност референдума. </a:t>
            </a:r>
          </a:p>
          <a:p>
            <a:r>
              <a:rPr lang="sr-Cyrl-CS" dirty="0" smtClean="0"/>
              <a:t>Устав Србије не захтева да тај број буде већи од половине укупног бирачког тела.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/>
              <a:t>Порекло парламента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dirty="0" smtClean="0"/>
              <a:t>Парламентаризам – монархија, република</a:t>
            </a:r>
          </a:p>
          <a:p>
            <a:r>
              <a:rPr lang="sr-Cyrl-RS" dirty="0" smtClean="0"/>
              <a:t>Подела власти – представничко тело, законодавни орган</a:t>
            </a:r>
          </a:p>
          <a:p>
            <a:r>
              <a:rPr lang="sr-Latn-RS" dirty="0" smtClean="0"/>
              <a:t>Parlare – </a:t>
            </a:r>
            <a:r>
              <a:rPr lang="sr-Cyrl-RS" dirty="0" smtClean="0"/>
              <a:t>говорити</a:t>
            </a:r>
          </a:p>
          <a:p>
            <a:r>
              <a:rPr lang="sr-Cyrl-RS" dirty="0" smtClean="0"/>
              <a:t>Народна скупштина, Дума, Сејм, Велика Рада, Собрање, Сабор, Национална скупштина, Бундестаг, Конгрес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Законодавна функција </a:t>
            </a:r>
            <a:br>
              <a:rPr lang="ru-RU" b="1" dirty="0" smtClean="0"/>
            </a:br>
            <a:r>
              <a:rPr lang="ru-RU" sz="3100" i="1" dirty="0" smtClean="0">
                <a:solidFill>
                  <a:srgbClr val="FF0000"/>
                </a:solidFill>
              </a:rPr>
              <a:t>ограничења</a:t>
            </a:r>
            <a:endParaRPr lang="en-US" sz="3100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 smtClean="0"/>
              <a:t>НС је главни </a:t>
            </a:r>
            <a:r>
              <a:rPr lang="ru-RU" dirty="0" smtClean="0"/>
              <a:t>носилац законодавне власти. </a:t>
            </a:r>
          </a:p>
          <a:p>
            <a:r>
              <a:rPr lang="sr-Cyrl-CS" dirty="0" smtClean="0"/>
              <a:t>Законодавна власт је ограничена </a:t>
            </a:r>
            <a:r>
              <a:rPr lang="sr-Cyrl-CS" i="1" dirty="0" smtClean="0">
                <a:solidFill>
                  <a:srgbClr val="FF0000"/>
                </a:solidFill>
              </a:rPr>
              <a:t>уставним резервама </a:t>
            </a:r>
            <a:r>
              <a:rPr lang="sr-Cyrl-CS" dirty="0" smtClean="0"/>
              <a:t>у случају: </a:t>
            </a:r>
          </a:p>
          <a:p>
            <a:pPr>
              <a:buNone/>
            </a:pPr>
            <a:r>
              <a:rPr lang="sr-Cyrl-CS" dirty="0" smtClean="0"/>
              <a:t>	1) </a:t>
            </a:r>
            <a:r>
              <a:rPr lang="sr-Cyrl-CS" i="1" dirty="0" smtClean="0"/>
              <a:t>промене границе</a:t>
            </a:r>
            <a:r>
              <a:rPr lang="sr-Cyrl-CS" dirty="0" smtClean="0"/>
              <a:t>, </a:t>
            </a:r>
          </a:p>
          <a:p>
            <a:pPr>
              <a:buNone/>
            </a:pPr>
            <a:r>
              <a:rPr lang="sr-Cyrl-CS" dirty="0" smtClean="0"/>
              <a:t>	2) </a:t>
            </a:r>
            <a:r>
              <a:rPr lang="sr-Cyrl-CS" i="1" dirty="0" smtClean="0"/>
              <a:t>уређивања суштинске аутономије КиМ</a:t>
            </a:r>
            <a:r>
              <a:rPr lang="sr-Cyrl-CS" dirty="0" smtClean="0"/>
              <a:t> и </a:t>
            </a:r>
          </a:p>
          <a:p>
            <a:pPr>
              <a:buNone/>
            </a:pPr>
            <a:r>
              <a:rPr lang="sr-Cyrl-CS" dirty="0" smtClean="0"/>
              <a:t>	3) </a:t>
            </a:r>
            <a:r>
              <a:rPr lang="sr-Cyrl-CS" i="1" dirty="0" smtClean="0"/>
              <a:t>оснивања нових АП, одн. укидања и спајања постојећих</a:t>
            </a:r>
            <a:r>
              <a:rPr lang="sr-Cyrl-CS" dirty="0" smtClean="0"/>
              <a:t>. </a:t>
            </a:r>
          </a:p>
          <a:p>
            <a:r>
              <a:rPr lang="sr-Cyrl-CS" dirty="0" smtClean="0"/>
              <a:t>Ова питања се могу уређивати једино по поступку промене Устава, када уставотворну власт поред НС обавезно врше и грађани на референдуму.</a:t>
            </a:r>
            <a:endParaRPr lang="en-US" dirty="0" smtClean="0"/>
          </a:p>
          <a:p>
            <a:r>
              <a:rPr lang="sr-Cyrl-CS" dirty="0" smtClean="0"/>
              <a:t>Законодавна</a:t>
            </a:r>
            <a:r>
              <a:rPr lang="ru-RU" dirty="0" smtClean="0"/>
              <a:t> власт је ограничена правом председник</a:t>
            </a:r>
            <a:r>
              <a:rPr lang="sr-Cyrl-CS" dirty="0" smtClean="0"/>
              <a:t>а</a:t>
            </a:r>
            <a:r>
              <a:rPr lang="ru-RU" dirty="0" smtClean="0"/>
              <a:t> Републике </a:t>
            </a:r>
            <a:r>
              <a:rPr lang="sr-Cyrl-CS" dirty="0" smtClean="0"/>
              <a:t>да употреби </a:t>
            </a:r>
            <a:r>
              <a:rPr lang="sr-Cyrl-CS" i="1" dirty="0" smtClean="0">
                <a:solidFill>
                  <a:srgbClr val="FF0000"/>
                </a:solidFill>
              </a:rPr>
              <a:t>суспензивни вето</a:t>
            </a:r>
            <a:r>
              <a:rPr lang="ru-RU" dirty="0" smtClean="0">
                <a:solidFill>
                  <a:srgbClr val="FF0000"/>
                </a:solidFill>
              </a:rPr>
              <a:t>. 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Законодавна функција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Уставом није</a:t>
            </a:r>
            <a:r>
              <a:rPr lang="ru-RU" dirty="0" smtClean="0"/>
              <a:t> искључена могућност да неки закон буде усвојен на републичком референдуму</a:t>
            </a:r>
            <a:r>
              <a:rPr lang="sr-Cyrl-CS" dirty="0" smtClean="0"/>
              <a:t>. </a:t>
            </a:r>
          </a:p>
          <a:p>
            <a:r>
              <a:rPr lang="sr-Cyrl-CS" dirty="0" smtClean="0"/>
              <a:t>НС</a:t>
            </a:r>
            <a:r>
              <a:rPr lang="ru-RU" dirty="0" smtClean="0"/>
              <a:t> </a:t>
            </a:r>
            <a:r>
              <a:rPr lang="sr-Cyrl-CS" dirty="0" smtClean="0"/>
              <a:t>расписује референдум о питањима из своје надлежности на захтев већине народних посланика или најмање 100. 000 бирача.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Законодавна функција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CS" u="sng" dirty="0" smtClean="0"/>
              <a:t>Предмет референдума </a:t>
            </a:r>
            <a:r>
              <a:rPr lang="sr-Cyrl-CS" b="1" dirty="0" smtClean="0"/>
              <a:t>не могу </a:t>
            </a:r>
            <a:r>
              <a:rPr lang="sr-Cyrl-CS" dirty="0" smtClean="0"/>
              <a:t>бити: </a:t>
            </a:r>
          </a:p>
          <a:p>
            <a:r>
              <a:rPr lang="sr-Cyrl-CS" dirty="0" smtClean="0"/>
              <a:t>1) </a:t>
            </a:r>
            <a:r>
              <a:rPr lang="sr-Cyrl-CS" i="1" dirty="0" smtClean="0"/>
              <a:t>обавезе из међународних уговора</a:t>
            </a:r>
            <a:r>
              <a:rPr lang="sr-Cyrl-CS" dirty="0" smtClean="0"/>
              <a:t>, </a:t>
            </a:r>
          </a:p>
          <a:p>
            <a:r>
              <a:rPr lang="sr-Cyrl-CS" dirty="0" smtClean="0"/>
              <a:t>2) </a:t>
            </a:r>
            <a:r>
              <a:rPr lang="sr-Cyrl-CS" i="1" dirty="0" smtClean="0"/>
              <a:t>закони који се односе на људска и мањинска права и слободе</a:t>
            </a:r>
            <a:r>
              <a:rPr lang="sr-Cyrl-CS" dirty="0" smtClean="0"/>
              <a:t>, </a:t>
            </a:r>
          </a:p>
          <a:p>
            <a:r>
              <a:rPr lang="sr-Cyrl-CS" dirty="0" smtClean="0"/>
              <a:t>3) </a:t>
            </a:r>
            <a:r>
              <a:rPr lang="sr-Cyrl-CS" i="1" dirty="0" smtClean="0"/>
              <a:t>порески и други финансијски закони</a:t>
            </a:r>
            <a:r>
              <a:rPr lang="sr-Cyrl-CS" dirty="0" smtClean="0"/>
              <a:t>, </a:t>
            </a:r>
          </a:p>
          <a:p>
            <a:r>
              <a:rPr lang="sr-Cyrl-CS" dirty="0" smtClean="0"/>
              <a:t>4) </a:t>
            </a:r>
            <a:r>
              <a:rPr lang="sr-Cyrl-CS" i="1" dirty="0" smtClean="0"/>
              <a:t>буџет и завршни рачун</a:t>
            </a:r>
            <a:r>
              <a:rPr lang="sr-Cyrl-CS" dirty="0" smtClean="0"/>
              <a:t>, </a:t>
            </a:r>
          </a:p>
          <a:p>
            <a:r>
              <a:rPr lang="sr-Cyrl-CS" dirty="0" smtClean="0"/>
              <a:t>5) </a:t>
            </a:r>
            <a:r>
              <a:rPr lang="sr-Cyrl-CS" i="1" dirty="0" smtClean="0"/>
              <a:t>увођење ванредног стања и амнестија</a:t>
            </a:r>
            <a:r>
              <a:rPr lang="sr-Cyrl-CS" dirty="0" smtClean="0"/>
              <a:t> и </a:t>
            </a:r>
          </a:p>
          <a:p>
            <a:r>
              <a:rPr lang="sr-Cyrl-CS" dirty="0" smtClean="0"/>
              <a:t>6) </a:t>
            </a:r>
            <a:r>
              <a:rPr lang="sr-Cyrl-CS" i="1" dirty="0" smtClean="0"/>
              <a:t>питања изборних надлежности</a:t>
            </a:r>
            <a:r>
              <a:rPr lang="sr-Cyrl-C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Законодавна функција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Устав не </a:t>
            </a:r>
            <a:r>
              <a:rPr lang="sr-Cyrl-CS" dirty="0" smtClean="0"/>
              <a:t>полази од</a:t>
            </a:r>
            <a:r>
              <a:rPr lang="ru-RU" dirty="0" smtClean="0"/>
              <a:t> појм</a:t>
            </a:r>
            <a:r>
              <a:rPr lang="sr-Cyrl-CS" dirty="0" smtClean="0"/>
              <a:t>а</a:t>
            </a:r>
            <a:r>
              <a:rPr lang="ru-RU" dirty="0" smtClean="0"/>
              <a:t> закона</a:t>
            </a:r>
            <a:r>
              <a:rPr lang="sr-Cyrl-CS" dirty="0" smtClean="0"/>
              <a:t> у материјалном смислу,</a:t>
            </a:r>
            <a:r>
              <a:rPr lang="ru-RU" dirty="0" smtClean="0"/>
              <a:t> него има у виду његова формална обележја. </a:t>
            </a:r>
          </a:p>
          <a:p>
            <a:r>
              <a:rPr lang="ru-RU" dirty="0" smtClean="0"/>
              <a:t>Народна скупштина може</a:t>
            </a:r>
            <a:r>
              <a:rPr lang="sr-Cyrl-CS" dirty="0" smtClean="0"/>
              <a:t>,</a:t>
            </a:r>
            <a:r>
              <a:rPr lang="ru-RU" dirty="0" smtClean="0"/>
              <a:t> под условом да се држи уставних ограничења</a:t>
            </a:r>
            <a:r>
              <a:rPr lang="sr-Cyrl-CS" dirty="0" smtClean="0"/>
              <a:t>,</a:t>
            </a:r>
            <a:r>
              <a:rPr lang="ru-RU" dirty="0" smtClean="0"/>
              <a:t> свако решење да заодене у форму закона и да му тиме подари законску снагу. 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Законодавна функција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Зависно од тога којом већином се закон доноси, могу се разликовати </a:t>
            </a:r>
            <a:r>
              <a:rPr lang="sr-Cyrl-CS" i="1" dirty="0" smtClean="0"/>
              <a:t>обични </a:t>
            </a:r>
            <a:r>
              <a:rPr lang="sr-Cyrl-CS" dirty="0" smtClean="0"/>
              <a:t>и </a:t>
            </a:r>
            <a:r>
              <a:rPr lang="sr-Cyrl-CS" i="1" dirty="0" smtClean="0"/>
              <a:t>квалификовани закони</a:t>
            </a:r>
            <a:r>
              <a:rPr lang="sr-Cyrl-CS" dirty="0" smtClean="0"/>
              <a:t>. </a:t>
            </a:r>
          </a:p>
          <a:p>
            <a:r>
              <a:rPr lang="sr-Cyrl-CS" dirty="0" smtClean="0"/>
              <a:t>Народна скупштина, законе усваја </a:t>
            </a:r>
            <a:r>
              <a:rPr lang="sr-Cyrl-CS" b="1" i="1" dirty="0" smtClean="0"/>
              <a:t>кворумском већином</a:t>
            </a:r>
            <a:r>
              <a:rPr lang="sr-Cyrl-CS" dirty="0" smtClean="0"/>
              <a:t>, али се изузетно, таксативно побројани закони усвајају </a:t>
            </a:r>
            <a:r>
              <a:rPr lang="sr-Cyrl-CS" b="1" dirty="0" smtClean="0"/>
              <a:t>квалификованом већином - </a:t>
            </a:r>
            <a:r>
              <a:rPr lang="sr-Cyrl-CS" dirty="0" smtClean="0"/>
              <a:t>то је већина од укупног броја народних посланика.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Законодавна функција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 smtClean="0"/>
              <a:t>Она је неопходна за доношење закона којима се уређују: </a:t>
            </a:r>
          </a:p>
          <a:p>
            <a:r>
              <a:rPr lang="sr-Cyrl-CS" dirty="0" smtClean="0"/>
              <a:t>1) </a:t>
            </a:r>
            <a:r>
              <a:rPr lang="sr-Cyrl-CS" i="1" dirty="0" smtClean="0"/>
              <a:t>референдум и народна иницијатива</a:t>
            </a:r>
            <a:r>
              <a:rPr lang="sr-Cyrl-CS" dirty="0" smtClean="0"/>
              <a:t>, </a:t>
            </a:r>
          </a:p>
          <a:p>
            <a:r>
              <a:rPr lang="sr-Cyrl-CS" dirty="0" smtClean="0"/>
              <a:t>2) </a:t>
            </a:r>
            <a:r>
              <a:rPr lang="sr-Cyrl-CS" i="1" dirty="0" smtClean="0"/>
              <a:t>уживање индивидуалних и колективних права припадника националних мањина</a:t>
            </a:r>
            <a:r>
              <a:rPr lang="sr-Cyrl-CS" dirty="0" smtClean="0"/>
              <a:t>, </a:t>
            </a:r>
          </a:p>
          <a:p>
            <a:r>
              <a:rPr lang="sr-Cyrl-CS" dirty="0" smtClean="0"/>
              <a:t>3) </a:t>
            </a:r>
            <a:r>
              <a:rPr lang="sr-Cyrl-CS" i="1" dirty="0" smtClean="0"/>
              <a:t>план развоја и просторни план</a:t>
            </a:r>
            <a:r>
              <a:rPr lang="sr-Cyrl-CS" dirty="0" smtClean="0"/>
              <a:t>, </a:t>
            </a:r>
          </a:p>
          <a:p>
            <a:r>
              <a:rPr lang="sr-Cyrl-CS" dirty="0" smtClean="0"/>
              <a:t>4) </a:t>
            </a:r>
            <a:r>
              <a:rPr lang="sr-Cyrl-CS" i="1" dirty="0" smtClean="0"/>
              <a:t>јавно задуживање</a:t>
            </a:r>
            <a:r>
              <a:rPr lang="sr-Cyrl-CS" dirty="0" smtClean="0"/>
              <a:t>, </a:t>
            </a:r>
          </a:p>
          <a:p>
            <a:r>
              <a:rPr lang="sr-Cyrl-CS" dirty="0" smtClean="0"/>
              <a:t>5) </a:t>
            </a:r>
            <a:r>
              <a:rPr lang="sr-Cyrl-CS" i="1" dirty="0" smtClean="0"/>
              <a:t>територија аутономних покрајина и јединица локалне самоуправе</a:t>
            </a:r>
            <a:r>
              <a:rPr lang="sr-Cyrl-CS" dirty="0" smtClean="0"/>
              <a:t>, </a:t>
            </a:r>
          </a:p>
          <a:p>
            <a:r>
              <a:rPr lang="sr-Cyrl-CS" dirty="0" smtClean="0"/>
              <a:t>6) </a:t>
            </a:r>
            <a:r>
              <a:rPr lang="sr-Cyrl-CS" i="1" dirty="0" smtClean="0"/>
              <a:t>закључивање и потврђивање међународних уговора</a:t>
            </a:r>
            <a:r>
              <a:rPr lang="sr-Cyrl-CS" dirty="0" smtClean="0"/>
              <a:t>, </a:t>
            </a:r>
          </a:p>
          <a:p>
            <a:r>
              <a:rPr lang="sr-Cyrl-CS" dirty="0" smtClean="0"/>
              <a:t>7) </a:t>
            </a:r>
            <a:r>
              <a:rPr lang="sr-Cyrl-CS" i="1" dirty="0" smtClean="0"/>
              <a:t>друга питања утврђена Уставом</a:t>
            </a:r>
            <a:r>
              <a:rPr lang="sr-Cyrl-CS" dirty="0" smtClean="0"/>
              <a:t>.</a:t>
            </a:r>
            <a:r>
              <a:rPr lang="ru-RU" dirty="0" smtClean="0"/>
              <a:t>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Законодавна функција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доноси и друге опште акте: Резолуције</a:t>
            </a:r>
            <a:r>
              <a:rPr lang="sr-Cyrl-CS" dirty="0" smtClean="0"/>
              <a:t>,</a:t>
            </a:r>
            <a:r>
              <a:rPr lang="ru-RU" dirty="0" smtClean="0"/>
              <a:t> декларације и препоруке</a:t>
            </a:r>
            <a:r>
              <a:rPr lang="sr-Cyrl-CS" dirty="0" smtClean="0"/>
              <a:t>, (политички значај),</a:t>
            </a:r>
            <a:r>
              <a:rPr lang="en-US" dirty="0" smtClean="0"/>
              <a:t> </a:t>
            </a:r>
          </a:p>
          <a:p>
            <a:r>
              <a:rPr lang="ru-RU" dirty="0" smtClean="0"/>
              <a:t>доноси бу</a:t>
            </a:r>
            <a:r>
              <a:rPr lang="sr-Cyrl-CS" dirty="0" smtClean="0"/>
              <a:t>џ</a:t>
            </a:r>
            <a:r>
              <a:rPr lang="ru-RU" dirty="0" smtClean="0"/>
              <a:t>ет и завршни рачун</a:t>
            </a:r>
            <a:r>
              <a:rPr lang="sr-Cyrl-CS" dirty="0" smtClean="0"/>
              <a:t>, на предлог Владе,  као и </a:t>
            </a:r>
            <a:r>
              <a:rPr lang="ru-RU" dirty="0" smtClean="0"/>
              <a:t>план развоја и просторни план</a:t>
            </a:r>
            <a:r>
              <a:rPr lang="sr-Cyrl-CS" dirty="0" smtClean="0"/>
              <a:t>.</a:t>
            </a:r>
            <a:r>
              <a:rPr lang="ru-RU" dirty="0" smtClean="0"/>
              <a:t> Потврђивање међународних уговора </a:t>
            </a:r>
            <a:r>
              <a:rPr lang="sr-Cyrl-CS" dirty="0" smtClean="0"/>
              <a:t>и давање амнестије се </a:t>
            </a:r>
            <a:r>
              <a:rPr lang="ru-RU" dirty="0" smtClean="0"/>
              <a:t>врш</a:t>
            </a:r>
            <a:r>
              <a:rPr lang="sr-Cyrl-CS" dirty="0" smtClean="0"/>
              <a:t>и у форми</a:t>
            </a:r>
            <a:r>
              <a:rPr lang="ru-RU" dirty="0" smtClean="0"/>
              <a:t> закон</a:t>
            </a:r>
            <a:r>
              <a:rPr lang="sr-Cyrl-CS" dirty="0" smtClean="0"/>
              <a:t>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Законом се утврђује територија</a:t>
            </a:r>
            <a:r>
              <a:rPr lang="sr-Cyrl-CS" dirty="0" smtClean="0"/>
              <a:t> АП и јединица ЛС и њима поверавају поједина питања из надлежности РС .</a:t>
            </a:r>
            <a:endParaRPr lang="en-US" dirty="0" smtClean="0"/>
          </a:p>
          <a:p>
            <a:r>
              <a:rPr lang="ru-RU" dirty="0" smtClean="0"/>
              <a:t>Народна скупштина одлучује о другим питањима</a:t>
            </a:r>
            <a:r>
              <a:rPr lang="sr-Cyrl-CS" dirty="0" smtClean="0"/>
              <a:t>, на пример,</a:t>
            </a:r>
            <a:r>
              <a:rPr lang="ru-RU" dirty="0" smtClean="0"/>
              <a:t> о рату и миру</a:t>
            </a:r>
            <a:r>
              <a:rPr lang="sr-Cyrl-CS" dirty="0" smtClean="0"/>
              <a:t>, проглашењу ратног или ванредног стања, мерама одступања од људских и мањинских права и промени државне границе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Када НС није у могућности да се састане</a:t>
            </a:r>
            <a:r>
              <a:rPr lang="sr-Cyrl-CS" dirty="0" smtClean="0"/>
              <a:t>, </a:t>
            </a:r>
            <a:r>
              <a:rPr lang="sr-Cyrl-CS" i="1" dirty="0" smtClean="0"/>
              <a:t>одлуку о проглашењу ванредног или ратног стања </a:t>
            </a:r>
            <a:r>
              <a:rPr lang="sr-Cyrl-CS" dirty="0" smtClean="0"/>
              <a:t>доносе: </a:t>
            </a:r>
            <a:r>
              <a:rPr lang="sr-Cyrl-CS" u="sng" dirty="0" smtClean="0"/>
              <a:t>заједно</a:t>
            </a:r>
            <a:r>
              <a:rPr lang="sr-Cyrl-CS" dirty="0" smtClean="0"/>
              <a:t> председник Републике, председник НС и председник Владе.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Законодавна функција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Народна скупштина:</a:t>
            </a:r>
          </a:p>
          <a:p>
            <a:r>
              <a:rPr lang="ru-RU" dirty="0" smtClean="0"/>
              <a:t>расписује републички референдум</a:t>
            </a:r>
            <a:r>
              <a:rPr lang="sr-Cyrl-CS" dirty="0" smtClean="0"/>
              <a:t>, надзире рад службе безбедности, цивилне и војне, </a:t>
            </a:r>
          </a:p>
          <a:p>
            <a:r>
              <a:rPr lang="sr-Cyrl-CS" dirty="0" smtClean="0"/>
              <a:t>даје претходну сагласност на статут АП и усваја стратегију одбране, итд.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У оквиру изборних права, Н.скупштина: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l-SI" dirty="0" smtClean="0"/>
              <a:t>1.	б</a:t>
            </a:r>
            <a:r>
              <a:rPr lang="sr-Cyrl-CS" dirty="0" smtClean="0"/>
              <a:t>ира Владу</a:t>
            </a:r>
            <a:r>
              <a:rPr lang="sl-SI" dirty="0" smtClean="0"/>
              <a:t>, надзире њен рад и</a:t>
            </a:r>
            <a:r>
              <a:rPr lang="sr-Cyrl-CS" dirty="0" smtClean="0"/>
              <a:t> одлучује о престанку мандата Владе и министара, 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2.	</a:t>
            </a:r>
            <a:r>
              <a:rPr lang="sr-Cyrl-CS" dirty="0" smtClean="0"/>
              <a:t>бира и разрешава судије Уставног суда, 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3.	</a:t>
            </a:r>
            <a:r>
              <a:rPr lang="sr-Cyrl-CS" dirty="0" smtClean="0"/>
              <a:t>бира председника Врховног касационог суда, председнике судова, Републичког јавног тужиоца, јавне тужиоце, судије и заменике јавних тужилаца,</a:t>
            </a:r>
            <a:endParaRPr lang="en-US" dirty="0" smtClean="0"/>
          </a:p>
          <a:p>
            <a:pPr>
              <a:buNone/>
            </a:pPr>
            <a:r>
              <a:rPr lang="sl-SI" dirty="0" smtClean="0"/>
              <a:t>4.	бира и разрешава гувернера Народне банке Србије</a:t>
            </a:r>
            <a:r>
              <a:rPr lang="sr-Cyrl-CS" dirty="0" smtClean="0"/>
              <a:t> и надзире његов рад,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5.	</a:t>
            </a:r>
            <a:r>
              <a:rPr lang="sr-Cyrl-CS" dirty="0" smtClean="0"/>
              <a:t>бира и разрешава Заштитника грађана,</a:t>
            </a:r>
            <a:r>
              <a:rPr lang="sl-SI" dirty="0" smtClean="0"/>
              <a:t> и надзире </a:t>
            </a:r>
            <a:r>
              <a:rPr lang="sr-Cyrl-CS" dirty="0" smtClean="0"/>
              <a:t>његов </a:t>
            </a:r>
            <a:r>
              <a:rPr lang="sl-SI" dirty="0" smtClean="0"/>
              <a:t>рад, 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6.	</a:t>
            </a:r>
            <a:r>
              <a:rPr lang="sr-Cyrl-CS" dirty="0" smtClean="0"/>
              <a:t>бира и рaзрешава и друге функционере одређене законом.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/>
              <a:t>Контролна функција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dirty="0" smtClean="0"/>
              <a:t>Посланичко питање</a:t>
            </a:r>
          </a:p>
          <a:p>
            <a:r>
              <a:rPr lang="sr-Cyrl-RS" dirty="0" smtClean="0"/>
              <a:t>Интерпелација</a:t>
            </a:r>
          </a:p>
          <a:p>
            <a:r>
              <a:rPr lang="sr-Cyrl-RS" dirty="0" smtClean="0"/>
              <a:t>Анкета</a:t>
            </a:r>
          </a:p>
          <a:p>
            <a:r>
              <a:rPr lang="sr-Cyrl-RS" dirty="0" smtClean="0"/>
              <a:t>Извештавање о раду Владе</a:t>
            </a:r>
          </a:p>
          <a:p>
            <a:r>
              <a:rPr lang="sr-Cyrl-RS" dirty="0" smtClean="0"/>
              <a:t>Изгласавање неповерења Влади или министру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Порекло парламента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dirty="0" smtClean="0"/>
              <a:t>Британска апсолутна монархија</a:t>
            </a:r>
          </a:p>
          <a:p>
            <a:r>
              <a:rPr lang="sr-Cyrl-RS" i="1" dirty="0" smtClean="0"/>
              <a:t>Велика повеља о слободама </a:t>
            </a:r>
            <a:r>
              <a:rPr lang="sr-Cyrl-RS" dirty="0" smtClean="0"/>
              <a:t>1215</a:t>
            </a:r>
          </a:p>
          <a:p>
            <a:r>
              <a:rPr lang="sr-Cyrl-RS" b="1" dirty="0" smtClean="0">
                <a:solidFill>
                  <a:srgbClr val="FF0000"/>
                </a:solidFill>
              </a:rPr>
              <a:t>Енглески парламент </a:t>
            </a:r>
            <a:r>
              <a:rPr lang="sr-Cyrl-RS" dirty="0" smtClean="0"/>
              <a:t>– Велики савет је проширен нижим племством и свештенством 1295</a:t>
            </a:r>
          </a:p>
          <a:p>
            <a:r>
              <a:rPr lang="sr-Cyrl-RS" dirty="0" smtClean="0"/>
              <a:t>Два дома: Дом лордова (</a:t>
            </a:r>
            <a:r>
              <a:rPr lang="sr-Latn-RS" i="1" dirty="0" smtClean="0"/>
              <a:t>Hause of Lords</a:t>
            </a:r>
            <a:r>
              <a:rPr lang="sr-Latn-RS" dirty="0" smtClean="0"/>
              <a:t>) </a:t>
            </a:r>
            <a:r>
              <a:rPr lang="sr-Cyrl-RS" dirty="0" smtClean="0"/>
              <a:t>и </a:t>
            </a:r>
            <a:endParaRPr lang="en-US" dirty="0" smtClean="0"/>
          </a:p>
          <a:p>
            <a:r>
              <a:rPr lang="sr-Cyrl-RS" dirty="0" smtClean="0"/>
              <a:t>Дом комуна (</a:t>
            </a:r>
            <a:r>
              <a:rPr lang="sr-Latn-RS" i="1" dirty="0" smtClean="0"/>
              <a:t>Hause of Commons</a:t>
            </a:r>
            <a:r>
              <a:rPr lang="sr-Latn-RS" dirty="0" smtClean="0"/>
              <a:t>)</a:t>
            </a:r>
            <a:endParaRPr lang="sr-Cyrl-RS" dirty="0" smtClean="0"/>
          </a:p>
          <a:p>
            <a:endParaRPr lang="sr-Cyrl-RS" dirty="0" smtClean="0"/>
          </a:p>
          <a:p>
            <a:endParaRPr lang="sr-Cyrl-R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Квазисудска функција </a:t>
            </a:r>
            <a:r>
              <a:rPr lang="sr-Cyrl-CS" b="1" dirty="0" smtClean="0"/>
              <a:t>Н.</a:t>
            </a:r>
            <a:r>
              <a:rPr lang="ru-RU" b="1" dirty="0" smtClean="0"/>
              <a:t>скупштине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НС нема уставну надлежност </a:t>
            </a:r>
            <a:r>
              <a:rPr lang="sr-Cyrl-CS" dirty="0" smtClean="0"/>
              <a:t>да суди </a:t>
            </a:r>
            <a:r>
              <a:rPr lang="ru-RU" dirty="0" smtClean="0"/>
              <a:t>шефу државе</a:t>
            </a:r>
            <a:r>
              <a:rPr lang="sr-Cyrl-CS" dirty="0" smtClean="0"/>
              <a:t>,  нити да одлучује о његовом опозиву. </a:t>
            </a:r>
          </a:p>
          <a:p>
            <a:r>
              <a:rPr lang="sr-Cyrl-CS" dirty="0" smtClean="0"/>
              <a:t>може да донесе </a:t>
            </a:r>
            <a:r>
              <a:rPr lang="sr-Cyrl-CS" i="1" dirty="0" smtClean="0"/>
              <a:t>одлуку о разрешењу </a:t>
            </a:r>
            <a:r>
              <a:rPr lang="sr-Cyrl-CS" dirty="0" smtClean="0"/>
              <a:t>председника Републике због повреде Устава, гласовима најмање две трећине народних посланика.</a:t>
            </a:r>
          </a:p>
          <a:p>
            <a:r>
              <a:rPr lang="ru-RU" dirty="0" smtClean="0"/>
              <a:t>Амнестија, петиција, анкета</a:t>
            </a:r>
            <a:r>
              <a:rPr lang="ru-RU" i="1" dirty="0" smtClean="0"/>
              <a:t>...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 smtClean="0"/>
              <a:t>Састав Народне скупштине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sl-SI" sz="3100" dirty="0" smtClean="0"/>
              <a:t>Члан</a:t>
            </a:r>
            <a:r>
              <a:rPr lang="sr-Cyrl-CS" sz="3100" dirty="0" smtClean="0"/>
              <a:t> 100.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250 народних посланика, који се бирају на непосредним изборима, тајним гласањем, у складу са законом.</a:t>
            </a:r>
            <a:endParaRPr lang="en-US" dirty="0" smtClean="0"/>
          </a:p>
          <a:p>
            <a:r>
              <a:rPr lang="ru-RU" dirty="0" smtClean="0"/>
              <a:t>обезбеђују се равноправност и заступљеност полова и представника националних мањина.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sz="3100" b="1" dirty="0" smtClean="0"/>
              <a:t>И</a:t>
            </a:r>
            <a:r>
              <a:rPr lang="sl-SI" sz="3100" b="1" dirty="0" smtClean="0"/>
              <a:t>збор</a:t>
            </a:r>
            <a:r>
              <a:rPr lang="sr-Cyrl-CS" sz="3100" b="1" dirty="0" smtClean="0"/>
              <a:t> народних</a:t>
            </a:r>
            <a:r>
              <a:rPr lang="sl-SI" sz="3100" b="1" dirty="0" smtClean="0"/>
              <a:t> посланика и конституисање </a:t>
            </a:r>
            <a:r>
              <a:rPr lang="sr-Cyrl-RS" sz="3100" b="1" dirty="0" smtClean="0"/>
              <a:t>НС</a:t>
            </a:r>
            <a:r>
              <a:rPr lang="sr-Cyrl-RS" sz="3600" dirty="0" smtClean="0"/>
              <a:t>(</a:t>
            </a:r>
            <a:r>
              <a:rPr lang="sl-SI" sz="3100" dirty="0" smtClean="0"/>
              <a:t>Члан</a:t>
            </a:r>
            <a:r>
              <a:rPr lang="sr-Cyrl-CS" sz="3100" dirty="0" smtClean="0"/>
              <a:t> 101.)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Изборе за </a:t>
            </a:r>
            <a:r>
              <a:rPr lang="sr-Cyrl-CS" dirty="0" smtClean="0"/>
              <a:t>народне</a:t>
            </a:r>
            <a:r>
              <a:rPr lang="ru-RU" dirty="0" smtClean="0"/>
              <a:t> посланике расписује председник Републике, </a:t>
            </a:r>
            <a:r>
              <a:rPr lang="sr-Cyrl-CS" dirty="0" smtClean="0"/>
              <a:t>90 </a:t>
            </a:r>
            <a:r>
              <a:rPr lang="ru-RU" dirty="0" smtClean="0"/>
              <a:t>дана пре истека мандата НС, тако да се избори окончају у наредних 60 дана. </a:t>
            </a:r>
            <a:endParaRPr lang="en-US" dirty="0" smtClean="0"/>
          </a:p>
          <a:p>
            <a:r>
              <a:rPr lang="sl-SI" dirty="0" smtClean="0"/>
              <a:t>Прву седницу </a:t>
            </a:r>
            <a:r>
              <a:rPr lang="sr-Cyrl-CS" dirty="0" smtClean="0"/>
              <a:t>НС</a:t>
            </a:r>
            <a:r>
              <a:rPr lang="sl-SI" dirty="0" smtClean="0"/>
              <a:t> заказује председник </a:t>
            </a:r>
            <a:r>
              <a:rPr lang="sr-Cyrl-CS" dirty="0" smtClean="0"/>
              <a:t>из претходног сазива,</a:t>
            </a:r>
            <a:r>
              <a:rPr lang="sr-Cyrl-CS" b="1" dirty="0" smtClean="0"/>
              <a:t> </a:t>
            </a:r>
            <a:r>
              <a:rPr lang="sr-Cyrl-CS" dirty="0" smtClean="0"/>
              <a:t>тако да се седница одржи </a:t>
            </a:r>
            <a:r>
              <a:rPr lang="sl-SI" dirty="0" smtClean="0"/>
              <a:t>најкасније </a:t>
            </a:r>
            <a:r>
              <a:rPr lang="sr-Cyrl-CS" dirty="0" smtClean="0"/>
              <a:t>3</a:t>
            </a:r>
            <a:r>
              <a:rPr lang="sl-SI" dirty="0" smtClean="0"/>
              <a:t>0 дана од </a:t>
            </a:r>
            <a:r>
              <a:rPr lang="sr-Cyrl-CS" dirty="0" smtClean="0"/>
              <a:t>дана проглашења коначних резултата избора</a:t>
            </a:r>
            <a:r>
              <a:rPr lang="sl-SI" dirty="0" smtClean="0"/>
              <a:t>.</a:t>
            </a:r>
            <a:endParaRPr lang="en-US" dirty="0" smtClean="0"/>
          </a:p>
          <a:p>
            <a:r>
              <a:rPr lang="sr-Cyrl-CS" dirty="0" smtClean="0"/>
              <a:t>НС </a:t>
            </a:r>
            <a:r>
              <a:rPr lang="sl-SI" dirty="0" smtClean="0"/>
              <a:t>на првој седници потврђује посланичке мандате. </a:t>
            </a:r>
            <a:endParaRPr lang="en-US" dirty="0" smtClean="0"/>
          </a:p>
          <a:p>
            <a:r>
              <a:rPr lang="sr-Cyrl-CS" dirty="0" smtClean="0"/>
              <a:t>НС конституисана је потврђивањем мандата две трећине народних посланика. </a:t>
            </a:r>
            <a:endParaRPr lang="en-US" dirty="0" smtClean="0"/>
          </a:p>
          <a:p>
            <a:r>
              <a:rPr lang="sl-SI" dirty="0" smtClean="0"/>
              <a:t>На одлуку донету у вези с</a:t>
            </a:r>
            <a:r>
              <a:rPr lang="sr-Cyrl-CS" dirty="0" smtClean="0"/>
              <a:t>а</a:t>
            </a:r>
            <a:r>
              <a:rPr lang="sl-SI" dirty="0" smtClean="0"/>
              <a:t> потврђивањем мандата допуштена је жалба Уставном суду</a:t>
            </a:r>
            <a:r>
              <a:rPr lang="sr-Cyrl-CS" b="1" dirty="0" smtClean="0"/>
              <a:t>, </a:t>
            </a:r>
            <a:r>
              <a:rPr lang="sr-Cyrl-CS" dirty="0" smtClean="0"/>
              <a:t>који по њој одлучује у року од 72 сата. </a:t>
            </a:r>
            <a:endParaRPr lang="en-US" dirty="0" smtClean="0"/>
          </a:p>
          <a:p>
            <a:r>
              <a:rPr lang="sr-Cyrl-CS" dirty="0" smtClean="0"/>
              <a:t>Потврђивањем мандата две трећине народних посланика </a:t>
            </a:r>
            <a:r>
              <a:rPr lang="sl-SI" dirty="0" smtClean="0"/>
              <a:t>престаје мандат претходног сазива </a:t>
            </a:r>
            <a:r>
              <a:rPr lang="sr-Cyrl-CS" dirty="0" smtClean="0"/>
              <a:t>НС</a:t>
            </a:r>
            <a:r>
              <a:rPr lang="sl-SI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 smtClean="0"/>
              <a:t>Положај народних посланика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sr-Cyrl-CS" sz="3100" dirty="0" smtClean="0"/>
              <a:t>Члан 102.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CS" dirty="0" smtClean="0"/>
              <a:t>Мандат народног посланика почиње да </a:t>
            </a:r>
            <a:r>
              <a:rPr lang="sl-SI" dirty="0" smtClean="0"/>
              <a:t>тече </a:t>
            </a:r>
            <a:r>
              <a:rPr lang="sr-Cyrl-CS" dirty="0" smtClean="0"/>
              <a:t>даном потврђ</a:t>
            </a:r>
            <a:r>
              <a:rPr lang="sl-SI" dirty="0" smtClean="0"/>
              <a:t>и</a:t>
            </a:r>
            <a:r>
              <a:rPr lang="sr-Cyrl-CS" dirty="0" smtClean="0"/>
              <a:t>в</a:t>
            </a:r>
            <a:r>
              <a:rPr lang="sl-SI" dirty="0" smtClean="0"/>
              <a:t>ања</a:t>
            </a:r>
            <a:r>
              <a:rPr lang="sr-Cyrl-CS" dirty="0" smtClean="0"/>
              <a:t> мандата у НС и траје четири године односно до престанка мандата народних посланика тог сазива. </a:t>
            </a:r>
            <a:endParaRPr lang="en-US" dirty="0" smtClean="0"/>
          </a:p>
          <a:p>
            <a:r>
              <a:rPr lang="sr-Cyrl-CS" dirty="0" smtClean="0"/>
              <a:t>Народни посланик је слободан да, под условима одређеним законом, неопозиво стави свој мандат на располагање политичкој странци на чији предлог је изабран за народног посланика.</a:t>
            </a:r>
            <a:endParaRPr lang="en-US" dirty="0" smtClean="0"/>
          </a:p>
          <a:p>
            <a:r>
              <a:rPr lang="sr-Cyrl-CS" dirty="0" smtClean="0"/>
              <a:t>не може бити посланик у скупштини АП, нити функционер у органима извршне власти и правосуђа, нити може обављати друге функције, послове и дужности за које је законом утврђено да представљају </a:t>
            </a:r>
            <a:r>
              <a:rPr lang="sr-Cyrl-CS" b="1" i="1" dirty="0" smtClean="0"/>
              <a:t>сукоб интереса</a:t>
            </a:r>
            <a:r>
              <a:rPr lang="sr-Cyrl-CS" dirty="0" smtClean="0"/>
              <a:t>. </a:t>
            </a:r>
            <a:endParaRPr lang="en-US" dirty="0" smtClean="0"/>
          </a:p>
          <a:p>
            <a:r>
              <a:rPr lang="sl-SI" dirty="0" smtClean="0"/>
              <a:t>И</a:t>
            </a:r>
            <a:r>
              <a:rPr lang="sr-Cyrl-CS" dirty="0" smtClean="0"/>
              <a:t>збор</a:t>
            </a:r>
            <a:r>
              <a:rPr lang="sl-SI" dirty="0" smtClean="0"/>
              <a:t>, престанак мандата и положај </a:t>
            </a:r>
            <a:r>
              <a:rPr lang="sr-Cyrl-CS" dirty="0" smtClean="0"/>
              <a:t>народних</a:t>
            </a:r>
            <a:r>
              <a:rPr lang="sl-SI" dirty="0" smtClean="0"/>
              <a:t> посланика </a:t>
            </a:r>
            <a:r>
              <a:rPr lang="sr-Cyrl-CS" dirty="0" smtClean="0"/>
              <a:t>уређује се</a:t>
            </a:r>
            <a:r>
              <a:rPr lang="sl-SI" dirty="0" smtClean="0"/>
              <a:t> закон</a:t>
            </a:r>
            <a:r>
              <a:rPr lang="sr-Cyrl-CS" dirty="0" smtClean="0"/>
              <a:t>ом</a:t>
            </a:r>
            <a:r>
              <a:rPr lang="sl-SI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 smtClean="0"/>
              <a:t>Имунитет народног посланика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sl-SI" sz="2700" dirty="0" smtClean="0"/>
              <a:t>Члан</a:t>
            </a:r>
            <a:r>
              <a:rPr lang="sr-Cyrl-CS" sz="2700" dirty="0" smtClean="0"/>
              <a:t> 103.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dirty="0" smtClean="0"/>
              <a:t>Народни послани</a:t>
            </a:r>
            <a:r>
              <a:rPr lang="sl-SI" dirty="0" smtClean="0"/>
              <a:t>к</a:t>
            </a:r>
            <a:r>
              <a:rPr lang="sr-Cyrl-CS" dirty="0" smtClean="0"/>
              <a:t> ужива имунитет.</a:t>
            </a:r>
            <a:endParaRPr lang="en-US" dirty="0" smtClean="0"/>
          </a:p>
          <a:p>
            <a:r>
              <a:rPr lang="sr-Cyrl-CS" dirty="0" smtClean="0"/>
              <a:t>Н. послани</a:t>
            </a:r>
            <a:r>
              <a:rPr lang="sl-SI" dirty="0" smtClean="0"/>
              <a:t>к</a:t>
            </a:r>
            <a:r>
              <a:rPr lang="sr-Cyrl-CS" dirty="0" smtClean="0"/>
              <a:t> н</a:t>
            </a:r>
            <a:r>
              <a:rPr lang="sl-SI" dirty="0" smtClean="0"/>
              <a:t>е може бити позван на кривичну или другу одговорност за изражено мишљење или гласање у </a:t>
            </a:r>
            <a:r>
              <a:rPr lang="sr-Cyrl-CS" dirty="0" smtClean="0"/>
              <a:t>вршењу своје посланичке функције.</a:t>
            </a:r>
            <a:endParaRPr lang="en-US" dirty="0" smtClean="0"/>
          </a:p>
          <a:p>
            <a:r>
              <a:rPr lang="sr-Cyrl-CS" dirty="0" smtClean="0"/>
              <a:t>Н. п</a:t>
            </a:r>
            <a:r>
              <a:rPr lang="sl-SI" dirty="0" smtClean="0"/>
              <a:t>осланик који се позвао на имунитет не може </a:t>
            </a:r>
            <a:r>
              <a:rPr lang="sr-Cyrl-CS" dirty="0" smtClean="0"/>
              <a:t>бити притворен, ни</a:t>
            </a:r>
            <a:r>
              <a:rPr lang="sl-SI" dirty="0" smtClean="0"/>
              <a:t>ти</a:t>
            </a:r>
            <a:r>
              <a:rPr lang="sr-Cyrl-CS" dirty="0" smtClean="0"/>
              <a:t> се против њега може водити кривични или други поступак у коме се може изрећи казна затвора, без одобрења НС. </a:t>
            </a:r>
            <a:endParaRPr lang="en-US" dirty="0" smtClean="0"/>
          </a:p>
          <a:p>
            <a:r>
              <a:rPr lang="sr-Cyrl-CS" dirty="0" smtClean="0"/>
              <a:t>Н. посланик који је затечен у извршењу кривичног дела за које је прописана казна затвора у трајању дужем од пет година може бити притворен без одобрења НС.</a:t>
            </a:r>
            <a:endParaRPr lang="en-US" dirty="0" smtClean="0"/>
          </a:p>
          <a:p>
            <a:r>
              <a:rPr lang="sr-Cyrl-CS" dirty="0" smtClean="0"/>
              <a:t>У кривичном или другом поступку у коме је успостављен имунитет, не теку рокови прописани за тај поступак.</a:t>
            </a:r>
            <a:endParaRPr lang="en-US" dirty="0" smtClean="0"/>
          </a:p>
          <a:p>
            <a:r>
              <a:rPr lang="ru-RU" dirty="0" smtClean="0"/>
              <a:t>Непозивање </a:t>
            </a:r>
            <a:r>
              <a:rPr lang="sr-Cyrl-CS" dirty="0" smtClean="0"/>
              <a:t>народног</a:t>
            </a:r>
            <a:r>
              <a:rPr lang="ru-RU" dirty="0" smtClean="0"/>
              <a:t> посланика на имунитет не искључује право</a:t>
            </a:r>
            <a:r>
              <a:rPr lang="sr-Cyrl-CS" dirty="0" smtClean="0"/>
              <a:t> НС</a:t>
            </a:r>
            <a:r>
              <a:rPr lang="ru-RU" dirty="0" smtClean="0"/>
              <a:t> да успостави имунитет.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 smtClean="0"/>
              <a:t>Н</a:t>
            </a:r>
            <a:r>
              <a:rPr lang="ru-RU" b="1" dirty="0" smtClean="0"/>
              <a:t>ачин одлучивања</a:t>
            </a:r>
            <a:r>
              <a:rPr lang="sr-Cyrl-CS" b="1" dirty="0" smtClean="0"/>
              <a:t/>
            </a:r>
            <a:br>
              <a:rPr lang="sr-Cyrl-CS" b="1" dirty="0" smtClean="0"/>
            </a:br>
            <a:r>
              <a:rPr lang="sr-Cyrl-CS" sz="3100" dirty="0" smtClean="0"/>
              <a:t>Члан 105.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smtClean="0"/>
              <a:t>Н</a:t>
            </a:r>
            <a:r>
              <a:rPr lang="sr-Cyrl-RS" dirty="0" smtClean="0"/>
              <a:t>С</a:t>
            </a:r>
            <a:r>
              <a:rPr lang="sl-SI" dirty="0" smtClean="0"/>
              <a:t> доноси </a:t>
            </a:r>
            <a:r>
              <a:rPr lang="ru-RU" dirty="0" smtClean="0"/>
              <a:t>одлуке </a:t>
            </a:r>
            <a:r>
              <a:rPr lang="sl-SI" dirty="0" smtClean="0"/>
              <a:t>већином гласова</a:t>
            </a:r>
            <a:r>
              <a:rPr lang="sr-Cyrl-CS" dirty="0" smtClean="0"/>
              <a:t> народних</a:t>
            </a:r>
            <a:r>
              <a:rPr lang="sl-SI" dirty="0" smtClean="0"/>
              <a:t> посланика на седници на којој је присутна већина </a:t>
            </a:r>
            <a:r>
              <a:rPr lang="sr-Cyrl-CS" dirty="0" smtClean="0"/>
              <a:t>народних</a:t>
            </a:r>
            <a:r>
              <a:rPr lang="sl-SI" dirty="0" smtClean="0"/>
              <a:t> посланика</a:t>
            </a:r>
            <a:r>
              <a:rPr lang="sr-Cyrl-CS" dirty="0" smtClean="0"/>
              <a:t>.</a:t>
            </a:r>
          </a:p>
          <a:p>
            <a:r>
              <a:rPr lang="ru-RU" dirty="0" smtClean="0"/>
              <a:t>Већином гласова</a:t>
            </a:r>
            <a:r>
              <a:rPr lang="sl-SI" dirty="0" smtClean="0"/>
              <a:t> свих</a:t>
            </a:r>
            <a:r>
              <a:rPr lang="ru-RU" dirty="0" smtClean="0"/>
              <a:t> народних посланика НС: </a:t>
            </a:r>
            <a:endParaRPr lang="en-US" dirty="0" smtClean="0"/>
          </a:p>
          <a:p>
            <a:pPr lvl="2"/>
            <a:r>
              <a:rPr lang="sl-SI" dirty="0" smtClean="0"/>
              <a:t>даје амнестију за кривична дела, </a:t>
            </a:r>
            <a:endParaRPr lang="en-US" dirty="0" smtClean="0"/>
          </a:p>
          <a:p>
            <a:pPr lvl="2"/>
            <a:r>
              <a:rPr lang="sl-SI" dirty="0" smtClean="0"/>
              <a:t>проглашава и укида ванредно стање</a:t>
            </a:r>
            <a:r>
              <a:rPr lang="ru-RU" dirty="0" smtClean="0"/>
              <a:t>, </a:t>
            </a:r>
            <a:endParaRPr lang="en-US" dirty="0" smtClean="0"/>
          </a:p>
          <a:p>
            <a:pPr lvl="2"/>
            <a:r>
              <a:rPr lang="ru-RU" dirty="0" smtClean="0"/>
              <a:t>прописује мере одступања од људских и мањинских права у ратном </a:t>
            </a:r>
            <a:r>
              <a:rPr lang="sl-SI" dirty="0" smtClean="0"/>
              <a:t>и</a:t>
            </a:r>
            <a:r>
              <a:rPr lang="ru-RU" dirty="0" smtClean="0"/>
              <a:t> ванредном стању,</a:t>
            </a:r>
            <a:endParaRPr lang="en-US" dirty="0" smtClean="0"/>
          </a:p>
          <a:p>
            <a:pPr lvl="2"/>
            <a:r>
              <a:rPr lang="ru-RU" dirty="0" smtClean="0"/>
              <a:t>доноси закон којим Република Србија поверава аутономним покрајинама и јединицама локалне самоуправе поједина питања из своје надлежности,</a:t>
            </a:r>
            <a:endParaRPr lang="en-US" dirty="0" smtClean="0"/>
          </a:p>
          <a:p>
            <a:pPr lvl="2"/>
            <a:r>
              <a:rPr lang="ru-RU" dirty="0" smtClean="0"/>
              <a:t>даје претходну сагласност на статут аутономне покрајине, </a:t>
            </a:r>
            <a:endParaRPr lang="en-US" dirty="0" smtClean="0"/>
          </a:p>
          <a:p>
            <a:pPr lvl="2"/>
            <a:r>
              <a:rPr lang="ru-RU" dirty="0" smtClean="0"/>
              <a:t>одлучује о Пословнику о свом раду, </a:t>
            </a:r>
            <a:endParaRPr lang="en-US" dirty="0" smtClean="0"/>
          </a:p>
          <a:p>
            <a:endParaRPr lang="sr-Cyrl-C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Н</a:t>
            </a:r>
            <a:r>
              <a:rPr lang="ru-RU" dirty="0" smtClean="0"/>
              <a:t>ачин одлучивања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2"/>
            <a:r>
              <a:rPr lang="ru-RU" dirty="0" smtClean="0"/>
              <a:t>укида имунитет народним посланицима, председнику Републике, члановима Владе и Заштитнику грађана,</a:t>
            </a:r>
            <a:endParaRPr lang="en-US" dirty="0" smtClean="0"/>
          </a:p>
          <a:p>
            <a:pPr lvl="2"/>
            <a:r>
              <a:rPr lang="ru-RU" dirty="0" smtClean="0"/>
              <a:t>усваја буџет</a:t>
            </a:r>
            <a:r>
              <a:rPr lang="sl-SI" dirty="0" smtClean="0"/>
              <a:t> и завршн</a:t>
            </a:r>
            <a:r>
              <a:rPr lang="ru-RU" dirty="0" smtClean="0"/>
              <a:t>и</a:t>
            </a:r>
            <a:r>
              <a:rPr lang="sl-SI" dirty="0" smtClean="0"/>
              <a:t> рачун</a:t>
            </a:r>
            <a:r>
              <a:rPr lang="ru-RU" dirty="0" smtClean="0"/>
              <a:t>, </a:t>
            </a:r>
            <a:endParaRPr lang="en-US" dirty="0" smtClean="0"/>
          </a:p>
          <a:p>
            <a:pPr lvl="2"/>
            <a:r>
              <a:rPr lang="ru-RU" dirty="0" smtClean="0"/>
              <a:t>бира чланове Владе и одлучује о престанку мандата Владе и минист</a:t>
            </a:r>
            <a:r>
              <a:rPr lang="sl-SI" dirty="0" smtClean="0"/>
              <a:t>а</a:t>
            </a:r>
            <a:r>
              <a:rPr lang="ru-RU" dirty="0" smtClean="0"/>
              <a:t>ра</a:t>
            </a:r>
            <a:r>
              <a:rPr lang="sl-SI" dirty="0" smtClean="0"/>
              <a:t>,</a:t>
            </a:r>
            <a:endParaRPr lang="en-US" dirty="0" smtClean="0"/>
          </a:p>
          <a:p>
            <a:pPr lvl="2"/>
            <a:r>
              <a:rPr lang="ru-RU" dirty="0" smtClean="0"/>
              <a:t>одлучује о одговору на интерпелацију, </a:t>
            </a:r>
            <a:endParaRPr lang="en-US" dirty="0" smtClean="0"/>
          </a:p>
          <a:p>
            <a:pPr lvl="2"/>
            <a:r>
              <a:rPr lang="ru-RU" dirty="0" smtClean="0"/>
              <a:t>бира судије Уставног суда и одлучује о њиховом разрешењу и престанку мандата, </a:t>
            </a:r>
            <a:endParaRPr lang="en-US" dirty="0" smtClean="0"/>
          </a:p>
          <a:p>
            <a:pPr lvl="2"/>
            <a:r>
              <a:rPr lang="ru-RU" dirty="0" smtClean="0"/>
              <a:t>бира председника Врховног касационог суда, председнике судова, Републичког јавног тужиоца и јавне тужиоце и одлучује о престанку њихове функције;</a:t>
            </a:r>
            <a:endParaRPr lang="en-US" dirty="0" smtClean="0"/>
          </a:p>
          <a:p>
            <a:pPr lvl="2"/>
            <a:r>
              <a:rPr lang="ru-RU" dirty="0" smtClean="0"/>
              <a:t>бира судије и заменике јавних тужилаца, у складу с Уставом;</a:t>
            </a:r>
            <a:endParaRPr lang="en-US" dirty="0" smtClean="0"/>
          </a:p>
          <a:p>
            <a:pPr lvl="2"/>
            <a:r>
              <a:rPr lang="sl-SI" dirty="0" smtClean="0"/>
              <a:t>бира и разрешава гувернера Народне банке Србије</a:t>
            </a:r>
            <a:r>
              <a:rPr lang="ru-RU" dirty="0" smtClean="0"/>
              <a:t>, Савет гувернера</a:t>
            </a:r>
            <a:r>
              <a:rPr lang="sl-SI" dirty="0" smtClean="0"/>
              <a:t> и</a:t>
            </a:r>
            <a:r>
              <a:rPr lang="ru-RU" dirty="0" smtClean="0"/>
              <a:t> Заштитника грађана</a:t>
            </a:r>
            <a:r>
              <a:rPr lang="sl-SI" dirty="0" smtClean="0"/>
              <a:t>,</a:t>
            </a:r>
            <a:endParaRPr lang="en-US" dirty="0" smtClean="0"/>
          </a:p>
          <a:p>
            <a:pPr lvl="2"/>
            <a:r>
              <a:rPr lang="sl-SI" dirty="0" smtClean="0"/>
              <a:t>врши</a:t>
            </a:r>
            <a:r>
              <a:rPr lang="ru-RU" dirty="0" smtClean="0"/>
              <a:t> и друге </a:t>
            </a:r>
            <a:r>
              <a:rPr lang="sl-SI" dirty="0" smtClean="0"/>
              <a:t>изборне надлежности</a:t>
            </a:r>
            <a:r>
              <a:rPr lang="ru-RU" dirty="0" smtClean="0"/>
              <a:t> НС.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CS" sz="2800" dirty="0" smtClean="0"/>
              <a:t>Већином </a:t>
            </a:r>
            <a:r>
              <a:rPr lang="ru-RU" sz="2800" dirty="0" smtClean="0"/>
              <a:t>гласова</a:t>
            </a:r>
            <a:r>
              <a:rPr lang="sl-SI" sz="2800" dirty="0" smtClean="0"/>
              <a:t> свих </a:t>
            </a:r>
            <a:r>
              <a:rPr lang="sr-Cyrl-CS" sz="2800" dirty="0" smtClean="0"/>
              <a:t>народних</a:t>
            </a:r>
            <a:r>
              <a:rPr lang="ru-RU" sz="2800" dirty="0" smtClean="0"/>
              <a:t> посланика </a:t>
            </a:r>
            <a:r>
              <a:rPr lang="sr-Cyrl-CS" sz="2800" dirty="0" smtClean="0"/>
              <a:t>НС одлучује о</a:t>
            </a:r>
            <a:r>
              <a:rPr lang="sr-Cyrl-CS" sz="2800" i="1" dirty="0" smtClean="0"/>
              <a:t> </a:t>
            </a:r>
            <a:r>
              <a:rPr lang="sr-Cyrl-CS" sz="2800" dirty="0" smtClean="0"/>
              <a:t>законима којима се </a:t>
            </a:r>
            <a:r>
              <a:rPr lang="sl-SI" sz="2800" dirty="0" smtClean="0"/>
              <a:t>уређују</a:t>
            </a:r>
            <a:r>
              <a:rPr lang="sr-Cyrl-CS" sz="2800" dirty="0" smtClean="0"/>
              <a:t>: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sr-Cyrl-CS" dirty="0" smtClean="0"/>
              <a:t>референдум и народна иницијатива, 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уживање индивидуалних и колективних права припадника националних мањина, 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план развоја и просторни план, 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sr-Cyrl-CS" dirty="0" smtClean="0"/>
              <a:t>јавно задуживање, 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територија аутономних покрајина и јединица локалне самоуправе,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закључивање и потврђивање међународних уговора, 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друга питања одређена Уставом.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smtClean="0"/>
              <a:t>Заседања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sl-SI" sz="3100" dirty="0" smtClean="0"/>
              <a:t>Члан</a:t>
            </a:r>
            <a:r>
              <a:rPr lang="sr-Cyrl-CS" sz="3100" dirty="0" smtClean="0"/>
              <a:t> 106.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Cyrl-CS" dirty="0" smtClean="0"/>
              <a:t>НС се састаје у </a:t>
            </a:r>
            <a:r>
              <a:rPr lang="sr-Cyrl-CS" b="1" dirty="0" smtClean="0"/>
              <a:t>два редовна </a:t>
            </a:r>
            <a:r>
              <a:rPr lang="sr-Cyrl-CS" dirty="0" smtClean="0"/>
              <a:t>заседања </a:t>
            </a:r>
            <a:r>
              <a:rPr lang="sl-SI" dirty="0" smtClean="0"/>
              <a:t>годишње. </a:t>
            </a:r>
            <a:endParaRPr lang="en-US" dirty="0" smtClean="0"/>
          </a:p>
          <a:p>
            <a:r>
              <a:rPr lang="sl-SI" dirty="0" smtClean="0"/>
              <a:t>Прво </a:t>
            </a:r>
            <a:r>
              <a:rPr lang="sr-Cyrl-CS" dirty="0" smtClean="0"/>
              <a:t>редовно </a:t>
            </a:r>
            <a:r>
              <a:rPr lang="sl-SI" dirty="0" smtClean="0"/>
              <a:t>заседање </a:t>
            </a:r>
            <a:r>
              <a:rPr lang="sr-Cyrl-CS" dirty="0" smtClean="0"/>
              <a:t>почиње првог радног дана у </a:t>
            </a:r>
            <a:r>
              <a:rPr lang="sl-SI" dirty="0" smtClean="0"/>
              <a:t>март</a:t>
            </a:r>
            <a:r>
              <a:rPr lang="sr-Cyrl-CS" dirty="0" smtClean="0"/>
              <a:t>у, </a:t>
            </a:r>
            <a:r>
              <a:rPr lang="sl-SI" dirty="0" smtClean="0"/>
              <a:t>а друго </a:t>
            </a:r>
            <a:r>
              <a:rPr lang="sr-Cyrl-CS" dirty="0" smtClean="0"/>
              <a:t>редовно </a:t>
            </a:r>
            <a:r>
              <a:rPr lang="sl-SI" dirty="0" smtClean="0"/>
              <a:t>заседање </a:t>
            </a:r>
            <a:r>
              <a:rPr lang="sr-Cyrl-CS" dirty="0" smtClean="0"/>
              <a:t>почиње првог радног дана у октобру. </a:t>
            </a:r>
          </a:p>
          <a:p>
            <a:r>
              <a:rPr lang="sr-Cyrl-CS" dirty="0" smtClean="0"/>
              <a:t>не може трајати дуже од 90 дана</a:t>
            </a:r>
            <a:r>
              <a:rPr lang="sl-SI" dirty="0" smtClean="0"/>
              <a:t>.</a:t>
            </a:r>
            <a:r>
              <a:rPr lang="sr-Cyrl-CS" dirty="0" smtClean="0"/>
              <a:t> </a:t>
            </a:r>
            <a:endParaRPr lang="en-US" dirty="0" smtClean="0"/>
          </a:p>
          <a:p>
            <a:r>
              <a:rPr lang="sr-Cyrl-CS" dirty="0" smtClean="0"/>
              <a:t>НС састаје се у </a:t>
            </a:r>
            <a:r>
              <a:rPr lang="sr-Cyrl-CS" b="1" dirty="0" smtClean="0"/>
              <a:t>ванредно заседање </a:t>
            </a:r>
            <a:r>
              <a:rPr lang="sr-Cyrl-CS" dirty="0" smtClean="0"/>
              <a:t>на захтев најмање једне трећине народних посланика или на захтев Владе, са унапред одређеним дневним редом.</a:t>
            </a:r>
            <a:endParaRPr lang="en-US" dirty="0" smtClean="0"/>
          </a:p>
          <a:p>
            <a:r>
              <a:rPr lang="sr-Cyrl-CS" dirty="0" smtClean="0"/>
              <a:t>НС састаје се без позива после проглашења ратног или ванредног стања.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 smtClean="0"/>
              <a:t>Право предлагања закона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sr-Cyrl-CS" sz="3100" dirty="0" smtClean="0"/>
              <a:t>Члан 107.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CS" dirty="0" smtClean="0"/>
              <a:t>Право предлагања закона, других прописа и општих аката имају: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сваки народни посланик, 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Влада, 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скупштина АП или 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најмање 30.000 бирача.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Заштитник грађана и Народна банка Србије (имају право предлагања закона из своје надлежности).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Порекло парламента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dirty="0" smtClean="0"/>
              <a:t>Уставни акти 17. век, </a:t>
            </a:r>
            <a:r>
              <a:rPr lang="sr-Cyrl-RS" i="1" dirty="0" smtClean="0"/>
              <a:t>Бил о правима </a:t>
            </a:r>
            <a:r>
              <a:rPr lang="sr-Cyrl-RS" dirty="0" smtClean="0"/>
              <a:t>1689, </a:t>
            </a:r>
            <a:r>
              <a:rPr lang="sr-Cyrl-RS" i="1" dirty="0" smtClean="0"/>
              <a:t>Акт о наслеђивању престола </a:t>
            </a:r>
            <a:r>
              <a:rPr lang="sr-Cyrl-RS" dirty="0" smtClean="0"/>
              <a:t>1701 – </a:t>
            </a:r>
            <a:r>
              <a:rPr lang="sr-Cyrl-RS" b="1" dirty="0" smtClean="0"/>
              <a:t>Конституционална монархија</a:t>
            </a:r>
          </a:p>
          <a:p>
            <a:r>
              <a:rPr lang="sr-Cyrl-RS" dirty="0" smtClean="0"/>
              <a:t>Законодавна и политичка функција</a:t>
            </a:r>
          </a:p>
          <a:p>
            <a:r>
              <a:rPr lang="sr-Cyrl-RS" b="1" dirty="0" smtClean="0">
                <a:solidFill>
                  <a:srgbClr val="FF0000"/>
                </a:solidFill>
              </a:rPr>
              <a:t>Француска </a:t>
            </a:r>
            <a:r>
              <a:rPr lang="sr-Cyrl-RS" dirty="0" smtClean="0"/>
              <a:t>– Револуција ствара народно представништво уместо раније Сталешке скупштине!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 smtClean="0"/>
              <a:t>Референдум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sr-Cyrl-CS" sz="3100" dirty="0" smtClean="0"/>
              <a:t>Члан 108.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Cyrl-CS" dirty="0" smtClean="0"/>
              <a:t>На захтев већине свих народних посланика или најмање 100.000 бирача НС расписује референдум о питању из своје надлежности, у складу са Уставом и законом.</a:t>
            </a:r>
            <a:endParaRPr lang="en-US" dirty="0" smtClean="0"/>
          </a:p>
          <a:p>
            <a:r>
              <a:rPr lang="sr-Cyrl-CS" b="1" i="1" dirty="0" smtClean="0"/>
              <a:t>Предмет референдума </a:t>
            </a:r>
            <a:r>
              <a:rPr lang="sr-Cyrl-CS" dirty="0" smtClean="0">
                <a:solidFill>
                  <a:srgbClr val="FF0000"/>
                </a:solidFill>
              </a:rPr>
              <a:t>не могу бити: </a:t>
            </a:r>
            <a:r>
              <a:rPr lang="sr-Cyrl-CS" dirty="0" smtClean="0"/>
              <a:t>обавезе које произлазе из међународних уговора, закони који се односе на људска и мањинска права и слободе, порески и други финансијски закони, буџет и завршни рачун, увођење ванредног стања и амнестија и питања која се тичу изборних надлежности НС.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 smtClean="0"/>
              <a:t>Распуштање Народне скупштине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sl-SI" sz="3100" dirty="0" smtClean="0"/>
              <a:t>Члан</a:t>
            </a:r>
            <a:r>
              <a:rPr lang="sr-Cyrl-CS" sz="3100" dirty="0" smtClean="0"/>
              <a:t> 1</a:t>
            </a:r>
            <a:r>
              <a:rPr lang="sr-Latn-CS" sz="3100" dirty="0" smtClean="0"/>
              <a:t>0</a:t>
            </a:r>
            <a:r>
              <a:rPr lang="sr-Cyrl-CS" sz="3100" dirty="0" smtClean="0"/>
              <a:t>9.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Председник Републике </a:t>
            </a:r>
            <a:r>
              <a:rPr lang="sl-SI" dirty="0" smtClean="0"/>
              <a:t>може, на </a:t>
            </a:r>
            <a:r>
              <a:rPr lang="sl-SI" b="1" dirty="0" smtClean="0"/>
              <a:t>образложен</a:t>
            </a:r>
            <a:r>
              <a:rPr lang="sr-Cyrl-CS" b="1" dirty="0" smtClean="0"/>
              <a:t>и</a:t>
            </a:r>
            <a:r>
              <a:rPr lang="sl-SI" b="1" dirty="0" smtClean="0"/>
              <a:t> предлог </a:t>
            </a:r>
            <a:r>
              <a:rPr lang="sl-SI" dirty="0" smtClean="0"/>
              <a:t>Владе, распустити</a:t>
            </a:r>
            <a:r>
              <a:rPr lang="sr-Cyrl-CS" dirty="0" smtClean="0"/>
              <a:t> НС</a:t>
            </a:r>
            <a:r>
              <a:rPr lang="sl-SI" dirty="0" smtClean="0"/>
              <a:t>. </a:t>
            </a:r>
            <a:endParaRPr lang="en-US" dirty="0" smtClean="0"/>
          </a:p>
          <a:p>
            <a:r>
              <a:rPr lang="sl-SI" dirty="0" smtClean="0"/>
              <a:t>Влада не може предложити распуштање</a:t>
            </a:r>
            <a:r>
              <a:rPr lang="sr-Cyrl-CS" dirty="0" smtClean="0"/>
              <a:t>,</a:t>
            </a:r>
            <a:r>
              <a:rPr lang="sl-SI" dirty="0" smtClean="0"/>
              <a:t> ако </a:t>
            </a:r>
            <a:r>
              <a:rPr lang="sr-Cyrl-CS" dirty="0" smtClean="0"/>
              <a:t>је</a:t>
            </a:r>
            <a:r>
              <a:rPr lang="sl-SI" dirty="0" smtClean="0"/>
              <a:t> поднет предлог да јој се изгласа неповерење или </a:t>
            </a:r>
            <a:r>
              <a:rPr lang="sr-Cyrl-CS" dirty="0" smtClean="0"/>
              <a:t>ако </a:t>
            </a:r>
            <a:r>
              <a:rPr lang="sl-SI" dirty="0" smtClean="0"/>
              <a:t>је поставила питање свог</a:t>
            </a:r>
            <a:r>
              <a:rPr lang="sr-Cyrl-CS" dirty="0" smtClean="0"/>
              <a:t>а поверења.</a:t>
            </a:r>
            <a:endParaRPr lang="en-US" dirty="0" smtClean="0"/>
          </a:p>
          <a:p>
            <a:r>
              <a:rPr lang="sr-Cyrl-CS" dirty="0" smtClean="0"/>
              <a:t>НС се распушта ако у року од 90 дана од дана конституисања не изабере Владу. </a:t>
            </a:r>
            <a:endParaRPr lang="en-US" dirty="0" smtClean="0"/>
          </a:p>
          <a:p>
            <a:r>
              <a:rPr lang="sr-Cyrl-CS" dirty="0" smtClean="0"/>
              <a:t>НС</a:t>
            </a:r>
            <a:r>
              <a:rPr lang="ru-RU" dirty="0" smtClean="0"/>
              <a:t> не може бити распуштен</a:t>
            </a:r>
            <a:r>
              <a:rPr lang="sr-Cyrl-CS" dirty="0" smtClean="0"/>
              <a:t>а</a:t>
            </a:r>
            <a:r>
              <a:rPr lang="ru-RU" dirty="0" smtClean="0"/>
              <a:t> за време </a:t>
            </a:r>
            <a:r>
              <a:rPr lang="sr-Cyrl-CS" dirty="0" smtClean="0"/>
              <a:t>ратног или </a:t>
            </a:r>
            <a:r>
              <a:rPr lang="ru-RU" dirty="0" smtClean="0"/>
              <a:t>ванредног стања. </a:t>
            </a:r>
            <a:endParaRPr lang="en-US" dirty="0" smtClean="0"/>
          </a:p>
          <a:p>
            <a:r>
              <a:rPr lang="sr-Cyrl-CS" dirty="0" smtClean="0"/>
              <a:t>П</a:t>
            </a:r>
            <a:r>
              <a:rPr lang="sl-SI" dirty="0" smtClean="0"/>
              <a:t>редседник Републике </a:t>
            </a:r>
            <a:r>
              <a:rPr lang="sr-Cyrl-CS" dirty="0" smtClean="0"/>
              <a:t>дужан </a:t>
            </a:r>
            <a:r>
              <a:rPr lang="sl-SI" dirty="0" smtClean="0"/>
              <a:t>је да</a:t>
            </a:r>
            <a:r>
              <a:rPr lang="sr-Cyrl-CS" dirty="0" smtClean="0"/>
              <a:t> указом распусти НС</a:t>
            </a:r>
            <a:r>
              <a:rPr lang="sl-SI" dirty="0" smtClean="0"/>
              <a:t> у случајевима одређеним Уставом.</a:t>
            </a:r>
            <a:endParaRPr lang="en-US" dirty="0" smtClean="0"/>
          </a:p>
          <a:p>
            <a:r>
              <a:rPr lang="ru-RU" dirty="0" smtClean="0"/>
              <a:t>Истовремено са распуштањем </a:t>
            </a:r>
            <a:r>
              <a:rPr lang="sr-Cyrl-CS" dirty="0" smtClean="0"/>
              <a:t>НС</a:t>
            </a:r>
            <a:r>
              <a:rPr lang="ru-RU" dirty="0" smtClean="0"/>
              <a:t> председник Републике расписује </a:t>
            </a:r>
            <a:r>
              <a:rPr lang="ru-RU" i="1" dirty="0" smtClean="0"/>
              <a:t>изборе за</a:t>
            </a:r>
            <a:r>
              <a:rPr lang="sr-Cyrl-CS" i="1" dirty="0" smtClean="0"/>
              <a:t> народне</a:t>
            </a:r>
            <a:r>
              <a:rPr lang="ru-RU" i="1" dirty="0" smtClean="0"/>
              <a:t> посланике</a:t>
            </a:r>
            <a:r>
              <a:rPr lang="ru-RU" dirty="0" smtClean="0"/>
              <a:t>, тако да се</a:t>
            </a:r>
            <a:r>
              <a:rPr lang="sr-Cyrl-CS" dirty="0" smtClean="0"/>
              <a:t> избори </a:t>
            </a:r>
            <a:r>
              <a:rPr lang="ru-RU" dirty="0" smtClean="0"/>
              <a:t>окончају најкасније</a:t>
            </a:r>
            <a:r>
              <a:rPr lang="sr-Cyrl-CS" dirty="0" smtClean="0"/>
              <a:t> за </a:t>
            </a:r>
            <a:r>
              <a:rPr lang="ru-RU" dirty="0" smtClean="0"/>
              <a:t>60 дана</a:t>
            </a:r>
            <a:r>
              <a:rPr lang="sr-Cyrl-CS" dirty="0" smtClean="0"/>
              <a:t> од дана расписивања.</a:t>
            </a:r>
            <a:endParaRPr lang="en-US" dirty="0" smtClean="0"/>
          </a:p>
          <a:p>
            <a:r>
              <a:rPr lang="sr-Cyrl-CS" dirty="0" smtClean="0"/>
              <a:t>НС која је распуштена врши само </a:t>
            </a:r>
            <a:r>
              <a:rPr lang="ru-RU" dirty="0" smtClean="0"/>
              <a:t>текуће и</a:t>
            </a:r>
            <a:r>
              <a:rPr lang="sr-Cyrl-CS" dirty="0" smtClean="0"/>
              <a:t>ли</a:t>
            </a:r>
            <a:r>
              <a:rPr lang="ru-RU" dirty="0" smtClean="0"/>
              <a:t> неодложне</a:t>
            </a:r>
            <a:r>
              <a:rPr lang="sr-Cyrl-CS" dirty="0" smtClean="0"/>
              <a:t> послове, одређене законом.</a:t>
            </a:r>
            <a:r>
              <a:rPr lang="ru-RU" dirty="0" smtClean="0"/>
              <a:t> </a:t>
            </a:r>
          </a:p>
          <a:p>
            <a:r>
              <a:rPr lang="ru-RU" dirty="0" smtClean="0"/>
              <a:t>У случају проглашења ратног</a:t>
            </a:r>
            <a:r>
              <a:rPr lang="sr-Cyrl-CS" dirty="0" smtClean="0"/>
              <a:t> или ванредног стања</a:t>
            </a:r>
            <a:r>
              <a:rPr lang="ru-RU" dirty="0" smtClean="0"/>
              <a:t> поново се успоставља</a:t>
            </a:r>
            <a:r>
              <a:rPr lang="sr-Cyrl-CS" dirty="0" smtClean="0"/>
              <a:t> њена </a:t>
            </a:r>
            <a:r>
              <a:rPr lang="ru-RU" dirty="0" smtClean="0"/>
              <a:t>пуна надлежност, која траје до окончања ратног, односно ванредног стања.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b="1" dirty="0" smtClean="0"/>
              <a:t>Структура и број чланова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Једнодомни и дводомни парламент</a:t>
            </a:r>
          </a:p>
          <a:p>
            <a:r>
              <a:rPr lang="ru-RU" dirty="0" smtClean="0"/>
              <a:t>Данас једнодомни парламент има </a:t>
            </a:r>
            <a:r>
              <a:rPr lang="sr-Cyrl-CS" dirty="0" smtClean="0"/>
              <a:t>значајан број држава Европе, нпр. </a:t>
            </a:r>
            <a:r>
              <a:rPr lang="ru-RU" dirty="0" smtClean="0"/>
              <a:t>Финска</a:t>
            </a:r>
            <a:r>
              <a:rPr lang="sr-Cyrl-CS" dirty="0" smtClean="0"/>
              <a:t>,</a:t>
            </a:r>
            <a:r>
              <a:rPr lang="ru-RU" dirty="0" smtClean="0"/>
              <a:t> Мађарска</a:t>
            </a:r>
            <a:r>
              <a:rPr lang="sr-Cyrl-CS" dirty="0" smtClean="0"/>
              <a:t>,</a:t>
            </a:r>
            <a:r>
              <a:rPr lang="ru-RU" dirty="0" smtClean="0"/>
              <a:t> Бугарска</a:t>
            </a:r>
            <a:r>
              <a:rPr lang="sr-Cyrl-CS" dirty="0" smtClean="0"/>
              <a:t>,</a:t>
            </a:r>
            <a:r>
              <a:rPr lang="ru-RU" dirty="0" smtClean="0"/>
              <a:t> Данска</a:t>
            </a:r>
            <a:r>
              <a:rPr lang="sr-Cyrl-CS" dirty="0" smtClean="0"/>
              <a:t>, Ш</a:t>
            </a:r>
            <a:r>
              <a:rPr lang="ru-RU" dirty="0" smtClean="0"/>
              <a:t>ведска</a:t>
            </a:r>
            <a:r>
              <a:rPr lang="sr-Cyrl-CS" dirty="0" smtClean="0"/>
              <a:t>,</a:t>
            </a:r>
            <a:r>
              <a:rPr lang="ru-RU" dirty="0" smtClean="0"/>
              <a:t> Грчка</a:t>
            </a:r>
            <a:r>
              <a:rPr lang="sr-Cyrl-CS" dirty="0" smtClean="0"/>
              <a:t>, Португал, Исланд, Норвешка, Луксембург, Естонија, Литванија, Летонија, Словачка,</a:t>
            </a:r>
            <a:r>
              <a:rPr lang="ru-RU" dirty="0" smtClean="0"/>
              <a:t> Македонија</a:t>
            </a:r>
            <a:r>
              <a:rPr lang="sr-Cyrl-CS" dirty="0" smtClean="0"/>
              <a:t>,</a:t>
            </a:r>
            <a:r>
              <a:rPr lang="ru-RU" dirty="0" smtClean="0"/>
              <a:t> Србија</a:t>
            </a:r>
            <a:r>
              <a:rPr lang="sr-Cyrl-CS" dirty="0" smtClean="0"/>
              <a:t>,</a:t>
            </a:r>
            <a:r>
              <a:rPr lang="ru-RU" dirty="0" smtClean="0"/>
              <a:t> Црна Гора и др.</a:t>
            </a:r>
          </a:p>
          <a:p>
            <a:r>
              <a:rPr lang="ru-RU" dirty="0" smtClean="0"/>
              <a:t>Ефикасније одлучивање</a:t>
            </a:r>
            <a:endParaRPr lang="en-US" dirty="0" smtClean="0"/>
          </a:p>
          <a:p>
            <a:endParaRPr lang="sr-Cyrl-R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Дводомни парламент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продужење поделе власти</a:t>
            </a:r>
            <a:r>
              <a:rPr lang="sr-Cyrl-CS" dirty="0" smtClean="0"/>
              <a:t>.</a:t>
            </a:r>
            <a:r>
              <a:rPr lang="en-US" dirty="0" smtClean="0"/>
              <a:t> </a:t>
            </a:r>
            <a:endParaRPr lang="sr-Cyrl-RS" dirty="0" smtClean="0"/>
          </a:p>
          <a:p>
            <a:r>
              <a:rPr lang="ru-RU" b="1" i="1" dirty="0" smtClean="0"/>
              <a:t>Монтескије</a:t>
            </a:r>
            <a:r>
              <a:rPr lang="ru-RU" dirty="0" smtClean="0"/>
              <a:t> упозоравао да ће један дом везивати други својим узајамним правом спречавања. </a:t>
            </a:r>
            <a:endParaRPr lang="en-US" dirty="0" smtClean="0"/>
          </a:p>
          <a:p>
            <a:r>
              <a:rPr lang="sr-Cyrl-CS" b="1" i="1" dirty="0" smtClean="0"/>
              <a:t>Слободан Јовановић </a:t>
            </a:r>
            <a:r>
              <a:rPr lang="sr-Cyrl-CS" dirty="0" smtClean="0"/>
              <a:t>- посредством њега могу се разни изборни системи тако комбиновати да исправљају мане једни других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b="1" dirty="0" smtClean="0"/>
              <a:t>Бикамерално одлучивање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четири могућа решења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За сваку одлуку парламента неопходна је пуна сагласност парламентарних домова. То је </a:t>
            </a:r>
            <a:r>
              <a:rPr lang="ru-RU" i="1" dirty="0" smtClean="0"/>
              <a:t>апсолутна дводомност</a:t>
            </a:r>
            <a:r>
              <a:rPr lang="ru-RU" dirty="0" smtClean="0"/>
              <a:t> или </a:t>
            </a:r>
            <a:r>
              <a:rPr lang="ru-RU" i="1" dirty="0" smtClean="0"/>
              <a:t>егалитарни бикамерализам</a:t>
            </a:r>
            <a:r>
              <a:rPr lang="ru-RU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Друго решење: </a:t>
            </a:r>
            <a:r>
              <a:rPr lang="sr-Cyrl-CS" i="1" dirty="0" smtClean="0"/>
              <a:t>начело самосталног</a:t>
            </a:r>
            <a:r>
              <a:rPr lang="sr-Cyrl-CS" dirty="0" smtClean="0"/>
              <a:t> </a:t>
            </a:r>
            <a:r>
              <a:rPr lang="sr-Cyrl-CS" i="1" dirty="0" smtClean="0"/>
              <a:t>одлучивања</a:t>
            </a:r>
            <a:r>
              <a:rPr lang="sr-Cyrl-CS" dirty="0" smtClean="0"/>
              <a:t>. С</a:t>
            </a:r>
            <a:r>
              <a:rPr lang="ru-RU" dirty="0" smtClean="0"/>
              <a:t>ваки </a:t>
            </a:r>
            <a:r>
              <a:rPr lang="sr-Cyrl-CS" dirty="0" smtClean="0"/>
              <a:t>парламентарни </a:t>
            </a:r>
            <a:r>
              <a:rPr lang="ru-RU" dirty="0" smtClean="0"/>
              <a:t>дом има самостални делокруг</a:t>
            </a:r>
            <a:r>
              <a:rPr lang="sr-Cyrl-C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Треће, други дом </a:t>
            </a:r>
            <a:r>
              <a:rPr lang="ru-RU" dirty="0" smtClean="0"/>
              <a:t>има само </a:t>
            </a:r>
            <a:r>
              <a:rPr lang="ru-RU" i="1" dirty="0" smtClean="0"/>
              <a:t>право суспензивног вета</a:t>
            </a:r>
            <a:r>
              <a:rPr lang="sr-Cyrl-CS" dirty="0" smtClean="0"/>
              <a:t> или право одлагања</a:t>
            </a:r>
            <a:r>
              <a:rPr lang="ru-RU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Четврто: у неким државама</a:t>
            </a:r>
            <a:r>
              <a:rPr lang="ru-RU" dirty="0" smtClean="0"/>
              <a:t> парламент одлучује </a:t>
            </a:r>
            <a:r>
              <a:rPr lang="sr-Cyrl-CS" dirty="0" smtClean="0"/>
              <a:t>о неким значајнијим питањима </a:t>
            </a:r>
            <a:r>
              <a:rPr lang="ru-RU" dirty="0" smtClean="0"/>
              <a:t>као </a:t>
            </a:r>
            <a:r>
              <a:rPr lang="ru-RU" i="1" dirty="0" smtClean="0"/>
              <a:t>конгрес</a:t>
            </a:r>
            <a:r>
              <a:rPr lang="sr-Cyrl-CS" dirty="0" smtClean="0"/>
              <a:t>,</a:t>
            </a:r>
            <a:r>
              <a:rPr lang="ru-RU" dirty="0" smtClean="0"/>
              <a:t> тј. на заједничкој седници оба дома који се тада сједињују у један дом. Предност у одлучивању </a:t>
            </a:r>
            <a:r>
              <a:rPr lang="sr-Cyrl-CS" dirty="0" smtClean="0"/>
              <a:t>обично </a:t>
            </a:r>
            <a:r>
              <a:rPr lang="ru-RU" dirty="0" smtClean="0"/>
              <a:t>има први дом</a:t>
            </a:r>
            <a:r>
              <a:rPr lang="sr-Cyrl-CS" dirty="0" smtClean="0"/>
              <a:t>,</a:t>
            </a:r>
            <a:r>
              <a:rPr lang="ru-RU" dirty="0" smtClean="0"/>
              <a:t> јер</a:t>
            </a:r>
            <a:r>
              <a:rPr lang="sr-Cyrl-CS" dirty="0" smtClean="0"/>
              <a:t>, по правилу,</a:t>
            </a:r>
            <a:r>
              <a:rPr lang="ru-RU" dirty="0" smtClean="0"/>
              <a:t> има знатно већи број чланова од другог.</a:t>
            </a:r>
            <a:endParaRPr lang="en-US" dirty="0" smtClean="0"/>
          </a:p>
          <a:p>
            <a:endParaRPr lang="ru-RU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 smtClean="0"/>
              <a:t>Правни положај чланова парламента </a:t>
            </a:r>
            <a:r>
              <a:rPr lang="sr-Cyrl-CS" dirty="0" smtClean="0"/>
              <a:t>Права посланика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право да учествује у остваривању задатака и овлашћења парламента.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право на говор</a:t>
            </a:r>
            <a:r>
              <a:rPr lang="sr-Cyrl-CS" dirty="0" smtClean="0"/>
              <a:t>,</a:t>
            </a:r>
            <a:r>
              <a:rPr lang="ru-RU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право постављања питања и информисања</a:t>
            </a:r>
            <a:r>
              <a:rPr lang="sr-Cyrl-CS" dirty="0" smtClean="0"/>
              <a:t>,</a:t>
            </a:r>
            <a:r>
              <a:rPr lang="ru-RU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право учествовања у гласањима и изборима</a:t>
            </a:r>
            <a:r>
              <a:rPr lang="sr-Cyrl-CS" dirty="0" smtClean="0"/>
              <a:t>,</a:t>
            </a:r>
            <a:r>
              <a:rPr lang="ru-RU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право законодавне иницијативе</a:t>
            </a:r>
            <a:r>
              <a:rPr lang="sr-Cyrl-CS" dirty="0" smtClean="0"/>
              <a:t>,</a:t>
            </a:r>
            <a:r>
              <a:rPr lang="ru-RU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право на удруживање</a:t>
            </a:r>
            <a:r>
              <a:rPr lang="sr-Cyrl-CS" dirty="0" smtClean="0"/>
              <a:t>,</a:t>
            </a:r>
            <a:r>
              <a:rPr lang="ru-RU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право на суделовање у раду парламентарних тела и делегација и др. 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Права посланика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Општем правном положају посланика припадају и неке посебне </a:t>
            </a:r>
            <a:r>
              <a:rPr lang="ru-RU" b="1" dirty="0" smtClean="0">
                <a:solidFill>
                  <a:srgbClr val="FF0000"/>
                </a:solidFill>
              </a:rPr>
              <a:t>гаранције</a:t>
            </a:r>
            <a:r>
              <a:rPr lang="ru-RU" dirty="0" smtClean="0"/>
              <a:t> (привилегије) које би требало да заштите његову независну позицију: 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парламентарни имунитет</a:t>
            </a:r>
            <a:r>
              <a:rPr lang="sr-Cyrl-CS" dirty="0" smtClean="0"/>
              <a:t>,</a:t>
            </a:r>
            <a:r>
              <a:rPr lang="ru-RU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инкомпатибилност и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индемнитет.</a:t>
            </a:r>
            <a:endParaRPr lang="sr-Cyrl-CS" dirty="0" smtClean="0"/>
          </a:p>
          <a:p>
            <a:r>
              <a:rPr lang="sr-Cyrl-CS" b="1" i="1" dirty="0" smtClean="0"/>
              <a:t>П</a:t>
            </a:r>
            <a:r>
              <a:rPr lang="ru-RU" b="1" i="1" dirty="0" smtClean="0"/>
              <a:t>олитичка зависност </a:t>
            </a:r>
            <a:r>
              <a:rPr lang="ru-RU" dirty="0" smtClean="0"/>
              <a:t>посланика од политичких партија у пракси води далекосежној релативизацији права којима </a:t>
            </a:r>
            <a:r>
              <a:rPr lang="sr-Cyrl-CS" dirty="0" smtClean="0"/>
              <a:t>посланик</a:t>
            </a:r>
            <a:r>
              <a:rPr lang="ru-RU" dirty="0" smtClean="0"/>
              <a:t> формално-правно слободно располаже.</a:t>
            </a:r>
            <a:endParaRPr lang="en-US" dirty="0" smtClean="0"/>
          </a:p>
          <a:p>
            <a:endParaRPr lang="ru-RU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Права народних посланика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aseline="30000" dirty="0" smtClean="0"/>
              <a:t>Н</a:t>
            </a:r>
            <a:r>
              <a:rPr lang="sr-Cyrl-RS" baseline="30000" dirty="0" smtClean="0"/>
              <a:t>.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посланику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издаје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се</a:t>
            </a:r>
            <a:r>
              <a:rPr lang="en-US" baseline="30000" dirty="0" smtClean="0"/>
              <a:t> </a:t>
            </a:r>
            <a:r>
              <a:rPr lang="en-US" b="1" baseline="30000" dirty="0" err="1" smtClean="0"/>
              <a:t>посланичка</a:t>
            </a:r>
            <a:r>
              <a:rPr lang="en-US" b="1" baseline="30000" dirty="0" smtClean="0"/>
              <a:t> </a:t>
            </a:r>
            <a:r>
              <a:rPr lang="en-US" b="1" baseline="30000" dirty="0" err="1" smtClean="0"/>
              <a:t>легитимација</a:t>
            </a:r>
            <a:r>
              <a:rPr lang="sr-Cyrl-RS" b="1" baseline="30000" dirty="0" smtClean="0"/>
              <a:t> </a:t>
            </a:r>
            <a:r>
              <a:rPr lang="sr-Cyrl-RS" baseline="30000" dirty="0" smtClean="0"/>
              <a:t>-</a:t>
            </a:r>
            <a:r>
              <a:rPr lang="sr-Cyrl-RS" dirty="0" smtClean="0"/>
              <a:t> </a:t>
            </a:r>
            <a:r>
              <a:rPr lang="en-US" baseline="30000" dirty="0" err="1" smtClean="0"/>
              <a:t>јавна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исправа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којом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народни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посланик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доказује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посланички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статус</a:t>
            </a:r>
            <a:r>
              <a:rPr lang="en-US" baseline="30000" dirty="0" smtClean="0"/>
              <a:t> и </a:t>
            </a:r>
            <a:r>
              <a:rPr lang="en-US" baseline="30000" dirty="0" err="1" smtClean="0"/>
              <a:t>на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основу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остварује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права</a:t>
            </a:r>
            <a:r>
              <a:rPr lang="en-US" baseline="30000" dirty="0" smtClean="0"/>
              <a:t>.</a:t>
            </a:r>
          </a:p>
          <a:p>
            <a:r>
              <a:rPr lang="en-US" baseline="30000" dirty="0" smtClean="0"/>
              <a:t>Н</a:t>
            </a:r>
            <a:r>
              <a:rPr lang="sr-Cyrl-RS" baseline="30000" dirty="0" smtClean="0"/>
              <a:t>.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посланик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опредељује</a:t>
            </a:r>
            <a:r>
              <a:rPr lang="en-US" baseline="30000" dirty="0" smtClean="0"/>
              <a:t>, </a:t>
            </a:r>
            <a:r>
              <a:rPr lang="en-US" baseline="30000" dirty="0" err="1" smtClean="0"/>
              <a:t>иступа</a:t>
            </a:r>
            <a:r>
              <a:rPr lang="en-US" baseline="30000" dirty="0" smtClean="0"/>
              <a:t> и </a:t>
            </a:r>
            <a:r>
              <a:rPr lang="en-US" baseline="30000" dirty="0" err="1" smtClean="0"/>
              <a:t>гласа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сопственом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уверењу</a:t>
            </a:r>
            <a:r>
              <a:rPr lang="en-US" baseline="30000" dirty="0" smtClean="0"/>
              <a:t>.</a:t>
            </a:r>
          </a:p>
          <a:p>
            <a:r>
              <a:rPr lang="en-US" baseline="30000" dirty="0" smtClean="0"/>
              <a:t>Н</a:t>
            </a:r>
            <a:r>
              <a:rPr lang="sr-Cyrl-RS" baseline="30000" dirty="0" smtClean="0"/>
              <a:t>.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посланик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ужива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имунитет</a:t>
            </a:r>
            <a:r>
              <a:rPr lang="sr-Cyrl-RS" baseline="30000" dirty="0" smtClean="0"/>
              <a:t>:</a:t>
            </a:r>
            <a:r>
              <a:rPr lang="sr-Cyrl-RS" dirty="0" smtClean="0"/>
              <a:t> </a:t>
            </a:r>
            <a:r>
              <a:rPr lang="sr-Cyrl-RS" baseline="30000" dirty="0" smtClean="0"/>
              <a:t>з</a:t>
            </a:r>
            <a:r>
              <a:rPr lang="en-US" baseline="30000" dirty="0" smtClean="0"/>
              <a:t>а </a:t>
            </a:r>
            <a:r>
              <a:rPr lang="en-US" baseline="30000" dirty="0" err="1" smtClean="0"/>
              <a:t>усмено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или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писмено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изражено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мишљење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или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гласање</a:t>
            </a:r>
            <a:r>
              <a:rPr lang="en-US" baseline="30000" dirty="0" smtClean="0"/>
              <a:t> у </a:t>
            </a:r>
            <a:r>
              <a:rPr lang="en-US" baseline="30000" dirty="0" err="1" smtClean="0"/>
              <a:t>вршењу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своје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посланичке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функције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може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бити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позван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кривичну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или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другу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одговорност</a:t>
            </a:r>
            <a:r>
              <a:rPr lang="en-US" baseline="30000" dirty="0" smtClean="0"/>
              <a:t>.</a:t>
            </a:r>
          </a:p>
          <a:p>
            <a:r>
              <a:rPr lang="sr-Cyrl-RS" baseline="30000" dirty="0" smtClean="0"/>
              <a:t>П</a:t>
            </a:r>
            <a:r>
              <a:rPr lang="en-US" baseline="30000" dirty="0" err="1" smtClean="0"/>
              <a:t>осланик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који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позвао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имунитет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може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бити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притворен</a:t>
            </a:r>
            <a:r>
              <a:rPr lang="en-US" baseline="30000" dirty="0" smtClean="0"/>
              <a:t>, </a:t>
            </a:r>
            <a:r>
              <a:rPr lang="en-US" baseline="30000" dirty="0" err="1" smtClean="0"/>
              <a:t>нити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против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њега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може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водити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кривични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или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други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поступак</a:t>
            </a:r>
            <a:r>
              <a:rPr lang="en-US" baseline="30000" dirty="0" smtClean="0"/>
              <a:t> у </a:t>
            </a:r>
            <a:r>
              <a:rPr lang="en-US" baseline="30000" dirty="0" err="1" smtClean="0"/>
              <a:t>коме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може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изрећи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казна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затвора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без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одобрења</a:t>
            </a:r>
            <a:r>
              <a:rPr lang="en-US" baseline="30000" dirty="0" smtClean="0"/>
              <a:t> Н</a:t>
            </a:r>
            <a:r>
              <a:rPr lang="sr-Cyrl-RS" baseline="30000" dirty="0" smtClean="0"/>
              <a:t>С</a:t>
            </a:r>
            <a:r>
              <a:rPr lang="en-US" baseline="30000" dirty="0" smtClean="0"/>
              <a:t>.</a:t>
            </a:r>
          </a:p>
          <a:p>
            <a:r>
              <a:rPr lang="en-US" baseline="30000" dirty="0" smtClean="0"/>
              <a:t>Н</a:t>
            </a:r>
            <a:r>
              <a:rPr lang="sr-Cyrl-RS" baseline="30000" dirty="0" smtClean="0"/>
              <a:t>С</a:t>
            </a:r>
            <a:r>
              <a:rPr lang="sr-Cyrl-RS" dirty="0" smtClean="0"/>
              <a:t> </a:t>
            </a:r>
            <a:r>
              <a:rPr lang="en-US" baseline="30000" dirty="0" err="1" smtClean="0"/>
              <a:t>одлучује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већином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гласова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свих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посланика</a:t>
            </a:r>
            <a:r>
              <a:rPr lang="en-US" baseline="30000" dirty="0" smtClean="0"/>
              <a:t> о </a:t>
            </a:r>
            <a:r>
              <a:rPr lang="en-US" baseline="30000" dirty="0" err="1" smtClean="0"/>
              <a:t>укидању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имунитета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посланику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који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позвао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имунитет</a:t>
            </a:r>
            <a:r>
              <a:rPr lang="en-US" baseline="30000" dirty="0" smtClean="0"/>
              <a:t>.</a:t>
            </a:r>
          </a:p>
          <a:p>
            <a:endParaRPr lang="en-US" baseline="30000" dirty="0" smtClean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/>
              <a:t>Дужности народног посланика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baseline="30000" dirty="0" err="1" smtClean="0"/>
              <a:t>Народни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посланик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дужан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поштује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Устав</a:t>
            </a:r>
            <a:r>
              <a:rPr lang="en-US" baseline="30000" dirty="0" smtClean="0"/>
              <a:t>, </a:t>
            </a:r>
            <a:r>
              <a:rPr lang="en-US" baseline="30000" dirty="0" err="1" smtClean="0"/>
              <a:t>закон</a:t>
            </a:r>
            <a:r>
              <a:rPr lang="en-US" baseline="30000" dirty="0" smtClean="0"/>
              <a:t> и </a:t>
            </a:r>
            <a:r>
              <a:rPr lang="en-US" baseline="30000" dirty="0" err="1" smtClean="0"/>
              <a:t>Пословник</a:t>
            </a:r>
            <a:r>
              <a:rPr lang="en-US" baseline="30000" dirty="0" smtClean="0"/>
              <a:t>.</a:t>
            </a:r>
          </a:p>
          <a:p>
            <a:r>
              <a:rPr lang="en-US" baseline="30000" dirty="0" err="1" smtClean="0"/>
              <a:t>Народни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посланик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дужан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да</a:t>
            </a:r>
            <a:r>
              <a:rPr lang="en-US" baseline="30000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baseline="30000" dirty="0" err="1" smtClean="0"/>
              <a:t>учествује</a:t>
            </a:r>
            <a:r>
              <a:rPr lang="en-US" baseline="30000" dirty="0" smtClean="0"/>
              <a:t> у </a:t>
            </a:r>
            <a:r>
              <a:rPr lang="en-US" baseline="30000" dirty="0" err="1" smtClean="0"/>
              <a:t>раду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скупштине</a:t>
            </a:r>
            <a:r>
              <a:rPr lang="en-US" baseline="30000" dirty="0" smtClean="0"/>
              <a:t> и </a:t>
            </a:r>
            <a:r>
              <a:rPr lang="en-US" baseline="30000" dirty="0" err="1" smtClean="0"/>
              <a:t>њених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одбора</a:t>
            </a:r>
            <a:r>
              <a:rPr lang="en-US" baseline="30000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en-US" baseline="30000" dirty="0" err="1" smtClean="0"/>
              <a:t>поступа</a:t>
            </a:r>
            <a:r>
              <a:rPr lang="en-US" baseline="30000" dirty="0" smtClean="0"/>
              <a:t> у </a:t>
            </a:r>
            <a:r>
              <a:rPr lang="en-US" baseline="30000" dirty="0" err="1" smtClean="0"/>
              <a:t>складу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одлукама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надлежног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одбора</a:t>
            </a:r>
            <a:r>
              <a:rPr lang="en-US" baseline="30000" dirty="0" smtClean="0"/>
              <a:t> Н</a:t>
            </a:r>
            <a:r>
              <a:rPr lang="sr-Cyrl-RS" baseline="30000" dirty="0" smtClean="0"/>
              <a:t>С</a:t>
            </a:r>
            <a:r>
              <a:rPr lang="en-US" baseline="30000" dirty="0" smtClean="0"/>
              <a:t>, </a:t>
            </a:r>
            <a:r>
              <a:rPr lang="en-US" baseline="30000" dirty="0" err="1" smtClean="0"/>
              <a:t>којима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уређују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права</a:t>
            </a:r>
            <a:r>
              <a:rPr lang="en-US" baseline="30000" dirty="0" smtClean="0"/>
              <a:t> и </a:t>
            </a:r>
            <a:r>
              <a:rPr lang="en-US" baseline="30000" dirty="0" err="1" smtClean="0"/>
              <a:t>дужности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народних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посланика</a:t>
            </a:r>
            <a:r>
              <a:rPr lang="en-US" baseline="30000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en-US" baseline="30000" dirty="0" err="1" smtClean="0"/>
              <a:t>чува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податке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који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представљају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државну</a:t>
            </a:r>
            <a:r>
              <a:rPr lang="en-US" baseline="30000" dirty="0" smtClean="0"/>
              <a:t>, </a:t>
            </a:r>
            <a:r>
              <a:rPr lang="en-US" baseline="30000" dirty="0" err="1" smtClean="0"/>
              <a:t>војну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или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службену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тајну</a:t>
            </a:r>
            <a:r>
              <a:rPr lang="en-US" baseline="30000" dirty="0" smtClean="0"/>
              <a:t> и </a:t>
            </a:r>
            <a:r>
              <a:rPr lang="en-US" baseline="30000" dirty="0" err="1" smtClean="0"/>
              <a:t>после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престанка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посланичке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функције</a:t>
            </a:r>
            <a:r>
              <a:rPr lang="en-US" baseline="30000" dirty="0" smtClean="0"/>
              <a:t> у Н</a:t>
            </a:r>
            <a:r>
              <a:rPr lang="sr-Cyrl-RS" baseline="30000" dirty="0" smtClean="0"/>
              <a:t>С</a:t>
            </a:r>
            <a:r>
              <a:rPr lang="en-US" baseline="30000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en-US" baseline="30000" dirty="0" err="1" smtClean="0"/>
              <a:t>чува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углед</a:t>
            </a:r>
            <a:r>
              <a:rPr lang="en-US" baseline="30000" dirty="0" smtClean="0"/>
              <a:t>, </a:t>
            </a:r>
            <a:r>
              <a:rPr lang="en-US" baseline="30000" dirty="0" err="1" smtClean="0"/>
              <a:t>поштује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достојанство</a:t>
            </a:r>
            <a:r>
              <a:rPr lang="en-US" baseline="30000" dirty="0" smtClean="0"/>
              <a:t> и </a:t>
            </a:r>
            <a:r>
              <a:rPr lang="en-US" baseline="30000" dirty="0" err="1" smtClean="0"/>
              <a:t>ред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седници</a:t>
            </a:r>
            <a:r>
              <a:rPr lang="en-US" baseline="30000" dirty="0" smtClean="0"/>
              <a:t> Н</a:t>
            </a:r>
            <a:r>
              <a:rPr lang="sr-Cyrl-RS" baseline="30000" dirty="0" smtClean="0"/>
              <a:t>С</a:t>
            </a:r>
            <a:r>
              <a:rPr lang="en-US" baseline="30000" dirty="0" smtClean="0"/>
              <a:t>, </a:t>
            </a:r>
            <a:r>
              <a:rPr lang="en-US" baseline="30000" dirty="0" err="1" smtClean="0"/>
              <a:t>одбора</a:t>
            </a:r>
            <a:r>
              <a:rPr lang="en-US" baseline="30000" dirty="0" smtClean="0"/>
              <a:t> и </a:t>
            </a:r>
            <a:r>
              <a:rPr lang="en-US" baseline="30000" dirty="0" err="1" smtClean="0"/>
              <a:t>посланичких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група</a:t>
            </a:r>
            <a:r>
              <a:rPr lang="en-US" baseline="30000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en-US" baseline="30000" dirty="0" err="1" smtClean="0"/>
              <a:t>обраћа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другим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народним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посланицима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уважавањем</a:t>
            </a:r>
            <a:r>
              <a:rPr lang="en-US" baseline="30000" dirty="0" smtClean="0"/>
              <a:t>, </a:t>
            </a:r>
            <a:r>
              <a:rPr lang="en-US" baseline="30000" dirty="0" err="1" smtClean="0"/>
              <a:t>без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увредљивих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израза</a:t>
            </a:r>
            <a:r>
              <a:rPr lang="en-US" baseline="30000" dirty="0" smtClean="0"/>
              <a:t> и </a:t>
            </a:r>
            <a:r>
              <a:rPr lang="en-US" baseline="30000" dirty="0" err="1" smtClean="0"/>
              <a:t>изношења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чињеница</a:t>
            </a:r>
            <a:r>
              <a:rPr lang="en-US" baseline="30000" dirty="0" smtClean="0"/>
              <a:t> и </a:t>
            </a:r>
            <a:r>
              <a:rPr lang="en-US" baseline="30000" dirty="0" err="1" smtClean="0"/>
              <a:t>оцена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односе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приватни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живот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других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лица</a:t>
            </a:r>
            <a:r>
              <a:rPr lang="en-US" baseline="30000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en-US" baseline="30000" dirty="0" err="1" smtClean="0"/>
              <a:t>односи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одговорно</a:t>
            </a:r>
            <a:r>
              <a:rPr lang="en-US" baseline="30000" dirty="0" smtClean="0"/>
              <a:t> и </a:t>
            </a:r>
            <a:r>
              <a:rPr lang="en-US" baseline="30000" dirty="0" err="1" smtClean="0"/>
              <a:t>рационално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према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средствима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буџета</a:t>
            </a:r>
            <a:r>
              <a:rPr lang="en-US" baseline="30000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en-US" baseline="30000" dirty="0" err="1" smtClean="0"/>
              <a:t>подноси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извештај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надлежном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државном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органу</a:t>
            </a:r>
            <a:r>
              <a:rPr lang="en-US" baseline="30000" dirty="0" smtClean="0"/>
              <a:t> о </a:t>
            </a:r>
            <a:r>
              <a:rPr lang="en-US" baseline="30000" dirty="0" err="1" smtClean="0"/>
              <a:t>својој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имовини</a:t>
            </a:r>
            <a:r>
              <a:rPr lang="en-US" baseline="30000" dirty="0" smtClean="0"/>
              <a:t> и </a:t>
            </a:r>
            <a:r>
              <a:rPr lang="en-US" baseline="30000" dirty="0" err="1" smtClean="0"/>
              <a:t>приходима</a:t>
            </a:r>
            <a:r>
              <a:rPr lang="en-US" baseline="30000" dirty="0" smtClean="0"/>
              <a:t>, у </a:t>
            </a:r>
            <a:r>
              <a:rPr lang="en-US" baseline="30000" dirty="0" err="1" smtClean="0"/>
              <a:t>складу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законом</a:t>
            </a:r>
            <a:r>
              <a:rPr lang="en-US" baseline="30000" dirty="0" smtClean="0"/>
              <a:t>, </a:t>
            </a:r>
            <a:r>
              <a:rPr lang="en-US" baseline="30000" dirty="0" err="1" smtClean="0"/>
              <a:t>извршава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друге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обавезе</a:t>
            </a:r>
            <a:r>
              <a:rPr lang="en-US" baseline="300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/>
              <a:t>Имунитет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aseline="30000" dirty="0" err="1" smtClean="0"/>
              <a:t>Против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посланика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који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се</a:t>
            </a:r>
            <a:r>
              <a:rPr lang="en-US" baseline="30000" dirty="0" smtClean="0"/>
              <a:t> </a:t>
            </a:r>
            <a:r>
              <a:rPr lang="en-US" b="1" baseline="30000" dirty="0" err="1" smtClean="0"/>
              <a:t>није</a:t>
            </a:r>
            <a:r>
              <a:rPr lang="en-US" b="1" baseline="30000" dirty="0" smtClean="0"/>
              <a:t> </a:t>
            </a:r>
            <a:r>
              <a:rPr lang="en-US" b="1" baseline="30000" dirty="0" err="1" smtClean="0"/>
              <a:t>позвао</a:t>
            </a:r>
            <a:r>
              <a:rPr lang="en-US" b="1" baseline="30000" dirty="0" smtClean="0"/>
              <a:t> </a:t>
            </a:r>
            <a:r>
              <a:rPr lang="en-US" baseline="30000" dirty="0" err="1" smtClean="0"/>
              <a:t>на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имунитет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може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се</a:t>
            </a:r>
            <a:r>
              <a:rPr lang="en-US" baseline="30000" dirty="0" smtClean="0"/>
              <a:t>, </a:t>
            </a:r>
            <a:r>
              <a:rPr lang="en-US" baseline="30000" dirty="0" err="1" smtClean="0"/>
              <a:t>без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одобрења</a:t>
            </a:r>
            <a:r>
              <a:rPr lang="en-US" baseline="30000" dirty="0" smtClean="0"/>
              <a:t> Н</a:t>
            </a:r>
            <a:r>
              <a:rPr lang="sr-Cyrl-RS" baseline="30000" dirty="0" smtClean="0"/>
              <a:t>С</a:t>
            </a:r>
            <a:r>
              <a:rPr lang="en-US" baseline="30000" dirty="0" smtClean="0"/>
              <a:t>, </a:t>
            </a:r>
            <a:r>
              <a:rPr lang="en-US" baseline="30000" dirty="0" err="1" smtClean="0"/>
              <a:t>водити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кривични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или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др</a:t>
            </a:r>
            <a:r>
              <a:rPr lang="sr-Cyrl-RS" baseline="30000" dirty="0" smtClean="0"/>
              <a:t>.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поступак</a:t>
            </a:r>
            <a:r>
              <a:rPr lang="en-US" baseline="30000" dirty="0" smtClean="0"/>
              <a:t> у </a:t>
            </a:r>
            <a:r>
              <a:rPr lang="en-US" baseline="30000" dirty="0" err="1" smtClean="0"/>
              <a:t>коме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може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изрећи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казна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затвора</a:t>
            </a:r>
            <a:r>
              <a:rPr lang="en-US" baseline="30000" dirty="0" smtClean="0"/>
              <a:t>.</a:t>
            </a:r>
          </a:p>
          <a:p>
            <a:r>
              <a:rPr lang="en-US" baseline="30000" dirty="0" err="1" smtClean="0"/>
              <a:t>Орган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који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води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поступак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против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посланика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који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није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позвао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имунитет</a:t>
            </a:r>
            <a:r>
              <a:rPr lang="sr-Cyrl-RS" baseline="30000" dirty="0" smtClean="0"/>
              <a:t>,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дужан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да</a:t>
            </a:r>
            <a:r>
              <a:rPr lang="en-US" baseline="30000" dirty="0" smtClean="0"/>
              <a:t> о </a:t>
            </a:r>
            <a:r>
              <a:rPr lang="en-US" baseline="30000" dirty="0" err="1" smtClean="0"/>
              <a:t>покретању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поступка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обавести</a:t>
            </a:r>
            <a:r>
              <a:rPr lang="en-US" baseline="30000" dirty="0" smtClean="0"/>
              <a:t> Н</a:t>
            </a:r>
            <a:r>
              <a:rPr lang="sr-Cyrl-RS" baseline="30000" dirty="0" smtClean="0"/>
              <a:t>С</a:t>
            </a:r>
            <a:r>
              <a:rPr lang="en-US" baseline="30000" dirty="0" smtClean="0"/>
              <a:t>.</a:t>
            </a:r>
          </a:p>
          <a:p>
            <a:r>
              <a:rPr lang="en-US" baseline="30000" dirty="0" smtClean="0"/>
              <a:t>Н</a:t>
            </a:r>
            <a:r>
              <a:rPr lang="sr-Cyrl-RS" baseline="30000" dirty="0" smtClean="0"/>
              <a:t>С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може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већином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гласова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свих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посланика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успостави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имунитет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посланику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који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није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позвао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имунитет</a:t>
            </a:r>
            <a:r>
              <a:rPr lang="en-US" baseline="30000" dirty="0" smtClean="0"/>
              <a:t>.</a:t>
            </a:r>
          </a:p>
          <a:p>
            <a:r>
              <a:rPr lang="en-US" baseline="30000" dirty="0" smtClean="0"/>
              <a:t>Н</a:t>
            </a:r>
            <a:r>
              <a:rPr lang="sr-Cyrl-RS" baseline="30000" dirty="0" smtClean="0"/>
              <a:t>.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посланик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који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затечен</a:t>
            </a:r>
            <a:r>
              <a:rPr lang="en-US" baseline="30000" dirty="0" smtClean="0"/>
              <a:t> у </a:t>
            </a:r>
            <a:r>
              <a:rPr lang="en-US" baseline="30000" dirty="0" err="1" smtClean="0"/>
              <a:t>извршењу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кривичног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дела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за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прописана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казна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затвора</a:t>
            </a:r>
            <a:r>
              <a:rPr lang="en-US" baseline="30000" dirty="0" smtClean="0"/>
              <a:t> у </a:t>
            </a:r>
            <a:r>
              <a:rPr lang="en-US" baseline="30000" dirty="0" err="1" smtClean="0"/>
              <a:t>трајању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дужем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од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пет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година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може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бити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притворен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без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одобрења</a:t>
            </a:r>
            <a:r>
              <a:rPr lang="en-US" baseline="30000" dirty="0" smtClean="0"/>
              <a:t> Н</a:t>
            </a:r>
            <a:r>
              <a:rPr lang="sr-Cyrl-RS" baseline="30000" dirty="0" smtClean="0"/>
              <a:t>С</a:t>
            </a:r>
            <a:r>
              <a:rPr lang="en-US" baseline="30000" dirty="0" smtClean="0"/>
              <a:t>.</a:t>
            </a:r>
          </a:p>
          <a:p>
            <a:r>
              <a:rPr lang="en-US" baseline="30000" dirty="0" smtClean="0"/>
              <a:t>У </a:t>
            </a:r>
            <a:r>
              <a:rPr lang="en-US" baseline="30000" dirty="0" err="1" smtClean="0"/>
              <a:t>кривичном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или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др</a:t>
            </a:r>
            <a:r>
              <a:rPr lang="sr-Cyrl-RS" baseline="30000" dirty="0" smtClean="0"/>
              <a:t>.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поступку</a:t>
            </a:r>
            <a:r>
              <a:rPr lang="en-US" baseline="30000" dirty="0" smtClean="0"/>
              <a:t> у </a:t>
            </a:r>
            <a:r>
              <a:rPr lang="en-US" baseline="30000" dirty="0" err="1" smtClean="0"/>
              <a:t>коме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успостављен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имунитет</a:t>
            </a:r>
            <a:r>
              <a:rPr lang="en-US" baseline="30000" dirty="0" smtClean="0"/>
              <a:t>, </a:t>
            </a:r>
            <a:r>
              <a:rPr lang="en-US" baseline="30000" dirty="0" err="1" smtClean="0"/>
              <a:t>не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теку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рокови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за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тај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поступак</a:t>
            </a:r>
            <a:r>
              <a:rPr lang="en-US" baseline="30000" dirty="0" smtClean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/>
              <a:t>Функције парламента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dirty="0" smtClean="0"/>
              <a:t>Политичко тело – функција репрезентације воље народа</a:t>
            </a:r>
          </a:p>
          <a:p>
            <a:r>
              <a:rPr lang="sr-Cyrl-RS" dirty="0" smtClean="0"/>
              <a:t>Законодавна и уставотворна функција</a:t>
            </a:r>
          </a:p>
          <a:p>
            <a:r>
              <a:rPr lang="sr-Cyrl-RS" dirty="0" smtClean="0"/>
              <a:t>Обим </a:t>
            </a:r>
            <a:r>
              <a:rPr lang="sr-Cyrl-RS" u="sng" dirty="0" smtClean="0"/>
              <a:t>законодавних компетенција</a:t>
            </a:r>
            <a:r>
              <a:rPr lang="en-US" dirty="0" smtClean="0"/>
              <a:t>:</a:t>
            </a:r>
          </a:p>
          <a:p>
            <a:r>
              <a:rPr lang="en-US" dirty="0" smtClean="0"/>
              <a:t>1. </a:t>
            </a:r>
            <a:r>
              <a:rPr lang="sr-Cyrl-RS" dirty="0" smtClean="0"/>
              <a:t>неограничена, апсолутно</a:t>
            </a:r>
            <a:r>
              <a:rPr lang="en-US" dirty="0" smtClean="0"/>
              <a:t>:</a:t>
            </a:r>
            <a:r>
              <a:rPr lang="sr-Cyrl-RS" dirty="0" smtClean="0"/>
              <a:t> Устав Француске 1958</a:t>
            </a:r>
            <a:r>
              <a:rPr lang="en-US" dirty="0" smtClean="0"/>
              <a:t>,</a:t>
            </a:r>
            <a:r>
              <a:rPr lang="sr-Cyrl-RS" dirty="0" smtClean="0"/>
              <a:t> 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sr-Cyrl-RS" dirty="0" smtClean="0"/>
              <a:t>релативно ограничена</a:t>
            </a:r>
            <a:r>
              <a:rPr lang="en-US" dirty="0" smtClean="0"/>
              <a:t>:</a:t>
            </a:r>
            <a:r>
              <a:rPr lang="sr-Cyrl-RS" dirty="0" smtClean="0"/>
              <a:t> САД, Италија и Шпанија</a:t>
            </a:r>
          </a:p>
          <a:p>
            <a:endParaRPr lang="sr-Cyrl-R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Неспојивост посланичке функције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baseline="30000" dirty="0" smtClean="0"/>
          </a:p>
          <a:p>
            <a:r>
              <a:rPr lang="en-US" baseline="30000" dirty="0" smtClean="0"/>
              <a:t>Н</a:t>
            </a:r>
            <a:r>
              <a:rPr lang="sr-Cyrl-RS" baseline="30000" dirty="0" smtClean="0"/>
              <a:t>.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посланик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може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истовремено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обавља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другу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јавну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функцију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или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професионалну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делатност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неспојиву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посланичком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функцијом</a:t>
            </a:r>
            <a:r>
              <a:rPr lang="en-US" baseline="30000" dirty="0" smtClean="0"/>
              <a:t>.</a:t>
            </a:r>
          </a:p>
          <a:p>
            <a:r>
              <a:rPr lang="en-US" baseline="30000" dirty="0" smtClean="0"/>
              <a:t>Н</a:t>
            </a:r>
            <a:r>
              <a:rPr lang="sr-Cyrl-RS" baseline="30000" dirty="0" smtClean="0"/>
              <a:t>.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посланику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престаје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функција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која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неспојива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посланичком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функцијом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дан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потврђивања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посланичког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мандата</a:t>
            </a:r>
            <a:r>
              <a:rPr lang="en-US" baseline="30000" dirty="0" smtClean="0"/>
              <a:t>.</a:t>
            </a:r>
          </a:p>
          <a:p>
            <a:endParaRPr lang="sr-Cyrl-RS" baseline="30000" dirty="0" smtClean="0"/>
          </a:p>
          <a:p>
            <a:r>
              <a:rPr lang="en-US" b="1" baseline="30000" dirty="0" err="1" smtClean="0"/>
              <a:t>Народни</a:t>
            </a:r>
            <a:r>
              <a:rPr lang="en-US" b="1" baseline="30000" dirty="0" smtClean="0"/>
              <a:t> </a:t>
            </a:r>
            <a:r>
              <a:rPr lang="en-US" b="1" baseline="30000" dirty="0" err="1" smtClean="0"/>
              <a:t>посланик</a:t>
            </a:r>
            <a:r>
              <a:rPr lang="en-US" b="1" baseline="30000" dirty="0" smtClean="0"/>
              <a:t>, </a:t>
            </a:r>
            <a:r>
              <a:rPr lang="en-US" b="1" baseline="30000" dirty="0" err="1" smtClean="0"/>
              <a:t>има</a:t>
            </a:r>
            <a:r>
              <a:rPr lang="en-US" b="1" baseline="30000" dirty="0" smtClean="0"/>
              <a:t> </a:t>
            </a:r>
            <a:r>
              <a:rPr lang="en-US" b="1" baseline="30000" dirty="0" err="1" smtClean="0"/>
              <a:t>право</a:t>
            </a:r>
            <a:r>
              <a:rPr lang="en-US" b="1" baseline="30000" dirty="0" smtClean="0"/>
              <a:t> </a:t>
            </a:r>
            <a:r>
              <a:rPr lang="en-US" baseline="30000" dirty="0" err="1" smtClean="0"/>
              <a:t>да</a:t>
            </a:r>
            <a:r>
              <a:rPr lang="en-US" baseline="30000" dirty="0" smtClean="0"/>
              <a:t>:</a:t>
            </a:r>
          </a:p>
          <a:p>
            <a:pPr>
              <a:buNone/>
            </a:pPr>
            <a:r>
              <a:rPr lang="sr-Cyrl-RS" baseline="30000" dirty="0" smtClean="0"/>
              <a:t>	</a:t>
            </a:r>
            <a:r>
              <a:rPr lang="en-US" baseline="30000" dirty="0" smtClean="0"/>
              <a:t>1) </a:t>
            </a:r>
            <a:r>
              <a:rPr lang="en-US" baseline="30000" dirty="0" err="1" smtClean="0"/>
              <a:t>предлаже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законе</a:t>
            </a:r>
            <a:r>
              <a:rPr lang="en-US" baseline="30000" dirty="0" smtClean="0"/>
              <a:t> и </a:t>
            </a:r>
            <a:r>
              <a:rPr lang="en-US" baseline="30000" dirty="0" err="1" smtClean="0"/>
              <a:t>друге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акте</a:t>
            </a:r>
            <a:r>
              <a:rPr lang="en-US" baseline="30000" dirty="0" smtClean="0"/>
              <a:t>;</a:t>
            </a:r>
          </a:p>
          <a:p>
            <a:pPr>
              <a:buNone/>
            </a:pPr>
            <a:r>
              <a:rPr lang="sr-Cyrl-RS" baseline="30000" dirty="0" smtClean="0"/>
              <a:t>	</a:t>
            </a:r>
            <a:r>
              <a:rPr lang="en-US" baseline="30000" dirty="0" smtClean="0"/>
              <a:t>2) </a:t>
            </a:r>
            <a:r>
              <a:rPr lang="en-US" baseline="30000" dirty="0" err="1" smtClean="0"/>
              <a:t>предлаже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аутентично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тумачење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закона</a:t>
            </a:r>
            <a:r>
              <a:rPr lang="en-US" baseline="30000" dirty="0" smtClean="0"/>
              <a:t>;</a:t>
            </a:r>
          </a:p>
          <a:p>
            <a:pPr>
              <a:buNone/>
            </a:pPr>
            <a:r>
              <a:rPr lang="sr-Cyrl-RS" baseline="30000" dirty="0" smtClean="0"/>
              <a:t>	</a:t>
            </a:r>
            <a:r>
              <a:rPr lang="en-US" baseline="30000" dirty="0" smtClean="0"/>
              <a:t>3) </a:t>
            </a:r>
            <a:r>
              <a:rPr lang="en-US" baseline="30000" dirty="0" err="1" smtClean="0"/>
              <a:t>подноси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амандмане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предлоге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закона</a:t>
            </a:r>
            <a:r>
              <a:rPr lang="en-US" baseline="30000" dirty="0" smtClean="0"/>
              <a:t> и </a:t>
            </a:r>
            <a:r>
              <a:rPr lang="en-US" baseline="30000" dirty="0" err="1" smtClean="0"/>
              <a:t>других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аката</a:t>
            </a:r>
            <a:r>
              <a:rPr lang="en-US" baseline="30000" dirty="0" smtClean="0"/>
              <a:t>;</a:t>
            </a:r>
          </a:p>
          <a:p>
            <a:pPr>
              <a:buNone/>
            </a:pPr>
            <a:r>
              <a:rPr lang="sr-Cyrl-RS" baseline="30000" dirty="0" smtClean="0"/>
              <a:t>	</a:t>
            </a:r>
            <a:r>
              <a:rPr lang="en-US" baseline="30000" dirty="0" smtClean="0"/>
              <a:t>4) </a:t>
            </a:r>
            <a:r>
              <a:rPr lang="en-US" baseline="30000" dirty="0" err="1" smtClean="0"/>
              <a:t>учествује</a:t>
            </a:r>
            <a:r>
              <a:rPr lang="en-US" baseline="30000" dirty="0" smtClean="0"/>
              <a:t> у </a:t>
            </a:r>
            <a:r>
              <a:rPr lang="en-US" baseline="30000" dirty="0" err="1" smtClean="0"/>
              <a:t>расправи</a:t>
            </a:r>
            <a:r>
              <a:rPr lang="en-US" baseline="30000" dirty="0" smtClean="0"/>
              <a:t> и </a:t>
            </a:r>
            <a:r>
              <a:rPr lang="en-US" baseline="30000" dirty="0" err="1" smtClean="0"/>
              <a:t>одлучивању</a:t>
            </a:r>
            <a:r>
              <a:rPr lang="en-US" baseline="30000" dirty="0" smtClean="0"/>
              <a:t> о </a:t>
            </a:r>
            <a:r>
              <a:rPr lang="en-US" baseline="30000" dirty="0" err="1" smtClean="0"/>
              <a:t>предлогу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закона</a:t>
            </a:r>
            <a:r>
              <a:rPr lang="en-US" baseline="30000" dirty="0" smtClean="0"/>
              <a:t> и </a:t>
            </a:r>
            <a:r>
              <a:rPr lang="en-US" baseline="30000" dirty="0" err="1" smtClean="0"/>
              <a:t>других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аката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седницама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Народне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скупштине</a:t>
            </a:r>
            <a:r>
              <a:rPr lang="en-US" baseline="30000" dirty="0" smtClean="0"/>
              <a:t> и </a:t>
            </a:r>
            <a:r>
              <a:rPr lang="en-US" baseline="30000" dirty="0" err="1" smtClean="0"/>
              <a:t>њених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радних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тела</a:t>
            </a:r>
            <a:r>
              <a:rPr lang="en-US" baseline="30000" dirty="0" smtClean="0"/>
              <a:t>;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baseline="30000" dirty="0" err="1" smtClean="0"/>
              <a:t>Народни</a:t>
            </a:r>
            <a:r>
              <a:rPr lang="en-US" b="1" baseline="30000" dirty="0" smtClean="0"/>
              <a:t> </a:t>
            </a:r>
            <a:r>
              <a:rPr lang="en-US" b="1" baseline="30000" dirty="0" err="1" smtClean="0"/>
              <a:t>посланик</a:t>
            </a:r>
            <a:r>
              <a:rPr lang="en-US" b="1" baseline="30000" dirty="0" smtClean="0"/>
              <a:t>, </a:t>
            </a:r>
            <a:r>
              <a:rPr lang="en-US" b="1" baseline="30000" dirty="0" err="1" smtClean="0"/>
              <a:t>има</a:t>
            </a:r>
            <a:r>
              <a:rPr lang="en-US" b="1" baseline="30000" dirty="0" smtClean="0"/>
              <a:t> </a:t>
            </a:r>
            <a:r>
              <a:rPr lang="en-US" b="1" baseline="30000" dirty="0" err="1" smtClean="0"/>
              <a:t>право</a:t>
            </a:r>
            <a:r>
              <a:rPr lang="sr-Cyrl-RS" b="1" baseline="30000" dirty="0" smtClean="0"/>
              <a:t> да: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r-Cyrl-RS" baseline="30000" dirty="0" smtClean="0"/>
              <a:t>	</a:t>
            </a:r>
            <a:r>
              <a:rPr lang="en-US" baseline="30000" dirty="0" smtClean="0"/>
              <a:t>5) </a:t>
            </a:r>
            <a:r>
              <a:rPr lang="en-US" baseline="30000" dirty="0" err="1" smtClean="0"/>
              <a:t>учествује</a:t>
            </a:r>
            <a:r>
              <a:rPr lang="en-US" baseline="30000" dirty="0" smtClean="0"/>
              <a:t> у </a:t>
            </a:r>
            <a:r>
              <a:rPr lang="en-US" baseline="30000" dirty="0" err="1" smtClean="0"/>
              <a:t>подношењу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предлога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за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расписивање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референдума</a:t>
            </a:r>
            <a:r>
              <a:rPr lang="en-US" baseline="30000" dirty="0" smtClean="0"/>
              <a:t> о </a:t>
            </a:r>
            <a:r>
              <a:rPr lang="en-US" baseline="30000" dirty="0" err="1" smtClean="0"/>
              <a:t>питањима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која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уређују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законом</a:t>
            </a:r>
            <a:r>
              <a:rPr lang="en-US" baseline="30000" dirty="0" smtClean="0"/>
              <a:t>;</a:t>
            </a:r>
          </a:p>
          <a:p>
            <a:pPr>
              <a:buNone/>
            </a:pPr>
            <a:r>
              <a:rPr lang="sr-Cyrl-RS" baseline="30000" dirty="0" smtClean="0"/>
              <a:t>	</a:t>
            </a:r>
            <a:r>
              <a:rPr lang="en-US" baseline="30000" dirty="0" smtClean="0"/>
              <a:t>6) </a:t>
            </a:r>
            <a:r>
              <a:rPr lang="en-US" baseline="30000" dirty="0" err="1" smtClean="0"/>
              <a:t>подноси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предлог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за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образовање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комисије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или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анкетног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одбора</a:t>
            </a:r>
            <a:r>
              <a:rPr lang="en-US" baseline="30000" dirty="0" smtClean="0"/>
              <a:t>;</a:t>
            </a:r>
          </a:p>
          <a:p>
            <a:pPr>
              <a:buNone/>
            </a:pPr>
            <a:r>
              <a:rPr lang="sr-Cyrl-RS" baseline="30000" dirty="0" smtClean="0"/>
              <a:t>	</a:t>
            </a:r>
            <a:r>
              <a:rPr lang="en-US" baseline="30000" dirty="0" smtClean="0"/>
              <a:t>7) </a:t>
            </a:r>
            <a:r>
              <a:rPr lang="en-US" baseline="30000" dirty="0" err="1" smtClean="0"/>
              <a:t>подноси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предлог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за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спровођење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јавног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слушања</a:t>
            </a:r>
            <a:r>
              <a:rPr lang="en-US" baseline="30000" dirty="0" smtClean="0"/>
              <a:t> о </a:t>
            </a:r>
            <a:r>
              <a:rPr lang="en-US" baseline="30000" dirty="0" err="1" smtClean="0"/>
              <a:t>питањима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од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јавног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интереса</a:t>
            </a:r>
            <a:r>
              <a:rPr lang="en-US" baseline="30000" dirty="0" smtClean="0"/>
              <a:t>;</a:t>
            </a:r>
          </a:p>
          <a:p>
            <a:pPr>
              <a:buNone/>
            </a:pPr>
            <a:r>
              <a:rPr lang="sr-Cyrl-RS" baseline="30000" dirty="0" smtClean="0"/>
              <a:t>	</a:t>
            </a:r>
            <a:r>
              <a:rPr lang="en-US" baseline="30000" dirty="0" smtClean="0"/>
              <a:t>8) </a:t>
            </a:r>
            <a:r>
              <a:rPr lang="en-US" baseline="30000" dirty="0" err="1" smtClean="0"/>
              <a:t>предлаже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измене</a:t>
            </a:r>
            <a:r>
              <a:rPr lang="en-US" baseline="30000" dirty="0" smtClean="0"/>
              <a:t> и </a:t>
            </a:r>
            <a:r>
              <a:rPr lang="en-US" baseline="30000" dirty="0" err="1" smtClean="0"/>
              <a:t>допуне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предложеног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дневног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реда</a:t>
            </a:r>
            <a:r>
              <a:rPr lang="en-US" baseline="30000" dirty="0" smtClean="0"/>
              <a:t>;</a:t>
            </a:r>
          </a:p>
          <a:p>
            <a:pPr>
              <a:buNone/>
            </a:pPr>
            <a:r>
              <a:rPr lang="sr-Cyrl-RS" baseline="30000" dirty="0" smtClean="0"/>
              <a:t>	</a:t>
            </a:r>
            <a:r>
              <a:rPr lang="en-US" baseline="30000" dirty="0" smtClean="0"/>
              <a:t>9) </a:t>
            </a:r>
            <a:r>
              <a:rPr lang="en-US" baseline="30000" dirty="0" err="1" smtClean="0"/>
              <a:t>поставља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посланичка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питања</a:t>
            </a:r>
            <a:r>
              <a:rPr lang="en-US" baseline="30000" dirty="0" smtClean="0"/>
              <a:t>;</a:t>
            </a:r>
          </a:p>
          <a:p>
            <a:pPr>
              <a:buNone/>
            </a:pPr>
            <a:r>
              <a:rPr lang="sr-Cyrl-RS" baseline="30000" dirty="0" smtClean="0"/>
              <a:t>	</a:t>
            </a:r>
            <a:r>
              <a:rPr lang="en-US" baseline="30000" dirty="0" smtClean="0"/>
              <a:t>10) </a:t>
            </a:r>
            <a:r>
              <a:rPr lang="en-US" baseline="30000" dirty="0" err="1" smtClean="0"/>
              <a:t>учествује</a:t>
            </a:r>
            <a:r>
              <a:rPr lang="en-US" baseline="30000" dirty="0" smtClean="0"/>
              <a:t> у </a:t>
            </a:r>
            <a:r>
              <a:rPr lang="en-US" baseline="30000" dirty="0" err="1" smtClean="0"/>
              <a:t>подношењу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интерпелације</a:t>
            </a:r>
            <a:r>
              <a:rPr lang="en-US" baseline="30000" dirty="0" smtClean="0"/>
              <a:t> и </a:t>
            </a:r>
            <a:r>
              <a:rPr lang="en-US" baseline="30000" dirty="0" err="1" smtClean="0"/>
              <a:t>предлога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за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гласање</a:t>
            </a:r>
            <a:r>
              <a:rPr lang="en-US" baseline="30000" dirty="0" smtClean="0"/>
              <a:t> о </a:t>
            </a:r>
            <a:r>
              <a:rPr lang="en-US" baseline="30000" dirty="0" err="1" smtClean="0"/>
              <a:t>неповерењу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Влади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или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члану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Владе</a:t>
            </a:r>
            <a:r>
              <a:rPr lang="en-US" baseline="30000" dirty="0" smtClean="0"/>
              <a:t>;</a:t>
            </a:r>
          </a:p>
          <a:p>
            <a:pPr>
              <a:buNone/>
            </a:pPr>
            <a:r>
              <a:rPr lang="sr-Cyrl-RS" baseline="30000" dirty="0" smtClean="0"/>
              <a:t>	</a:t>
            </a:r>
            <a:r>
              <a:rPr lang="en-US" baseline="30000" dirty="0" smtClean="0"/>
              <a:t>11) </a:t>
            </a:r>
            <a:r>
              <a:rPr lang="en-US" baseline="30000" dirty="0" err="1" smtClean="0"/>
              <a:t>одржава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конференцију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за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новинаре</a:t>
            </a:r>
            <a:r>
              <a:rPr lang="en-US" baseline="30000" dirty="0" smtClean="0"/>
              <a:t> у </a:t>
            </a:r>
            <a:r>
              <a:rPr lang="en-US" baseline="30000" dirty="0" err="1" smtClean="0"/>
              <a:t>просторијама</a:t>
            </a:r>
            <a:r>
              <a:rPr lang="en-US" baseline="30000" dirty="0" smtClean="0"/>
              <a:t> Н</a:t>
            </a:r>
            <a:r>
              <a:rPr lang="sr-Cyrl-RS" baseline="30000" dirty="0" smtClean="0"/>
              <a:t>С</a:t>
            </a:r>
            <a:r>
              <a:rPr lang="en-US" baseline="30000" dirty="0" smtClean="0"/>
              <a:t>;</a:t>
            </a:r>
          </a:p>
          <a:p>
            <a:pPr>
              <a:buNone/>
            </a:pPr>
            <a:r>
              <a:rPr lang="sr-Cyrl-RS" baseline="30000" dirty="0" smtClean="0"/>
              <a:t>	</a:t>
            </a:r>
            <a:r>
              <a:rPr lang="en-US" baseline="30000" dirty="0" smtClean="0"/>
              <a:t>12) </a:t>
            </a:r>
            <a:r>
              <a:rPr lang="en-US" baseline="30000" dirty="0" err="1" smtClean="0"/>
              <a:t>предузима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друге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радње</a:t>
            </a:r>
            <a:r>
              <a:rPr lang="en-US" baseline="30000" dirty="0" smtClean="0"/>
              <a:t> у </a:t>
            </a:r>
            <a:r>
              <a:rPr lang="en-US" baseline="30000" dirty="0" err="1" smtClean="0"/>
              <a:t>вршењу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посланичке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функције</a:t>
            </a:r>
            <a:r>
              <a:rPr lang="en-US" baseline="30000" dirty="0" smtClean="0"/>
              <a:t>, у </a:t>
            </a:r>
            <a:r>
              <a:rPr lang="en-US" baseline="30000" dirty="0" err="1" smtClean="0"/>
              <a:t>складу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законом</a:t>
            </a:r>
            <a:r>
              <a:rPr lang="en-US" baseline="30000" dirty="0" smtClean="0"/>
              <a:t> и </a:t>
            </a:r>
            <a:r>
              <a:rPr lang="en-US" baseline="30000" dirty="0" err="1" smtClean="0"/>
              <a:t>Пословником</a:t>
            </a:r>
            <a:r>
              <a:rPr lang="en-US" baseline="300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Право на обавештеност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baseline="30000" dirty="0" smtClean="0"/>
              <a:t>Н</a:t>
            </a:r>
            <a:r>
              <a:rPr lang="sr-Cyrl-RS" sz="3200" baseline="30000" dirty="0" smtClean="0"/>
              <a:t>.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посланик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има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право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да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буде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благовремено</a:t>
            </a:r>
            <a:r>
              <a:rPr lang="en-US" sz="3200" baseline="30000" dirty="0" smtClean="0"/>
              <a:t> и </a:t>
            </a:r>
            <a:r>
              <a:rPr lang="en-US" sz="3200" baseline="30000" dirty="0" err="1" smtClean="0"/>
              <a:t>потпуно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обавештен</a:t>
            </a:r>
            <a:r>
              <a:rPr lang="en-US" sz="3200" baseline="30000" dirty="0" smtClean="0"/>
              <a:t> о </a:t>
            </a:r>
            <a:r>
              <a:rPr lang="en-US" sz="3200" baseline="30000" dirty="0" err="1" smtClean="0"/>
              <a:t>свим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питањима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из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надлежности</a:t>
            </a:r>
            <a:r>
              <a:rPr lang="en-US" sz="3200" baseline="30000" dirty="0" smtClean="0"/>
              <a:t> Н</a:t>
            </a:r>
            <a:r>
              <a:rPr lang="sr-Cyrl-RS" sz="3200" baseline="30000" dirty="0" smtClean="0"/>
              <a:t>С</a:t>
            </a:r>
            <a:r>
              <a:rPr lang="en-US" sz="3200" baseline="30000" dirty="0" smtClean="0"/>
              <a:t>, </a:t>
            </a:r>
            <a:r>
              <a:rPr lang="en-US" sz="3200" baseline="30000" dirty="0" err="1" smtClean="0"/>
              <a:t>као</a:t>
            </a:r>
            <a:r>
              <a:rPr lang="en-US" sz="3200" baseline="30000" dirty="0" smtClean="0"/>
              <a:t> и </a:t>
            </a:r>
            <a:r>
              <a:rPr lang="en-US" sz="3200" baseline="30000" dirty="0" err="1" smtClean="0"/>
              <a:t>право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да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тражи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обавештења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која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су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му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потребна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за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обављање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посланичке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функције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од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председника</a:t>
            </a:r>
            <a:r>
              <a:rPr lang="en-US" sz="3200" baseline="30000" dirty="0" smtClean="0"/>
              <a:t> Н</a:t>
            </a:r>
            <a:r>
              <a:rPr lang="sr-Cyrl-RS" sz="3200" baseline="30000" dirty="0" smtClean="0"/>
              <a:t>С</a:t>
            </a:r>
            <a:r>
              <a:rPr lang="en-US" sz="3200" baseline="30000" dirty="0" smtClean="0"/>
              <a:t>, </a:t>
            </a:r>
            <a:r>
              <a:rPr lang="en-US" sz="3200" baseline="30000" dirty="0" err="1" smtClean="0"/>
              <a:t>председника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одбора</a:t>
            </a:r>
            <a:r>
              <a:rPr lang="en-US" sz="3200" baseline="30000" dirty="0" smtClean="0"/>
              <a:t> и </a:t>
            </a:r>
            <a:r>
              <a:rPr lang="en-US" sz="3200" baseline="30000" dirty="0" err="1" smtClean="0"/>
              <a:t>других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радних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тела</a:t>
            </a:r>
            <a:r>
              <a:rPr lang="en-US" sz="3200" baseline="30000" dirty="0" smtClean="0"/>
              <a:t>, </a:t>
            </a:r>
            <a:r>
              <a:rPr lang="en-US" sz="3200" baseline="30000" dirty="0" err="1" smtClean="0"/>
              <a:t>председника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Владе</a:t>
            </a:r>
            <a:r>
              <a:rPr lang="en-US" sz="3200" baseline="30000" dirty="0" smtClean="0"/>
              <a:t>, </a:t>
            </a:r>
            <a:r>
              <a:rPr lang="en-US" sz="3200" baseline="30000" dirty="0" err="1" smtClean="0"/>
              <a:t>члана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Владе</a:t>
            </a:r>
            <a:r>
              <a:rPr lang="en-US" sz="3200" baseline="30000" dirty="0" smtClean="0"/>
              <a:t> и </a:t>
            </a:r>
            <a:r>
              <a:rPr lang="en-US" sz="3200" baseline="30000" dirty="0" err="1" smtClean="0"/>
              <a:t>функционера</a:t>
            </a:r>
            <a:r>
              <a:rPr lang="en-US" sz="3200" baseline="30000" dirty="0" smtClean="0"/>
              <a:t> у </a:t>
            </a:r>
            <a:r>
              <a:rPr lang="en-US" sz="3200" baseline="30000" dirty="0" err="1" smtClean="0"/>
              <a:t>другим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републичким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органима</a:t>
            </a:r>
            <a:r>
              <a:rPr lang="en-US" sz="3200" baseline="30000" dirty="0" smtClean="0"/>
              <a:t> и </a:t>
            </a:r>
            <a:r>
              <a:rPr lang="en-US" sz="3200" baseline="30000" dirty="0" err="1" smtClean="0"/>
              <a:t>организацијама</a:t>
            </a:r>
            <a:r>
              <a:rPr lang="en-US" sz="3200" baseline="30000" dirty="0" smtClean="0"/>
              <a:t>.</a:t>
            </a:r>
            <a:endParaRPr lang="sr-Cyrl-RS" sz="3200" baseline="30000" dirty="0" smtClean="0"/>
          </a:p>
          <a:p>
            <a:endParaRPr lang="en-US" sz="3200" baseline="30000" dirty="0" smtClean="0"/>
          </a:p>
          <a:p>
            <a:r>
              <a:rPr lang="en-US" sz="3200" baseline="30000" dirty="0" err="1" smtClean="0"/>
              <a:t>Народни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посланик</a:t>
            </a:r>
            <a:r>
              <a:rPr lang="en-US" sz="3200" baseline="30000" dirty="0" smtClean="0"/>
              <a:t> </a:t>
            </a:r>
            <a:r>
              <a:rPr lang="en-US" sz="3200" baseline="30000" dirty="0" err="1" smtClean="0"/>
              <a:t>има</a:t>
            </a:r>
            <a:r>
              <a:rPr lang="en-US" sz="3200" baseline="30000" dirty="0" smtClean="0"/>
              <a:t> </a:t>
            </a:r>
            <a:r>
              <a:rPr lang="en-US" sz="3200" b="1" baseline="30000" dirty="0" err="1" smtClean="0"/>
              <a:t>право</a:t>
            </a:r>
            <a:r>
              <a:rPr lang="en-US" sz="3200" b="1" baseline="30000" dirty="0" smtClean="0"/>
              <a:t> </a:t>
            </a:r>
            <a:r>
              <a:rPr lang="en-US" sz="3200" b="1" baseline="30000" dirty="0" err="1" smtClean="0"/>
              <a:t>на</a:t>
            </a:r>
            <a:r>
              <a:rPr lang="en-US" sz="3200" b="1" baseline="30000" dirty="0" smtClean="0"/>
              <a:t> </a:t>
            </a:r>
            <a:r>
              <a:rPr lang="en-US" sz="3200" b="1" baseline="30000" dirty="0" err="1" smtClean="0"/>
              <a:t>плату</a:t>
            </a:r>
            <a:r>
              <a:rPr lang="en-US" sz="3200" b="1" baseline="30000" dirty="0" smtClean="0"/>
              <a:t>, </a:t>
            </a:r>
            <a:r>
              <a:rPr lang="en-US" sz="3200" b="1" baseline="30000" dirty="0" err="1" smtClean="0"/>
              <a:t>накнаде</a:t>
            </a:r>
            <a:r>
              <a:rPr lang="en-US" sz="3200" b="1" baseline="30000" dirty="0" smtClean="0"/>
              <a:t> и </a:t>
            </a:r>
            <a:r>
              <a:rPr lang="en-US" sz="3200" b="1" baseline="30000" dirty="0" err="1" smtClean="0"/>
              <a:t>друга</a:t>
            </a:r>
            <a:r>
              <a:rPr lang="en-US" sz="3200" b="1" baseline="30000" dirty="0" smtClean="0"/>
              <a:t> </a:t>
            </a:r>
            <a:r>
              <a:rPr lang="en-US" sz="3200" b="1" baseline="30000" dirty="0" err="1" smtClean="0"/>
              <a:t>примања</a:t>
            </a:r>
            <a:r>
              <a:rPr lang="en-US" baseline="30000" dirty="0" smtClean="0"/>
              <a:t>.</a:t>
            </a:r>
          </a:p>
          <a:p>
            <a:endParaRPr lang="sr-Cyrl-RS" baseline="300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/>
              <a:t>Престанак мандата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baseline="30000" dirty="0" err="1" smtClean="0"/>
              <a:t>Народном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посланику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мандат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престаје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потврђивањем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мандата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две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трећине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народних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посланика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наредног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сазива</a:t>
            </a:r>
            <a:r>
              <a:rPr lang="en-US" sz="3600" baseline="30000" dirty="0" smtClean="0"/>
              <a:t> Н</a:t>
            </a:r>
            <a:r>
              <a:rPr lang="sr-Cyrl-RS" sz="3600" baseline="30000" dirty="0" smtClean="0"/>
              <a:t>С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као</a:t>
            </a:r>
            <a:r>
              <a:rPr lang="en-US" sz="3600" baseline="30000" dirty="0" smtClean="0"/>
              <a:t> и у </a:t>
            </a:r>
            <a:r>
              <a:rPr lang="en-US" sz="3600" baseline="30000" dirty="0" err="1" smtClean="0"/>
              <a:t>случајевима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утврђеним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законом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којим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се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регулише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избор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народних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посланика</a:t>
            </a:r>
            <a:r>
              <a:rPr lang="en-US" sz="3600" baseline="30000" dirty="0" smtClean="0"/>
              <a:t>.</a:t>
            </a:r>
          </a:p>
          <a:p>
            <a:r>
              <a:rPr lang="en-US" sz="3600" baseline="30000" dirty="0" smtClean="0"/>
              <a:t>О </a:t>
            </a:r>
            <a:r>
              <a:rPr lang="en-US" sz="3600" baseline="30000" dirty="0" err="1" smtClean="0"/>
              <a:t>разлозима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за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престанак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мандата</a:t>
            </a:r>
            <a:r>
              <a:rPr lang="en-US" sz="3600" baseline="30000" dirty="0" smtClean="0"/>
              <a:t> н</a:t>
            </a:r>
            <a:r>
              <a:rPr lang="sr-Cyrl-RS" sz="3600" baseline="30000" dirty="0" smtClean="0"/>
              <a:t>.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посланику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пре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истека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времена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на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које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је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изабран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обавештава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се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председник</a:t>
            </a:r>
            <a:r>
              <a:rPr lang="en-US" sz="3600" baseline="30000" dirty="0" smtClean="0"/>
              <a:t> Н</a:t>
            </a:r>
            <a:r>
              <a:rPr lang="sr-Cyrl-RS" sz="3600" baseline="30000" dirty="0" smtClean="0"/>
              <a:t>С</a:t>
            </a:r>
            <a:r>
              <a:rPr lang="en-US" sz="3600" baseline="30000" dirty="0" smtClean="0"/>
              <a:t>.</a:t>
            </a:r>
          </a:p>
          <a:p>
            <a:r>
              <a:rPr lang="sr-Cyrl-RS" sz="3600" baseline="30000" dirty="0" smtClean="0"/>
              <a:t>Д</a:t>
            </a:r>
            <a:r>
              <a:rPr lang="en-US" sz="3600" baseline="30000" dirty="0" err="1" smtClean="0"/>
              <a:t>ан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престанка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мандата</a:t>
            </a:r>
            <a:r>
              <a:rPr lang="en-US" sz="3600" baseline="30000" dirty="0" smtClean="0"/>
              <a:t> н</a:t>
            </a:r>
            <a:r>
              <a:rPr lang="sr-Cyrl-RS" sz="3600" baseline="30000" dirty="0" smtClean="0"/>
              <a:t>.</a:t>
            </a:r>
            <a:r>
              <a:rPr lang="en-US" sz="3600" baseline="30000" dirty="0" smtClean="0"/>
              <a:t> </a:t>
            </a:r>
            <a:r>
              <a:rPr lang="sr-Cyrl-RS" sz="3600" baseline="30000" dirty="0" smtClean="0"/>
              <a:t>п</a:t>
            </a:r>
            <a:r>
              <a:rPr lang="en-US" sz="3600" baseline="30000" dirty="0" err="1" smtClean="0"/>
              <a:t>осланика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констатује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се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на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првој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наредној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седници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након</a:t>
            </a:r>
            <a:r>
              <a:rPr lang="en-US" sz="3600" baseline="30000" dirty="0" smtClean="0"/>
              <a:t> </a:t>
            </a:r>
            <a:r>
              <a:rPr lang="en-US" sz="3600" baseline="30000" dirty="0" err="1" smtClean="0"/>
              <a:t>прије</a:t>
            </a:r>
            <a:r>
              <a:rPr lang="sr-Cyrl-RS" sz="3600" baseline="30000" dirty="0" smtClean="0"/>
              <a:t>ма.</a:t>
            </a:r>
            <a:endParaRPr lang="en-US" sz="36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Престанак мандата</a:t>
            </a:r>
            <a:br>
              <a:rPr lang="sr-Cyrl-RS" dirty="0" smtClean="0"/>
            </a:br>
            <a:r>
              <a:rPr lang="en-US" b="1" baseline="30000" dirty="0" err="1" smtClean="0"/>
              <a:t>Члан</a:t>
            </a:r>
            <a:r>
              <a:rPr lang="en-US" b="1" baseline="30000" dirty="0" smtClean="0"/>
              <a:t> 46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aseline="30000" dirty="0" smtClean="0"/>
              <a:t>Н</a:t>
            </a:r>
            <a:r>
              <a:rPr lang="sr-Cyrl-RS" baseline="30000" dirty="0" smtClean="0"/>
              <a:t>.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посланик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коме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престао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мандат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има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право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се</a:t>
            </a:r>
            <a:r>
              <a:rPr lang="en-US" baseline="30000" dirty="0" smtClean="0"/>
              <a:t>, у </a:t>
            </a:r>
            <a:r>
              <a:rPr lang="en-US" baseline="30000" dirty="0" err="1" smtClean="0"/>
              <a:t>року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од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два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месеца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од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дана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када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му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престао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мандат</a:t>
            </a:r>
            <a:r>
              <a:rPr lang="en-US" baseline="30000" dirty="0" smtClean="0"/>
              <a:t>, </a:t>
            </a:r>
            <a:r>
              <a:rPr lang="en-US" baseline="30000" dirty="0" err="1" smtClean="0"/>
              <a:t>врати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рад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код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послодавца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код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кога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му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мирује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радни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однос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због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тога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што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изабран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функцију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посланика</a:t>
            </a:r>
            <a:r>
              <a:rPr lang="en-US" baseline="30000" dirty="0" smtClean="0"/>
              <a:t>.</a:t>
            </a:r>
          </a:p>
          <a:p>
            <a:r>
              <a:rPr lang="en-US" baseline="30000" dirty="0" smtClean="0"/>
              <a:t>Н</a:t>
            </a:r>
            <a:r>
              <a:rPr lang="sr-Cyrl-RS" baseline="30000" dirty="0" smtClean="0"/>
              <a:t>.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посланик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коме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престао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мандат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има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право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приступ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архиви</a:t>
            </a:r>
            <a:r>
              <a:rPr lang="en-US" baseline="30000" dirty="0" smtClean="0"/>
              <a:t> и </a:t>
            </a:r>
            <a:r>
              <a:rPr lang="en-US" baseline="30000" dirty="0" err="1" smtClean="0"/>
              <a:t>документима</a:t>
            </a:r>
            <a:r>
              <a:rPr lang="en-US" baseline="30000" dirty="0" smtClean="0"/>
              <a:t> о </a:t>
            </a:r>
            <a:r>
              <a:rPr lang="en-US" baseline="30000" dirty="0" err="1" smtClean="0"/>
              <a:t>раду</a:t>
            </a:r>
            <a:r>
              <a:rPr lang="en-US" baseline="30000" dirty="0" smtClean="0"/>
              <a:t> Н</a:t>
            </a:r>
            <a:r>
              <a:rPr lang="sr-Cyrl-RS" baseline="30000" dirty="0" smtClean="0"/>
              <a:t>С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којима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имао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приступ</a:t>
            </a:r>
            <a:r>
              <a:rPr lang="en-US" baseline="30000" dirty="0" smtClean="0"/>
              <a:t> и </a:t>
            </a:r>
            <a:r>
              <a:rPr lang="en-US" baseline="30000" dirty="0" err="1" smtClean="0"/>
              <a:t>док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био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народни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посланик</a:t>
            </a:r>
            <a:r>
              <a:rPr lang="en-US" baseline="30000" dirty="0" smtClean="0"/>
              <a:t>.</a:t>
            </a:r>
          </a:p>
          <a:p>
            <a:r>
              <a:rPr lang="en-US" baseline="30000" dirty="0" smtClean="0"/>
              <a:t>Н</a:t>
            </a:r>
            <a:r>
              <a:rPr lang="sr-Cyrl-RS" baseline="30000" dirty="0" smtClean="0"/>
              <a:t>.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посланик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коме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престао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мандат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има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право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присуствује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државним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свечаностима</a:t>
            </a:r>
            <a:r>
              <a:rPr lang="en-US" baseline="30000" dirty="0" smtClean="0"/>
              <a:t> у Н</a:t>
            </a:r>
            <a:r>
              <a:rPr lang="sr-Cyrl-RS" baseline="30000" dirty="0" smtClean="0"/>
              <a:t>С</a:t>
            </a:r>
            <a:r>
              <a:rPr lang="en-US" baseline="30000" dirty="0" smtClean="0"/>
              <a:t>, у </a:t>
            </a:r>
            <a:r>
              <a:rPr lang="en-US" baseline="30000" dirty="0" err="1" smtClean="0"/>
              <a:t>складу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са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протоколом</a:t>
            </a:r>
            <a:r>
              <a:rPr lang="en-US" baseline="30000" dirty="0" smtClean="0"/>
              <a:t>.</a:t>
            </a:r>
          </a:p>
          <a:p>
            <a:r>
              <a:rPr lang="en-US" baseline="30000" dirty="0" smtClean="0"/>
              <a:t>Н</a:t>
            </a:r>
            <a:r>
              <a:rPr lang="sr-Cyrl-RS" baseline="30000" dirty="0" smtClean="0"/>
              <a:t>.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посланик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коме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је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престао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мандат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има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право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приступа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библиотеци</a:t>
            </a:r>
            <a:r>
              <a:rPr lang="en-US" baseline="30000" dirty="0" smtClean="0"/>
              <a:t> Н</a:t>
            </a:r>
            <a:r>
              <a:rPr lang="sr-Cyrl-RS" baseline="30000" dirty="0" smtClean="0"/>
              <a:t>С</a:t>
            </a:r>
            <a:r>
              <a:rPr lang="en-US" baseline="30000" dirty="0" smtClean="0"/>
              <a:t> и </a:t>
            </a:r>
            <a:r>
              <a:rPr lang="en-US" baseline="30000" dirty="0" err="1" smtClean="0"/>
              <a:t>Клубу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посланика</a:t>
            </a:r>
            <a:r>
              <a:rPr lang="en-US" baseline="300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Функције парламента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RS" u="sng" dirty="0" smtClean="0">
                <a:solidFill>
                  <a:srgbClr val="FF0000"/>
                </a:solidFill>
              </a:rPr>
              <a:t>Уставотворна функција</a:t>
            </a:r>
          </a:p>
          <a:p>
            <a:r>
              <a:rPr lang="sr-Cyrl-RS" u="sng" dirty="0" smtClean="0">
                <a:solidFill>
                  <a:srgbClr val="FF0000"/>
                </a:solidFill>
              </a:rPr>
              <a:t>Законодавна функција </a:t>
            </a:r>
            <a:r>
              <a:rPr lang="sr-Cyrl-RS" dirty="0" smtClean="0"/>
              <a:t>– може се ограничити уставом, референдумом.</a:t>
            </a:r>
          </a:p>
          <a:p>
            <a:r>
              <a:rPr lang="sr-Cyrl-RS" b="1" dirty="0" smtClean="0"/>
              <a:t>Фазе законодавног поступка</a:t>
            </a:r>
            <a:r>
              <a:rPr lang="sr-Cyrl-RS" dirty="0" smtClean="0"/>
              <a:t>: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предлагање закона (иницијатива),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расправа (пленум или комисијама, одборима, рад. телима),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доношење,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проглашавање (промулгација),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службено објављивање,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ступање на снагу,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ратификација.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Функције парламента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dirty="0" smtClean="0"/>
              <a:t>Посебан поступак код дводомних скупштина – споразумно законодавство и решавање сукоба између парламентарних домова.</a:t>
            </a:r>
          </a:p>
          <a:p>
            <a:r>
              <a:rPr lang="sr-Cyrl-RS" u="sng" dirty="0" smtClean="0">
                <a:solidFill>
                  <a:srgbClr val="FF0000"/>
                </a:solidFill>
              </a:rPr>
              <a:t>Буџетска функција</a:t>
            </a:r>
          </a:p>
          <a:p>
            <a:r>
              <a:rPr lang="sr-Cyrl-RS" u="sng" dirty="0" smtClean="0">
                <a:solidFill>
                  <a:srgbClr val="FF0000"/>
                </a:solidFill>
              </a:rPr>
              <a:t>Контролна функција</a:t>
            </a:r>
          </a:p>
          <a:p>
            <a:r>
              <a:rPr lang="sr-Cyrl-RS" u="sng" dirty="0" smtClean="0">
                <a:solidFill>
                  <a:srgbClr val="FF0000"/>
                </a:solidFill>
              </a:rPr>
              <a:t>Изборна функција</a:t>
            </a:r>
          </a:p>
          <a:p>
            <a:r>
              <a:rPr lang="sr-Cyrl-RS" u="sng" dirty="0" smtClean="0">
                <a:solidFill>
                  <a:srgbClr val="FF0000"/>
                </a:solidFill>
              </a:rPr>
              <a:t>Квазисудска функција</a:t>
            </a:r>
          </a:p>
          <a:p>
            <a:endParaRPr lang="sr-Cyrl-R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solidFill>
                  <a:srgbClr val="FF0000"/>
                </a:solidFill>
              </a:rPr>
              <a:t>Буџетска функција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dirty="0" smtClean="0"/>
              <a:t>Буџет – државни приходи и расходи за одређени период</a:t>
            </a:r>
          </a:p>
          <a:p>
            <a:r>
              <a:rPr lang="sr-Cyrl-RS" dirty="0" smtClean="0"/>
              <a:t>Право предлагања и пипреме има Влада</a:t>
            </a:r>
          </a:p>
          <a:p>
            <a:r>
              <a:rPr lang="sr-Cyrl-RS" dirty="0" smtClean="0"/>
              <a:t>Фаза претреса и усвајања буџета</a:t>
            </a:r>
          </a:p>
          <a:p>
            <a:r>
              <a:rPr lang="sr-Cyrl-RS" dirty="0" smtClean="0"/>
              <a:t>Одобравање и ускраћивање буџета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Контролна функција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sr-Cyrl-RS" dirty="0" smtClean="0"/>
              <a:t>Контрола унутрашње и спољне политике</a:t>
            </a:r>
          </a:p>
          <a:p>
            <a:r>
              <a:rPr lang="sr-Cyrl-RS" dirty="0" smtClean="0"/>
              <a:t>Комисије и истражни одбори</a:t>
            </a:r>
          </a:p>
          <a:p>
            <a:r>
              <a:rPr lang="sr-Cyrl-RS" dirty="0" smtClean="0"/>
              <a:t>Трајна и повремена</a:t>
            </a:r>
          </a:p>
          <a:p>
            <a:r>
              <a:rPr lang="sr-Cyrl-RS" b="1" dirty="0" smtClean="0"/>
              <a:t>Посланичко питање </a:t>
            </a:r>
            <a:r>
              <a:rPr lang="en-US" b="1" dirty="0" smtClean="0"/>
              <a:t>(</a:t>
            </a:r>
            <a:r>
              <a:rPr lang="sr-Cyrl-RS" dirty="0" smtClean="0"/>
              <a:t>Влади и поједином члану</a:t>
            </a:r>
            <a:r>
              <a:rPr lang="en-US" dirty="0" smtClean="0"/>
              <a:t>)</a:t>
            </a:r>
            <a:endParaRPr lang="sr-Cyrl-RS" dirty="0" smtClean="0"/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Питања у писаном облику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Усмена питања без расправе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Усмена питања са расправом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Велико, мало питање и усмено питање (Немачка) и кратка усмена питања и писана питања на часу за питања (актуелни час)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1444</TotalTime>
  <Words>3238</Words>
  <Application>Microsoft Office PowerPoint</Application>
  <PresentationFormat>On-screen Show (4:3)</PresentationFormat>
  <Paragraphs>341</Paragraphs>
  <Slides>54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Civic</vt:lpstr>
      <vt:lpstr>П А Р Л А М Е Н Т</vt:lpstr>
      <vt:lpstr>Порекло парламента</vt:lpstr>
      <vt:lpstr>Порекло парламента</vt:lpstr>
      <vt:lpstr>Порекло парламента</vt:lpstr>
      <vt:lpstr>Функције парламента</vt:lpstr>
      <vt:lpstr>Функције парламента</vt:lpstr>
      <vt:lpstr>Функције парламента</vt:lpstr>
      <vt:lpstr>Буџетска функција</vt:lpstr>
      <vt:lpstr>Контролна функција </vt:lpstr>
      <vt:lpstr>Контролна функција </vt:lpstr>
      <vt:lpstr>Изборна функција </vt:lpstr>
      <vt:lpstr>Народна скупштина</vt:lpstr>
      <vt:lpstr>Надлежност Народнe скупштинe: Члан 99.</vt:lpstr>
      <vt:lpstr>Функције Народне скупштине</vt:lpstr>
      <vt:lpstr>Уставотворна функција </vt:lpstr>
      <vt:lpstr>Уставотворна функција</vt:lpstr>
      <vt:lpstr>Уставотворна функција</vt:lpstr>
      <vt:lpstr>Уставотворна функција</vt:lpstr>
      <vt:lpstr>Уставотворна функција</vt:lpstr>
      <vt:lpstr>Законодавна функција  ограничења</vt:lpstr>
      <vt:lpstr>Законодавна функција</vt:lpstr>
      <vt:lpstr>Законодавна функција</vt:lpstr>
      <vt:lpstr>Законодавна функција</vt:lpstr>
      <vt:lpstr>Законодавна функција</vt:lpstr>
      <vt:lpstr>Законодавна функција</vt:lpstr>
      <vt:lpstr>Законодавна функција</vt:lpstr>
      <vt:lpstr>Законодавна функција</vt:lpstr>
      <vt:lpstr>У оквиру изборних права, Н.скупштина:</vt:lpstr>
      <vt:lpstr>Контролна функција</vt:lpstr>
      <vt:lpstr>Квазисудска функција Н.скупштине</vt:lpstr>
      <vt:lpstr>Састав Народне скупштине  Члан 100.</vt:lpstr>
      <vt:lpstr>Избор народних посланика и конституисање НС(Члан 101.)</vt:lpstr>
      <vt:lpstr>Положај народних посланика Члан 102.</vt:lpstr>
      <vt:lpstr>Имунитет народног посланика Члан 103.</vt:lpstr>
      <vt:lpstr>Начин одлучивања Члан 105.</vt:lpstr>
      <vt:lpstr>Начин одлучивања</vt:lpstr>
      <vt:lpstr>Већином гласова свих народних посланика НС одлучује о законима којима се уређују: </vt:lpstr>
      <vt:lpstr>Заседања Члан 106.</vt:lpstr>
      <vt:lpstr>Право предлагања закона Члан 107.</vt:lpstr>
      <vt:lpstr>Референдум Члан 108.</vt:lpstr>
      <vt:lpstr>Распуштање Народне скупштине Члан 109.</vt:lpstr>
      <vt:lpstr>Структура и број чланова</vt:lpstr>
      <vt:lpstr>Дводомни парламент</vt:lpstr>
      <vt:lpstr>Бикамерално одлучивање</vt:lpstr>
      <vt:lpstr>Правни положај чланова парламента Права посланика</vt:lpstr>
      <vt:lpstr>Права посланика </vt:lpstr>
      <vt:lpstr>Права народних посланика</vt:lpstr>
      <vt:lpstr>Дужности народног посланика</vt:lpstr>
      <vt:lpstr>Имунитет</vt:lpstr>
      <vt:lpstr>Неспојивост посланичке функције</vt:lpstr>
      <vt:lpstr>Народни посланик, има право да:</vt:lpstr>
      <vt:lpstr>Право на обавештеност</vt:lpstr>
      <vt:lpstr>Престанак мандата</vt:lpstr>
      <vt:lpstr>Престанак мандата Члан 46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ПАРЛАМЕНТ</dc:title>
  <dc:creator>Peca</dc:creator>
  <cp:lastModifiedBy>Korisnik</cp:lastModifiedBy>
  <cp:revision>50</cp:revision>
  <dcterms:created xsi:type="dcterms:W3CDTF">2006-08-16T00:00:00Z</dcterms:created>
  <dcterms:modified xsi:type="dcterms:W3CDTF">2020-03-17T13:36:40Z</dcterms:modified>
</cp:coreProperties>
</file>