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17.03.2020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17.03.2020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Cyrl-RS" dirty="0" smtClean="0"/>
              <a:t>п</a:t>
            </a:r>
            <a:r>
              <a:rPr lang="sr-Cyrl-RS" smtClean="0"/>
              <a:t>роф</a:t>
            </a:r>
            <a:r>
              <a:rPr lang="sr-Cyrl-RS" dirty="0" smtClean="0"/>
              <a:t>. др Јелена Вучковић</a:t>
            </a:r>
            <a:endParaRPr lang="en-US" dirty="0"/>
          </a:p>
        </p:txBody>
      </p:sp>
      <p:sp>
        <p:nvSpPr>
          <p:cNvPr id="2" name="Title 1"/>
          <p:cNvSpPr>
            <a:spLocks noGrp="1"/>
          </p:cNvSpPr>
          <p:nvPr>
            <p:ph type="ctrTitle"/>
          </p:nvPr>
        </p:nvSpPr>
        <p:spPr/>
        <p:txBody>
          <a:bodyPr>
            <a:normAutofit/>
          </a:bodyPr>
          <a:lstStyle/>
          <a:p>
            <a:r>
              <a:rPr lang="sr-Cyrl-CS" dirty="0" smtClean="0"/>
              <a:t>НАРОДНА ИНИЦИЈАТИВА И РЕФЕРЕНДУМ</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Саветодавни референдум</a:t>
            </a:r>
            <a:endParaRPr lang="en-US" dirty="0"/>
          </a:p>
        </p:txBody>
      </p:sp>
      <p:sp>
        <p:nvSpPr>
          <p:cNvPr id="3" name="Content Placeholder 2"/>
          <p:cNvSpPr>
            <a:spLocks noGrp="1"/>
          </p:cNvSpPr>
          <p:nvPr>
            <p:ph sz="quarter" idx="1"/>
          </p:nvPr>
        </p:nvSpPr>
        <p:spPr/>
        <p:txBody>
          <a:bodyPr>
            <a:normAutofit fontScale="92500"/>
          </a:bodyPr>
          <a:lstStyle/>
          <a:p>
            <a:r>
              <a:rPr lang="sr-Cyrl-CS" dirty="0" smtClean="0"/>
              <a:t>постоји кад се акт који је предмет референдума не усваја путем референдума, него се гласањем на референдуму о том акту </a:t>
            </a:r>
            <a:r>
              <a:rPr lang="sr-Cyrl-CS" u="sng" dirty="0" smtClean="0"/>
              <a:t>само изражава мишљење</a:t>
            </a:r>
            <a:r>
              <a:rPr lang="sr-Cyrl-CS" dirty="0" smtClean="0"/>
              <a:t>. </a:t>
            </a:r>
          </a:p>
          <a:p>
            <a:r>
              <a:rPr lang="sr-Cyrl-CS" dirty="0" smtClean="0"/>
              <a:t>Када треба да донесе неку важну одлуку парламенту је од користи да сазна шта о томе мисле грађани.</a:t>
            </a:r>
          </a:p>
          <a:p>
            <a:r>
              <a:rPr lang="sr-Cyrl-CS" dirty="0" smtClean="0"/>
              <a:t>Од грађана се на референдуму једноставно тражи да изразе своје мишљење.</a:t>
            </a:r>
            <a:r>
              <a:rPr lang="en-US" dirty="0" smtClean="0"/>
              <a:t> </a:t>
            </a:r>
            <a:endParaRPr lang="sr-Cyrl-RS" dirty="0" smtClean="0"/>
          </a:p>
          <a:p>
            <a:r>
              <a:rPr lang="en-US" dirty="0" smtClean="0"/>
              <a:t>To</a:t>
            </a:r>
            <a:r>
              <a:rPr lang="sr-Cyrl-CS" dirty="0" smtClean="0"/>
              <a:t> мишљење може политички имати велику тежину, али правно </a:t>
            </a:r>
            <a:r>
              <a:rPr lang="sr-Cyrl-CS" u="sng" dirty="0" smtClean="0"/>
              <a:t>не обавезује парламент</a:t>
            </a:r>
            <a:r>
              <a:rPr lang="sr-Cyrl-CS" dirty="0" smtClean="0"/>
              <a:t>. </a:t>
            </a:r>
          </a:p>
          <a:p>
            <a:r>
              <a:rPr lang="sr-Cyrl-CS" dirty="0" smtClean="0"/>
              <a:t>Степен политичке везаности парламента мишљењем грађана зависи од односа политичких снага у друштву.</a:t>
            </a: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Аброгативни референдум</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Посебни државни орган, по правилу шеф државе, износи бирачком телу на арбитражу спор који настаје између њега и парламента.            '</a:t>
            </a:r>
            <a:endParaRPr lang="en-US" dirty="0" smtClean="0"/>
          </a:p>
          <a:p>
            <a:r>
              <a:rPr lang="sr-Cyrl-CS" dirty="0" smtClean="0"/>
              <a:t>Акт који је усвојен на референдуму има исту правну снагу као одговарајући акт усвојен у представничком телу. </a:t>
            </a:r>
          </a:p>
          <a:p>
            <a:r>
              <a:rPr lang="sr-Cyrl-CS" dirty="0" smtClean="0"/>
              <a:t>Ретки су случајеви његовог коришћења: нпр. у </a:t>
            </a:r>
            <a:r>
              <a:rPr lang="sr-Cyrl-CS" i="1" dirty="0" smtClean="0"/>
              <a:t>Великој Британији </a:t>
            </a:r>
            <a:r>
              <a:rPr lang="sr-Cyrl-CS" dirty="0" smtClean="0"/>
              <a:t>референдум био први пут спроведен 1975, када су грађани одлучивали да ли да Велика Британија приступи Европској заједници  или у </a:t>
            </a:r>
            <a:r>
              <a:rPr lang="sr-Cyrl-CS" i="1" dirty="0" smtClean="0"/>
              <a:t>Италији</a:t>
            </a:r>
            <a:r>
              <a:rPr lang="sr-Cyrl-CS" dirty="0" smtClean="0"/>
              <a:t> је спроведен свега једанпут поводом закона о разводу брака.</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Услови за референдум</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1. да на референдуму </a:t>
            </a:r>
            <a:r>
              <a:rPr lang="sr-Cyrl-CS" b="1" dirty="0" smtClean="0"/>
              <a:t>бирачи могу да се слободно изразе</a:t>
            </a:r>
            <a:r>
              <a:rPr lang="sr-Cyrl-CS" dirty="0" smtClean="0"/>
              <a:t>;</a:t>
            </a:r>
          </a:p>
          <a:p>
            <a:r>
              <a:rPr lang="sr-Cyrl-RS" cap="small" dirty="0" smtClean="0"/>
              <a:t>То </a:t>
            </a:r>
            <a:r>
              <a:rPr lang="sr-Cyrl-CS" dirty="0" smtClean="0"/>
              <a:t>значи да референдумска кампања мора бити слободна, како би присталице за „да" и за „не" имале подједнаке могућности да се изразе, као и да је расправа у вези са референдумом отворена. </a:t>
            </a:r>
          </a:p>
          <a:p>
            <a:r>
              <a:rPr lang="sr-Cyrl-CS" dirty="0" smtClean="0"/>
              <a:t>Слободан избор је исто тако угрожен кад је референдумско гласање пропраћено претњом да ће предлагач референдума у случају да не добије подршку за одлуку за коју се залаже поднети оставку.</a:t>
            </a:r>
          </a:p>
          <a:p>
            <a:r>
              <a:rPr lang="sr-Cyrl-CS" dirty="0" smtClean="0"/>
              <a:t>Неуспех референдума (1969). био је разлог подношења оставке генерала Де Гола на положај председника Републике и његовог повлачења из јавног живота.</a:t>
            </a:r>
            <a:endParaRPr lang="en-US" dirty="0" smtClean="0"/>
          </a:p>
          <a:p>
            <a:r>
              <a:rPr lang="sr-Cyrl-CS" dirty="0" smtClean="0"/>
              <a:t>2.  </a:t>
            </a:r>
            <a:r>
              <a:rPr lang="sr-Cyrl-CS" b="1" dirty="0" smtClean="0"/>
              <a:t>да бирачи буду довољно квалификовани </a:t>
            </a:r>
            <a:r>
              <a:rPr lang="sr-Cyrl-CS" dirty="0" smtClean="0"/>
              <a:t>како би могли да изразе своју стварну вољу. </a:t>
            </a:r>
          </a:p>
          <a:p>
            <a:r>
              <a:rPr lang="sr-Cyrl-CS" dirty="0" smtClean="0"/>
              <a:t>компетентност бирача, њихову способност да располажу знањима и обавештењима без којих није могуће доносити сложене референдумске одлуке. </a:t>
            </a:r>
          </a:p>
          <a:p>
            <a:r>
              <a:rPr lang="sr-Cyrl-CS" dirty="0" smtClean="0"/>
              <a:t>„морална сметња” С. Јовановић</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Посебан услов успешности референдума</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је </a:t>
            </a:r>
            <a:r>
              <a:rPr lang="sr-Cyrl-CS" u="sng" dirty="0" smtClean="0"/>
              <a:t>начин постављања референдумског питања</a:t>
            </a:r>
            <a:r>
              <a:rPr lang="sr-Cyrl-CS" dirty="0" smtClean="0"/>
              <a:t>, које не сме бити двосмислено нити тако да се у једном питању налазе два питања. </a:t>
            </a:r>
          </a:p>
          <a:p>
            <a:r>
              <a:rPr lang="sr-Cyrl-CS" dirty="0" smtClean="0"/>
              <a:t>1. Оно мора бити једноставно - република или монархија, за или против женског права гласа и слично.</a:t>
            </a:r>
            <a:r>
              <a:rPr lang="sr-Cyrl-CS" b="1" dirty="0" smtClean="0"/>
              <a:t> </a:t>
            </a:r>
          </a:p>
          <a:p>
            <a:r>
              <a:rPr lang="sr-Cyrl-CS" dirty="0" smtClean="0"/>
              <a:t>2.  мора бити постављено тако да буде погодно за одговор са „да" или са „не". Нпр. ако се бирачи питају да ли су за непосредан избор председника републике или нису, али није озбиљно износити на референдум устав од 106 чланова, као 1946. у Француској или закон са 67 чланова који се односи на регионализацију, (1969) у Француској.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Народни вето</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је подврста законодавног референдума путем којег бирачи укидају важење постојећег закона.</a:t>
            </a:r>
            <a:r>
              <a:rPr lang="en-US" dirty="0" smtClean="0"/>
              <a:t> </a:t>
            </a:r>
            <a:endParaRPr lang="sr-Cyrl-RS" dirty="0" smtClean="0"/>
          </a:p>
          <a:p>
            <a:r>
              <a:rPr lang="en-US" dirty="0" smtClean="0"/>
              <a:t>To je</a:t>
            </a:r>
            <a:r>
              <a:rPr lang="sr-Cyrl-CS" dirty="0" smtClean="0"/>
              <a:t> најблажи облик учешћа бирача у законодавству. </a:t>
            </a:r>
          </a:p>
          <a:p>
            <a:r>
              <a:rPr lang="sr-Cyrl-CS" dirty="0" smtClean="0"/>
              <a:t>Закон je дело парламента, али се може примењивати само ако после протека одређеног рока одређени број бирача није затражио да буде изнет на народно гласање, на којем се народ може супротставити закону својим ветом,</a:t>
            </a:r>
            <a:r>
              <a:rPr lang="en-US" dirty="0" smtClean="0"/>
              <a:t> a </a:t>
            </a:r>
            <a:r>
              <a:rPr lang="sr-Cyrl-CS" dirty="0" smtClean="0"/>
              <a:t>то значи касирати тај закон, поништити га</a:t>
            </a:r>
            <a:r>
              <a:rPr lang="en-US" dirty="0" smtClean="0"/>
              <a:t>. </a:t>
            </a:r>
            <a:endParaRPr lang="sr-Cyrl-RS" dirty="0" smtClean="0"/>
          </a:p>
          <a:p>
            <a:r>
              <a:rPr lang="sr-Cyrl-CS" dirty="0" smtClean="0"/>
              <a:t>сматраће се као да никада није ни био донешен.</a:t>
            </a:r>
          </a:p>
          <a:p>
            <a:r>
              <a:rPr lang="sr-Cyrl-CS" dirty="0" smtClean="0"/>
              <a:t>вето народа на закон има повратно дејство, као да није никада ни постојао.</a:t>
            </a:r>
            <a:endParaRPr lang="en-US" dirty="0" smtClean="0"/>
          </a:p>
          <a:p>
            <a:r>
              <a:rPr lang="sr-Cyrl-CS" dirty="0" smtClean="0"/>
              <a:t>Правно посматрано, народни вето je раскидни услов. </a:t>
            </a:r>
          </a:p>
          <a:p>
            <a:r>
              <a:rPr lang="sr-Cyrl-CS" dirty="0" smtClean="0"/>
              <a:t>Улога народног вета je да касира закон који већ постоји, зашто je потребна већина не само гласалих него уписаних бирача. </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Разлика – накнадни реф. (ратификација)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учешће бирача у накнадном референдуму (ратификација) далеко je наглашеније него у народном вету и има другачије правно значење. </a:t>
            </a:r>
          </a:p>
          <a:p>
            <a:r>
              <a:rPr lang="sr-Cyrl-CS" dirty="0" smtClean="0"/>
              <a:t>У случају вета закон je донет, он je искључиво дело парламента. Бирачи, кад по основу народног вета интервенишу, имају пред собом закон који</a:t>
            </a:r>
            <a:r>
              <a:rPr lang="en-US" dirty="0" smtClean="0"/>
              <a:t> je y</a:t>
            </a:r>
            <a:r>
              <a:rPr lang="sr-Cyrl-CS" dirty="0" smtClean="0"/>
              <a:t> свему правоваљан. </a:t>
            </a:r>
          </a:p>
          <a:p>
            <a:r>
              <a:rPr lang="sr-Cyrl-CS" dirty="0" smtClean="0"/>
              <a:t>Све што они могу чинити je да га касирају - не врше никакву креативну власт.</a:t>
            </a:r>
            <a:endParaRPr lang="en-US" dirty="0" smtClean="0"/>
          </a:p>
          <a:p>
            <a:r>
              <a:rPr lang="sr-Cyrl-CS" dirty="0" smtClean="0"/>
              <a:t>У случају накнадног референдума (ратификација), текст усвојен у парламенту још увек није постао закон - само предлог!</a:t>
            </a:r>
          </a:p>
          <a:p>
            <a:r>
              <a:rPr lang="sr-Cyrl-CS" dirty="0" smtClean="0"/>
              <a:t>Закон ће настати само ако бирачи буду дали свој пристанак. </a:t>
            </a:r>
          </a:p>
          <a:p>
            <a:r>
              <a:rPr lang="sr-Cyrl-CS" dirty="0" smtClean="0"/>
              <a:t>Они су законодавац са парламентом.</a:t>
            </a:r>
            <a:endParaRPr lang="en-US"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Плебисцит</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Између референдума и плебисцита постоји танана разлика. </a:t>
            </a:r>
          </a:p>
          <a:p>
            <a:r>
              <a:rPr lang="sr-Cyrl-CS" dirty="0" smtClean="0"/>
              <a:t>Референдум се односи на текст који се може тицати предлога устава или предлога за промену важећег текста устава (уставотворни референдум) или на текст обичног закона (законодавни референдум).</a:t>
            </a:r>
          </a:p>
          <a:p>
            <a:r>
              <a:rPr lang="sr-Cyrl-CS" dirty="0" smtClean="0"/>
              <a:t>Плебисцит је народно гласање којим се изражава поверење или неповерење према једном човеку у чијим је рукама власт, тако што се одобравају његови акти или им се изражава противљење.</a:t>
            </a:r>
          </a:p>
          <a:p>
            <a:r>
              <a:rPr lang="sr-Cyrl-CS" dirty="0" smtClean="0"/>
              <a:t>Референдум се одређује као право бирачког тела да се изрази о некој нормативној мери.</a:t>
            </a:r>
          </a:p>
          <a:p>
            <a:r>
              <a:rPr lang="sr-Cyrl-CS" dirty="0" smtClean="0"/>
              <a:t>Плебисцитом се бирачко тело изјашњава о питањима као што су облик владавине, присаједињење територије, поверење једном политичком лидеру и сл.</a:t>
            </a:r>
          </a:p>
          <a:p>
            <a:r>
              <a:rPr lang="sr-Cyrl-CS" dirty="0" smtClean="0"/>
              <a:t>односи си се само на чињеницу или на догађај који су у вези са структуром државе или са владом. </a:t>
            </a:r>
          </a:p>
          <a:p>
            <a:r>
              <a:rPr lang="sr-Cyrl-CS" dirty="0" smtClean="0"/>
              <a:t>Када се гласа „за" или „против" једног човека.</a:t>
            </a:r>
          </a:p>
          <a:p>
            <a:r>
              <a:rPr lang="sr-Cyrl-CS" dirty="0" smtClean="0"/>
              <a:t>тиче се политичког избора</a:t>
            </a:r>
            <a:r>
              <a:rPr lang="en-US" dirty="0" smtClean="0"/>
              <a:t>,</a:t>
            </a:r>
            <a:r>
              <a:rPr lang="sr-Cyrl-CS" dirty="0" smtClean="0"/>
              <a:t> политичке опције и уопште политичког одлучивања.</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Плебисцит</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Плебисцит у суштини референдум, пошто су бирачи у оба случаја позвани да се изјасне о једном тексту.</a:t>
            </a:r>
          </a:p>
          <a:p>
            <a:r>
              <a:rPr lang="sr-Cyrl-CS" dirty="0" smtClean="0"/>
              <a:t>сваки референдум мање или више садржавао елементе плебисцита. </a:t>
            </a:r>
          </a:p>
          <a:p>
            <a:r>
              <a:rPr lang="sr-Cyrl-CS" dirty="0" smtClean="0"/>
              <a:t>Ту се мање радило о одобравању једног текста, а више о човеку који је подстакао референдум и који је тим путем од народа тражио, једноставно и јасно, пуно поверење, нпр:</a:t>
            </a:r>
            <a:endParaRPr lang="sr-Cyrl-RS" dirty="0" smtClean="0"/>
          </a:p>
          <a:p>
            <a:r>
              <a:rPr lang="sr-Cyrl-CS" dirty="0" smtClean="0"/>
              <a:t>на референдуму који је у Француској био спроведен 27. априла 1969. поводом закона о конституисању региона и о реформи Сената. Како je већина била за „не", генерал Де Гол се, као председник Републике, повукао из јавног живота.</a:t>
            </a:r>
            <a:endParaRPr lang="en-US" dirty="0" smtClean="0"/>
          </a:p>
          <a:p>
            <a:r>
              <a:rPr lang="sr-Cyrl-CS" dirty="0" smtClean="0"/>
              <a:t>у пракси референдум може бити праћен плебисцитом. </a:t>
            </a:r>
          </a:p>
          <a:p>
            <a:r>
              <a:rPr lang="sr-Cyrl-CS" dirty="0" smtClean="0"/>
              <a:t>Опасност: да се под видом одобравања једног текста пружа неограничена подршка једном човеку</a:t>
            </a:r>
            <a:r>
              <a:rPr lang="en-US" dirty="0" smtClean="0"/>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Неповерење према Плебисциту</a:t>
            </a:r>
            <a:endParaRPr lang="en-US" dirty="0"/>
          </a:p>
        </p:txBody>
      </p:sp>
      <p:sp>
        <p:nvSpPr>
          <p:cNvPr id="3" name="Content Placeholder 2"/>
          <p:cNvSpPr>
            <a:spLocks noGrp="1"/>
          </p:cNvSpPr>
          <p:nvPr>
            <p:ph sz="quarter" idx="1"/>
          </p:nvPr>
        </p:nvSpPr>
        <p:spPr/>
        <p:txBody>
          <a:bodyPr>
            <a:normAutofit fontScale="92500" lnSpcReduction="10000"/>
          </a:bodyPr>
          <a:lstStyle/>
          <a:p>
            <a:r>
              <a:rPr lang="sr-Cyrl-CS" dirty="0" smtClean="0"/>
              <a:t>оправдава се честом употребом плебисцита у аутократским режимима, у којима се плебисцитом у директном облику изражава поверење човеку који je државни врх запосео насилним путем или на формално легитиман начин. </a:t>
            </a:r>
          </a:p>
          <a:p>
            <a:r>
              <a:rPr lang="sr-Cyrl-CS" dirty="0" smtClean="0"/>
              <a:t>Плебисцитом он жели да промени облик државе, па такав плебисцит има функцију прибављања легитимности новој власти. </a:t>
            </a:r>
          </a:p>
          <a:p>
            <a:r>
              <a:rPr lang="sr-Cyrl-CS" dirty="0" smtClean="0"/>
              <a:t>на бираче се врши јак притисак да следе вољу предлагача плебисцита. </a:t>
            </a:r>
          </a:p>
          <a:p>
            <a:r>
              <a:rPr lang="sr-Cyrl-CS" dirty="0" smtClean="0"/>
              <a:t>Ауторитарне личности склоне су да користе референдум као плебисцит за потврду свог ауторитета.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b="1" dirty="0" smtClean="0"/>
              <a:t>Појам полунепосредне демократије </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Непосредна демократија је интегрална примена идеје демократије као непосредне владавине народа. </a:t>
            </a:r>
            <a:endParaRPr lang="sr-Latn-RS" dirty="0" smtClean="0"/>
          </a:p>
          <a:p>
            <a:r>
              <a:rPr lang="sr-Cyrl-CS" dirty="0" smtClean="0"/>
              <a:t>Она постоји када се припад-ници једне политичке заједнице окупљају на јавном месту или на једном простору и одлучују о јавним пословима. </a:t>
            </a:r>
            <a:endParaRPr lang="sr-Latn-RS" dirty="0" smtClean="0"/>
          </a:p>
          <a:p>
            <a:r>
              <a:rPr lang="sr-Cyrl-CS" dirty="0" smtClean="0"/>
              <a:t>Најранији облици непосредне демократије појавили су се у V и IV веку пре наше ере. Биле су то скупштине свих слободних грађана у Атини (еклезије) на којима су биле доношене државне одлуке. </a:t>
            </a:r>
            <a:endParaRPr lang="sr-Latn-RS" dirty="0" smtClean="0"/>
          </a:p>
          <a:p>
            <a:r>
              <a:rPr lang="sr-Cyrl-CS" dirty="0" smtClean="0"/>
              <a:t>Сви слободни грађани били су, дакле, држава, па није било потребе за формирањем посеб-них државних органа.</a:t>
            </a:r>
            <a:endParaRPr lang="sr-Latn-RS" dirty="0" smtClean="0"/>
          </a:p>
          <a:p>
            <a:r>
              <a:rPr lang="sr-Cyrl-CS" dirty="0" smtClean="0"/>
              <a:t>Непосредна демократија је са становишта савремених држава „домен утопије“ </a:t>
            </a:r>
            <a:endParaRPr lang="sr-Latn-RS" dirty="0" smtClean="0"/>
          </a:p>
          <a:p>
            <a:r>
              <a:rPr lang="sr-Cyrl-CS" dirty="0" smtClean="0"/>
              <a:t>Тако данас у Швајцарској постоји неколико кантона</a:t>
            </a:r>
            <a:r>
              <a:rPr lang="en-US" dirty="0" smtClean="0"/>
              <a:t> </a:t>
            </a:r>
            <a:r>
              <a:rPr lang="sr-Cyrl-CS" dirty="0" smtClean="0"/>
              <a:t>који имају мали број становника. У њима као највиши кантонални орган постоји</a:t>
            </a:r>
            <a:r>
              <a:rPr lang="en-US" dirty="0" smtClean="0"/>
              <a:t> </a:t>
            </a:r>
            <a:r>
              <a:rPr lang="sr-Cyrl-CS" dirty="0" smtClean="0"/>
              <a:t>скуп свих пунолетних грађана кантона на којима се једанпут годишње усвајају кантонални закони, бирају кантонални функционери и посланици Савезне скупштине.</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Представничка демократија</a:t>
            </a:r>
            <a:endParaRPr lang="en-US" dirty="0"/>
          </a:p>
        </p:txBody>
      </p:sp>
      <p:sp>
        <p:nvSpPr>
          <p:cNvPr id="3" name="Content Placeholder 2"/>
          <p:cNvSpPr>
            <a:spLocks noGrp="1"/>
          </p:cNvSpPr>
          <p:nvPr>
            <p:ph sz="quarter" idx="1"/>
          </p:nvPr>
        </p:nvSpPr>
        <p:spPr/>
        <p:txBody>
          <a:bodyPr>
            <a:normAutofit fontScale="77500" lnSpcReduction="20000"/>
          </a:bodyPr>
          <a:lstStyle/>
          <a:p>
            <a:r>
              <a:rPr lang="sr-Cyrl-CS" dirty="0" smtClean="0"/>
              <a:t>је као систем доношења државних одлука замењена представничком демократијом. </a:t>
            </a:r>
            <a:endParaRPr lang="sr-Latn-RS" dirty="0" smtClean="0"/>
          </a:p>
          <a:p>
            <a:r>
              <a:rPr lang="sr-Cyrl-CS" dirty="0" smtClean="0"/>
              <a:t>У њој грађани не одлучују непосредно на свом скупу, али зато непосредно бирају оне који ће у њихово име одлучивати. </a:t>
            </a:r>
            <a:endParaRPr lang="sr-Latn-RS" dirty="0" smtClean="0"/>
          </a:p>
          <a:p>
            <a:r>
              <a:rPr lang="sr-Cyrl-CS" dirty="0" smtClean="0"/>
              <a:t>критикована је са становишга теорије друштвеног уговора и народне суверености као облик отуђивања суверености од њеног аутентичног носиоца. </a:t>
            </a:r>
            <a:endParaRPr lang="sr-Latn-RS" dirty="0" smtClean="0"/>
          </a:p>
          <a:p>
            <a:r>
              <a:rPr lang="sr-Cyrl-CS" dirty="0" smtClean="0"/>
              <a:t>Ублаж</a:t>
            </a:r>
            <a:r>
              <a:rPr lang="sr-Cyrl-RS" dirty="0" smtClean="0"/>
              <a:t>авање </a:t>
            </a:r>
            <a:r>
              <a:rPr lang="sr-Cyrl-CS" dirty="0" smtClean="0"/>
              <a:t>чисто представничког система власти</a:t>
            </a:r>
            <a:r>
              <a:rPr lang="sr-Cyrl-CS" b="1" dirty="0" smtClean="0"/>
              <a:t>: императивни мандат, опозив, кратко трајање мандата и сл</a:t>
            </a:r>
            <a:r>
              <a:rPr lang="sr-Cyrl-CS" dirty="0" smtClean="0"/>
              <a:t>. </a:t>
            </a:r>
          </a:p>
          <a:p>
            <a:r>
              <a:rPr lang="sr-Cyrl-CS" dirty="0" smtClean="0"/>
              <a:t>Полунепосредна демократија је комбинација представничке и чисте демократије. </a:t>
            </a:r>
          </a:p>
          <a:p>
            <a:r>
              <a:rPr lang="sr-Cyrl-CS" dirty="0" smtClean="0"/>
              <a:t>постоје представнички органи (парламент) али о најважнијим јавним питањима, посебно у области законодавства, народ резервише за себе доношење одлуке без учешћа представника народа или у комбинацији са овим. </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CS" sz="2800" dirty="0" smtClean="0"/>
              <a:t>Облици непосредног одлучивања</a:t>
            </a:r>
            <a:br>
              <a:rPr lang="sr-Cyrl-CS" sz="2800" dirty="0" smtClean="0"/>
            </a:br>
            <a:r>
              <a:rPr lang="sr-Cyrl-CS" sz="2800" dirty="0" smtClean="0"/>
              <a:t>грађана у оквиру представничке демократије:</a:t>
            </a:r>
            <a:endParaRPr lang="en-US" sz="2800" dirty="0"/>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sr-Cyrl-CS" dirty="0" smtClean="0"/>
              <a:t>народна иницијатива, </a:t>
            </a:r>
          </a:p>
          <a:p>
            <a:pPr marL="514350" indent="-514350">
              <a:buFont typeface="+mj-lt"/>
              <a:buAutoNum type="arabicPeriod"/>
            </a:pPr>
            <a:r>
              <a:rPr lang="sr-Cyrl-CS" dirty="0" smtClean="0"/>
              <a:t>референдум, </a:t>
            </a:r>
          </a:p>
          <a:p>
            <a:pPr marL="514350" indent="-514350">
              <a:buFont typeface="+mj-lt"/>
              <a:buAutoNum type="arabicPeriod"/>
            </a:pPr>
            <a:r>
              <a:rPr lang="sr-Cyrl-CS" dirty="0" smtClean="0"/>
              <a:t>народни ветио и </a:t>
            </a:r>
          </a:p>
          <a:p>
            <a:pPr marL="514350" indent="-514350">
              <a:buFont typeface="+mj-lt"/>
              <a:buAutoNum type="arabicPeriod"/>
            </a:pPr>
            <a:r>
              <a:rPr lang="sr-Cyrl-CS" dirty="0" smtClean="0"/>
              <a:t>плебисцит. </a:t>
            </a:r>
          </a:p>
          <a:p>
            <a:r>
              <a:rPr lang="sr-Cyrl-CS" dirty="0" smtClean="0"/>
              <a:t>према садржини радње којом се учешће манифестује деле се на: оне у којима народ </a:t>
            </a:r>
            <a:r>
              <a:rPr lang="sr-Cyrl-CS" u="sng" dirty="0" smtClean="0"/>
              <a:t>предлаже</a:t>
            </a:r>
            <a:r>
              <a:rPr lang="sr-Cyrl-CS" dirty="0" smtClean="0"/>
              <a:t> доношење одређених аката (народна иницијатива ) и </a:t>
            </a:r>
            <a:r>
              <a:rPr lang="sr-Cyrl-CS" u="sng" dirty="0" smtClean="0"/>
              <a:t>доноси</a:t>
            </a:r>
            <a:r>
              <a:rPr lang="sr-Cyrl-CS" dirty="0" smtClean="0"/>
              <a:t> одређене акте (референдум). </a:t>
            </a:r>
          </a:p>
          <a:p>
            <a:r>
              <a:rPr lang="sr-Cyrl-CS" dirty="0" smtClean="0"/>
              <a:t>Оба института су установе непосредног народног законодавства.</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Народна иницијатива</a:t>
            </a:r>
            <a:endParaRPr lang="en-US" dirty="0"/>
          </a:p>
        </p:txBody>
      </p:sp>
      <p:sp>
        <p:nvSpPr>
          <p:cNvPr id="3" name="Content Placeholder 2"/>
          <p:cNvSpPr>
            <a:spLocks noGrp="1"/>
          </p:cNvSpPr>
          <p:nvPr>
            <p:ph sz="quarter" idx="1"/>
          </p:nvPr>
        </p:nvSpPr>
        <p:spPr/>
        <p:txBody>
          <a:bodyPr>
            <a:normAutofit/>
          </a:bodyPr>
          <a:lstStyle/>
          <a:p>
            <a:r>
              <a:rPr lang="sr-Cyrl-CS" dirty="0" smtClean="0"/>
              <a:t>је овлашћење одређеног дела бирачког тела да покрене поступак за промену устава или за доношење формалног закона. </a:t>
            </a:r>
          </a:p>
          <a:p>
            <a:r>
              <a:rPr lang="sr-Cyrl-CS" dirty="0" smtClean="0"/>
              <a:t>доносилац тих аката има обавезу да по предлогу бирача поступи, тј. да покрене поступак за доношење таквих аката. </a:t>
            </a:r>
          </a:p>
          <a:p>
            <a:r>
              <a:rPr lang="sr-Cyrl-CS" dirty="0" smtClean="0"/>
              <a:t>омогућује бирачима да добију закон који сматрају опортуним, чак и у случајевима када се парламент томе супротставља. </a:t>
            </a:r>
          </a:p>
          <a:p>
            <a:r>
              <a:rPr lang="sr-Cyrl-CS" dirty="0" smtClean="0"/>
              <a:t>Присиљава парламент!</a:t>
            </a:r>
          </a:p>
          <a:p>
            <a:endParaRPr lang="sr-Latn-R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Народна иницијатива</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Референдум и народни вето јамче народу да неће бити потчињен законима које не жели. </a:t>
            </a:r>
          </a:p>
          <a:p>
            <a:r>
              <a:rPr lang="sr-Cyrl-CS" dirty="0" smtClean="0"/>
              <a:t>облик учешћа грађана у предлагању доношења одређеног акта, под условом да је испуњен је захтев за потребним бројем потписника. </a:t>
            </a:r>
          </a:p>
          <a:p>
            <a:r>
              <a:rPr lang="sr-Cyrl-CS" dirty="0" smtClean="0"/>
              <a:t>грађани не учествују у претресу. </a:t>
            </a:r>
            <a:endParaRPr lang="en-US" dirty="0" smtClean="0"/>
          </a:p>
          <a:p>
            <a:r>
              <a:rPr lang="sr-Cyrl-CS" dirty="0" smtClean="0"/>
              <a:t>два облика:</a:t>
            </a:r>
          </a:p>
          <a:p>
            <a:r>
              <a:rPr lang="sr-Cyrl-CS" b="1" dirty="0" smtClean="0"/>
              <a:t>1. проста или неформулисана иницијатива </a:t>
            </a:r>
            <a:r>
              <a:rPr lang="sr-Cyrl-CS" dirty="0" smtClean="0"/>
              <a:t>Њени подносиоци општим изразима означавају циљ и смисао закона који желе, на основу којих ће пар-ламентарно тело сачинити интегрални текст предлога закона. </a:t>
            </a:r>
          </a:p>
          <a:p>
            <a:r>
              <a:rPr lang="sr-Cyrl-CS" dirty="0" smtClean="0"/>
              <a:t>Оваква иницијатива (за разлику од петиције) обавезује парламент да изради на основу ње предлог закона. </a:t>
            </a:r>
          </a:p>
          <a:p>
            <a:r>
              <a:rPr lang="sr-Cyrl-CS" b="1" dirty="0" smtClean="0"/>
              <a:t>2. формулисана (</a:t>
            </a:r>
            <a:r>
              <a:rPr lang="sr-Cyrl-CS" dirty="0" smtClean="0"/>
              <a:t>законодавна</a:t>
            </a:r>
            <a:r>
              <a:rPr lang="sr-Cyrl-CS" b="1" dirty="0" smtClean="0"/>
              <a:t>) иницијатива </a:t>
            </a:r>
            <a:r>
              <a:rPr lang="sr-Cyrl-CS" dirty="0" smtClean="0"/>
              <a:t>је у ствари редиговани предлог закона (Устав Италије од 1947).</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Модалитети народне иницијативе, (Швајцарска)</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Кад парламент на основу предлога изгласа закон, тај закон је коначно усвојен, без потребе да иде на народно гласање, референдум. </a:t>
            </a:r>
          </a:p>
          <a:p>
            <a:r>
              <a:rPr lang="sr-Cyrl-CS" dirty="0" smtClean="0"/>
              <a:t>Али, ако га парламент одбаци или га измени, устав може предвидети да предлог потекао од народне иницијативе иде на народно гласање. </a:t>
            </a:r>
          </a:p>
          <a:p>
            <a:r>
              <a:rPr lang="sr-Cyrl-CS" dirty="0" smtClean="0"/>
              <a:t>Устав може ићи и даље па предвидети да се иницијатива за доношење закона непосредно поднесе народу, на народно гласање, без могућности да се о закону одлучује у парламенту. Тада је реч о готово савршеној демократији.</a:t>
            </a:r>
            <a:endParaRPr lang="sr-Latn-RS" dirty="0" smtClean="0"/>
          </a:p>
          <a:p>
            <a:r>
              <a:rPr lang="sr-Cyrl-CS" dirty="0" smtClean="0"/>
              <a:t>Народна иницијатива постоји у кантонима не само када је реч о ревизији устава него и у вези са доношењем обичних закона. </a:t>
            </a:r>
          </a:p>
          <a:p>
            <a:r>
              <a:rPr lang="sr-Cyrl-CS" dirty="0" smtClean="0"/>
              <a:t>У тим случајевима иницијатива се подноси парламенту. </a:t>
            </a:r>
          </a:p>
          <a:p>
            <a:r>
              <a:rPr lang="sr-Cyrl-CS" dirty="0" smtClean="0"/>
              <a:t>У федерацији народна иницијатива постоји само у уставној материји, али се непостојање народне иницијативе у области савезног законодавства изиграва тако што јој се даје облик амандмана на устав. </a:t>
            </a:r>
            <a:endParaRPr lang="en-US" dirty="0" smtClean="0"/>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b="1" dirty="0" smtClean="0"/>
              <a:t>Референдум</a:t>
            </a:r>
            <a:endParaRPr lang="en-US" dirty="0"/>
          </a:p>
        </p:txBody>
      </p:sp>
      <p:sp>
        <p:nvSpPr>
          <p:cNvPr id="3" name="Content Placeholder 2"/>
          <p:cNvSpPr>
            <a:spLocks noGrp="1"/>
          </p:cNvSpPr>
          <p:nvPr>
            <p:ph sz="quarter" idx="1"/>
          </p:nvPr>
        </p:nvSpPr>
        <p:spPr/>
        <p:txBody>
          <a:bodyPr>
            <a:normAutofit fontScale="85000" lnSpcReduction="20000"/>
          </a:bodyPr>
          <a:lstStyle/>
          <a:p>
            <a:r>
              <a:rPr lang="sr-Cyrl-CS" dirty="0" smtClean="0"/>
              <a:t>бирачко тело изражава непосредним гласањем своје гледиште (вољу) у односу на мере које је нека друга власт већ предузела или тек намерава да их предузме – Влада (стара конфедерална швајцарска)</a:t>
            </a:r>
          </a:p>
          <a:p>
            <a:r>
              <a:rPr lang="sr-Cyrl-CS" dirty="0" smtClean="0"/>
              <a:t>Данас је значење референдума проширено - референдум постоји увек када се један акт подноси на усвајање народу. </a:t>
            </a:r>
          </a:p>
          <a:p>
            <a:r>
              <a:rPr lang="sr-Cyrl-CS" dirty="0" smtClean="0"/>
              <a:t>Уколико је изношење закона на референдум уставна обавеза, закони које усвоји парламент постају коначни тек пошто их усвоји бирачко тело. </a:t>
            </a:r>
          </a:p>
          <a:p>
            <a:r>
              <a:rPr lang="sr-Cyrl-CS" dirty="0" smtClean="0"/>
              <a:t>Теорија народне суверености. Како је парламент пуномоћник бирачког тела, он законе не може усвајати коначно него</a:t>
            </a:r>
            <a:r>
              <a:rPr lang="en-US" dirty="0" smtClean="0"/>
              <a:t> ad referendum,</a:t>
            </a:r>
            <a:r>
              <a:rPr lang="sr-Cyrl-CS" dirty="0" smtClean="0"/>
              <a:t> тек кад их бирачко тело као властодавац парламента буде одобрило. </a:t>
            </a:r>
            <a:endParaRPr lang="en-US" dirty="0" smtClean="0"/>
          </a:p>
          <a:p>
            <a:r>
              <a:rPr lang="sr-Cyrl-CS" dirty="0" smtClean="0"/>
              <a:t>непосредно изјашњавање грађана за две понуђене алтернативе („за" и „против"). </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Врсте референдума</a:t>
            </a:r>
            <a:endParaRPr lang="en-US" dirty="0"/>
          </a:p>
        </p:txBody>
      </p:sp>
      <p:sp>
        <p:nvSpPr>
          <p:cNvPr id="3" name="Content Placeholder 2"/>
          <p:cNvSpPr>
            <a:spLocks noGrp="1"/>
          </p:cNvSpPr>
          <p:nvPr>
            <p:ph sz="quarter" idx="1"/>
          </p:nvPr>
        </p:nvSpPr>
        <p:spPr/>
        <p:txBody>
          <a:bodyPr>
            <a:normAutofit fontScale="70000" lnSpcReduction="20000"/>
          </a:bodyPr>
          <a:lstStyle/>
          <a:p>
            <a:r>
              <a:rPr lang="sr-Cyrl-CS" dirty="0" smtClean="0"/>
              <a:t>Према </a:t>
            </a:r>
            <a:r>
              <a:rPr lang="sr-Cyrl-CS" u="sng" dirty="0" smtClean="0"/>
              <a:t>предмету</a:t>
            </a:r>
            <a:r>
              <a:rPr lang="sr-Cyrl-CS" dirty="0" smtClean="0"/>
              <a:t> разликују се </a:t>
            </a:r>
            <a:r>
              <a:rPr lang="sr-Cyrl-CS" i="1" dirty="0" smtClean="0"/>
              <a:t>усшавошворни, законодавни, админисшрашивни, финансијски</a:t>
            </a:r>
            <a:r>
              <a:rPr lang="sr-Cyrl-CS" dirty="0" smtClean="0"/>
              <a:t> и </a:t>
            </a:r>
            <a:r>
              <a:rPr lang="sr-Cyrl-CS" i="1" dirty="0" smtClean="0"/>
              <a:t>референдум у обласши мећународних односа и мећународног ирава.</a:t>
            </a:r>
            <a:r>
              <a:rPr lang="sr-Cyrl-CS" dirty="0" smtClean="0"/>
              <a:t> </a:t>
            </a:r>
          </a:p>
          <a:p>
            <a:r>
              <a:rPr lang="sr-Cyrl-CS" u="sng" dirty="0" smtClean="0"/>
              <a:t>По времену</a:t>
            </a:r>
            <a:r>
              <a:rPr lang="sr-Cyrl-CS" dirty="0" smtClean="0"/>
              <a:t> примене разликују се </a:t>
            </a:r>
            <a:r>
              <a:rPr lang="sr-Cyrl-CS" i="1" dirty="0" smtClean="0"/>
              <a:t>ирешходни референдум</a:t>
            </a:r>
            <a:r>
              <a:rPr lang="sr-Cyrl-CS" dirty="0" smtClean="0"/>
              <a:t> (референдум од 2. јуна 1946. у Италији, којим је изабран републикански облик владавине). </a:t>
            </a:r>
          </a:p>
          <a:p>
            <a:r>
              <a:rPr lang="sr-Cyrl-CS" dirty="0" smtClean="0"/>
              <a:t>Са становишта </a:t>
            </a:r>
            <a:r>
              <a:rPr lang="sr-Cyrl-CS" u="sng" dirty="0" smtClean="0"/>
              <a:t>дејства</a:t>
            </a:r>
            <a:r>
              <a:rPr lang="sr-Cyrl-CS" dirty="0" smtClean="0"/>
              <a:t> разликују се </a:t>
            </a:r>
            <a:r>
              <a:rPr lang="sr-Cyrl-CS" i="1" dirty="0" smtClean="0"/>
              <a:t>конститутивни рефврендум</a:t>
            </a:r>
            <a:r>
              <a:rPr lang="sr-Cyrl-CS" dirty="0" smtClean="0"/>
              <a:t> (кад има за циљ да потврди ваљаност или дејство једног акта) и </a:t>
            </a:r>
            <a:r>
              <a:rPr lang="sr-Cyrl-CS" i="1" dirty="0" smtClean="0"/>
              <a:t>аброгативни референдум</a:t>
            </a:r>
            <a:r>
              <a:rPr lang="sr-Cyrl-CS" dirty="0" smtClean="0"/>
              <a:t> (кад тежи да укине акт који је на снази, не замењујући га при том неким другим) -  Устав Италије од 1947. </a:t>
            </a:r>
          </a:p>
          <a:p>
            <a:r>
              <a:rPr lang="sr-Cyrl-CS" dirty="0" smtClean="0"/>
              <a:t> У односу на </a:t>
            </a:r>
            <a:r>
              <a:rPr lang="sr-Cyrl-CS" u="sng" dirty="0" smtClean="0"/>
              <a:t>правни основ</a:t>
            </a:r>
            <a:r>
              <a:rPr lang="sr-Cyrl-CS" dirty="0" smtClean="0"/>
              <a:t>: </a:t>
            </a:r>
            <a:r>
              <a:rPr lang="sr-Cyrl-CS" i="1" dirty="0" smtClean="0"/>
              <a:t>обавезни референдум</a:t>
            </a:r>
            <a:r>
              <a:rPr lang="sr-Cyrl-CS" dirty="0" smtClean="0"/>
              <a:t> (кад је као такав предвиђен уставом, према којем односног акта нема без пристанка бирачког тела) и </a:t>
            </a:r>
            <a:r>
              <a:rPr lang="sr-Cyrl-CS" i="1" dirty="0" smtClean="0"/>
              <a:t>факулшашивни референдум </a:t>
            </a:r>
            <a:r>
              <a:rPr lang="sr-Cyrl-CS" dirty="0" smtClean="0"/>
              <a:t>(кад га може захтевати одређен проценат бирачког тела, одређен број држава чланица или аутономних јединица, одређен број посланика у парламенту).</a:t>
            </a:r>
          </a:p>
          <a:p>
            <a:r>
              <a:rPr lang="sr-Cyrl-CS" dirty="0" smtClean="0"/>
              <a:t>С гледишта </a:t>
            </a:r>
            <a:r>
              <a:rPr lang="sr-Cyrl-CS" u="sng" dirty="0" smtClean="0"/>
              <a:t>обавезности</a:t>
            </a:r>
            <a:r>
              <a:rPr lang="sr-Cyrl-CS" dirty="0" smtClean="0"/>
              <a:t> одлуке донете на референдуму: </a:t>
            </a:r>
            <a:r>
              <a:rPr lang="sr-Cyrl-CS" i="1" dirty="0" smtClean="0"/>
              <a:t>обавезујући </a:t>
            </a:r>
            <a:r>
              <a:rPr lang="sr-Cyrl-CS" dirty="0" smtClean="0"/>
              <a:t>и </a:t>
            </a:r>
            <a:r>
              <a:rPr lang="sr-Cyrl-CS" i="1" dirty="0" smtClean="0"/>
              <a:t>савешодавни референдум.</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47</TotalTime>
  <Words>1978</Words>
  <Application>Microsoft Office PowerPoint</Application>
  <PresentationFormat>On-screen Show (4:3)</PresentationFormat>
  <Paragraphs>114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НАРОДНА ИНИЦИЈАТИВА И РЕФЕРЕНДУМ</vt:lpstr>
      <vt:lpstr>Појам полунепосредне демократије </vt:lpstr>
      <vt:lpstr>Представничка демократија</vt:lpstr>
      <vt:lpstr>Облици непосредног одлучивања грађана у оквиру представничке демократије:</vt:lpstr>
      <vt:lpstr>Народна иницијатива</vt:lpstr>
      <vt:lpstr>Народна иницијатива</vt:lpstr>
      <vt:lpstr>Модалитети народне иницијативе, (Швајцарска)</vt:lpstr>
      <vt:lpstr>Референдум</vt:lpstr>
      <vt:lpstr>Врсте референдума</vt:lpstr>
      <vt:lpstr>Саветодавни референдум</vt:lpstr>
      <vt:lpstr>Аброгативни референдум</vt:lpstr>
      <vt:lpstr>Услови за референдум</vt:lpstr>
      <vt:lpstr>Посебан услов успешности референдума</vt:lpstr>
      <vt:lpstr>Народни вето</vt:lpstr>
      <vt:lpstr>Разлика – накнадни реф. (ратификација)</vt:lpstr>
      <vt:lpstr>Плебисцит</vt:lpstr>
      <vt:lpstr>Плебисцит</vt:lpstr>
      <vt:lpstr>Неповерење према Плебисциту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НАРОДНА ИНИЦИЈАТИВА И РЕФЕРЕНДУМ</dc:title>
  <dc:creator>Predrag Dimitrijevic</dc:creator>
  <cp:lastModifiedBy>Korisnik</cp:lastModifiedBy>
  <cp:revision>8</cp:revision>
  <dcterms:created xsi:type="dcterms:W3CDTF">2006-08-16T00:00:00Z</dcterms:created>
  <dcterms:modified xsi:type="dcterms:W3CDTF">2020-03-17T13:44:20Z</dcterms:modified>
</cp:coreProperties>
</file>