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6" r:id="rId31"/>
    <p:sldId id="285" r:id="rId32"/>
    <p:sldId id="287" r:id="rId33"/>
    <p:sldId id="288" r:id="rId34"/>
    <p:sldId id="289" r:id="rId35"/>
    <p:sldId id="290" r:id="rId36"/>
    <p:sldId id="291" r:id="rId37"/>
    <p:sldId id="292" r:id="rId38"/>
    <p:sldId id="293" r:id="rId39"/>
    <p:sldId id="294" r:id="rId40"/>
    <p:sldId id="295"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41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17.03.2020</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sr-Cyrl-RS" dirty="0" smtClean="0"/>
              <a:t>проф</a:t>
            </a:r>
            <a:r>
              <a:rPr lang="sr-Cyrl-RS" dirty="0" smtClean="0"/>
              <a:t>. </a:t>
            </a:r>
            <a:r>
              <a:rPr lang="sr-Cyrl-RS" dirty="0" smtClean="0"/>
              <a:t>др Јелена Вучковић</a:t>
            </a:r>
            <a:endParaRPr lang="en-US" dirty="0"/>
          </a:p>
        </p:txBody>
      </p:sp>
      <p:sp>
        <p:nvSpPr>
          <p:cNvPr id="2" name="Title 1"/>
          <p:cNvSpPr>
            <a:spLocks noGrp="1"/>
          </p:cNvSpPr>
          <p:nvPr>
            <p:ph type="ctrTitle"/>
          </p:nvPr>
        </p:nvSpPr>
        <p:spPr/>
        <p:txBody>
          <a:bodyPr>
            <a:normAutofit/>
          </a:bodyPr>
          <a:lstStyle/>
          <a:p>
            <a:r>
              <a:rPr lang="sr-Cyrl-CS" b="1" dirty="0" smtClean="0"/>
              <a:t>Системи контроле уставности</a:t>
            </a:r>
            <a:r>
              <a:rPr lang="en-US" dirty="0" smtClean="0"/>
              <a:t/>
            </a:r>
            <a:br>
              <a:rPr lang="en-US" dirty="0" smtClean="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b="1" smtClean="0"/>
              <a:t>Уставносудска контрола</a:t>
            </a:r>
            <a:endParaRPr lang="en-US"/>
          </a:p>
        </p:txBody>
      </p:sp>
      <p:sp>
        <p:nvSpPr>
          <p:cNvPr id="3" name="Content Placeholder 2"/>
          <p:cNvSpPr>
            <a:spLocks noGrp="1"/>
          </p:cNvSpPr>
          <p:nvPr>
            <p:ph sz="quarter" idx="1"/>
          </p:nvPr>
        </p:nvSpPr>
        <p:spPr/>
        <p:txBody>
          <a:bodyPr>
            <a:normAutofit fontScale="92500"/>
          </a:bodyPr>
          <a:lstStyle/>
          <a:p>
            <a:r>
              <a:rPr lang="ru-RU" dirty="0" smtClean="0"/>
              <a:t>Права контрола уставности </a:t>
            </a:r>
            <a:r>
              <a:rPr lang="sr-Cyrl-CS" dirty="0" smtClean="0"/>
              <a:t>закона</a:t>
            </a:r>
            <a:r>
              <a:rPr lang="sr-Latn-RS" dirty="0" smtClean="0"/>
              <a:t>.</a:t>
            </a:r>
            <a:r>
              <a:rPr lang="sr-Cyrl-CS" dirty="0" smtClean="0"/>
              <a:t> </a:t>
            </a:r>
            <a:endParaRPr lang="sr-Latn-RS" dirty="0" smtClean="0"/>
          </a:p>
          <a:p>
            <a:r>
              <a:rPr lang="ru-RU" dirty="0" smtClean="0"/>
              <a:t>поверава посебним др</a:t>
            </a:r>
            <a:r>
              <a:rPr lang="sr-Cyrl-CS" dirty="0" smtClean="0"/>
              <a:t>ж</a:t>
            </a:r>
            <a:r>
              <a:rPr lang="ru-RU" dirty="0" smtClean="0"/>
              <a:t>авним органима - уставним судовима. </a:t>
            </a:r>
            <a:endParaRPr lang="sr-Latn-RS" dirty="0" smtClean="0"/>
          </a:p>
          <a:p>
            <a:r>
              <a:rPr lang="ru-RU" dirty="0" smtClean="0"/>
              <a:t>Уставно судство је европска институција која је своју пуну експанзију до</a:t>
            </a:r>
            <a:r>
              <a:rPr lang="sr-Cyrl-CS" dirty="0" smtClean="0"/>
              <a:t>ж</a:t>
            </a:r>
            <a:r>
              <a:rPr lang="ru-RU" dirty="0" smtClean="0"/>
              <a:t>ивела </a:t>
            </a:r>
            <a:r>
              <a:rPr lang="sr-Cyrl-CS" dirty="0" smtClean="0"/>
              <a:t>средином 20. века</a:t>
            </a:r>
            <a:r>
              <a:rPr lang="ru-RU" dirty="0" smtClean="0"/>
              <a:t>. </a:t>
            </a:r>
            <a:endParaRPr lang="sr-Latn-RS" dirty="0" smtClean="0"/>
          </a:p>
          <a:p>
            <a:r>
              <a:rPr lang="ru-RU" dirty="0" smtClean="0"/>
              <a:t>После Аустрије</a:t>
            </a:r>
            <a:r>
              <a:rPr lang="sr-Cyrl-CS" dirty="0" smtClean="0"/>
              <a:t>,</a:t>
            </a:r>
            <a:r>
              <a:rPr lang="ru-RU" dirty="0" smtClean="0"/>
              <a:t> у Италији</a:t>
            </a:r>
            <a:r>
              <a:rPr lang="sr-Cyrl-CS" dirty="0" smtClean="0"/>
              <a:t>,</a:t>
            </a:r>
            <a:r>
              <a:rPr lang="ru-RU" dirty="0" smtClean="0"/>
              <a:t> Немачкој</a:t>
            </a:r>
            <a:r>
              <a:rPr lang="sr-Cyrl-CS" dirty="0" smtClean="0"/>
              <a:t>,</a:t>
            </a:r>
            <a:r>
              <a:rPr lang="ru-RU" dirty="0" smtClean="0"/>
              <a:t> Турској</a:t>
            </a:r>
            <a:r>
              <a:rPr lang="sr-Cyrl-CS" dirty="0" smtClean="0"/>
              <a:t>,</a:t>
            </a:r>
            <a:r>
              <a:rPr lang="ru-RU" dirty="0" smtClean="0"/>
              <a:t> Кипру</a:t>
            </a:r>
            <a:r>
              <a:rPr lang="sr-Cyrl-CS" dirty="0" smtClean="0"/>
              <a:t>,</a:t>
            </a:r>
            <a:r>
              <a:rPr lang="ru-RU" dirty="0" smtClean="0"/>
              <a:t> Југославији</a:t>
            </a:r>
            <a:r>
              <a:rPr lang="sr-Cyrl-CS" dirty="0" smtClean="0"/>
              <a:t>, Ш</a:t>
            </a:r>
            <a:r>
              <a:rPr lang="ru-RU" dirty="0" smtClean="0"/>
              <a:t>панији и Португалу</a:t>
            </a:r>
            <a:r>
              <a:rPr lang="sr-Cyrl-CS" dirty="0" smtClean="0"/>
              <a:t>,</a:t>
            </a:r>
            <a:r>
              <a:rPr lang="ru-RU" dirty="0" smtClean="0"/>
              <a:t> потом у бившим социјалистичким др</a:t>
            </a:r>
            <a:r>
              <a:rPr lang="sr-Cyrl-CS" dirty="0" smtClean="0"/>
              <a:t>ж</a:t>
            </a:r>
            <a:r>
              <a:rPr lang="ru-RU" dirty="0" smtClean="0"/>
              <a:t>авама</a:t>
            </a:r>
            <a:r>
              <a:rPr lang="sr-Cyrl-CS" dirty="0" smtClean="0"/>
              <a:t>,</a:t>
            </a:r>
            <a:r>
              <a:rPr lang="ru-RU" dirty="0" smtClean="0"/>
              <a:t> Русији</a:t>
            </a:r>
            <a:r>
              <a:rPr lang="sr-Cyrl-CS" dirty="0" smtClean="0"/>
              <a:t>, Ч</a:t>
            </a:r>
            <a:r>
              <a:rPr lang="ru-RU" dirty="0" smtClean="0"/>
              <a:t>ешкој</a:t>
            </a:r>
            <a:r>
              <a:rPr lang="sr-Cyrl-CS" dirty="0" smtClean="0"/>
              <a:t>,</a:t>
            </a:r>
            <a:r>
              <a:rPr lang="ru-RU" dirty="0" smtClean="0"/>
              <a:t> Бугарској</a:t>
            </a:r>
            <a:r>
              <a:rPr lang="sr-Cyrl-CS" dirty="0" smtClean="0"/>
              <a:t>,</a:t>
            </a:r>
            <a:r>
              <a:rPr lang="ru-RU" dirty="0" smtClean="0"/>
              <a:t> Пољској итд. </a:t>
            </a:r>
            <a:endParaRPr lang="sr-Latn-RS" dirty="0" smtClean="0"/>
          </a:p>
          <a:p>
            <a:r>
              <a:rPr lang="ru-RU" dirty="0" smtClean="0"/>
              <a:t>Својеврсн</a:t>
            </a:r>
            <a:r>
              <a:rPr lang="sr-Cyrl-CS" dirty="0" smtClean="0"/>
              <a:t>а</a:t>
            </a:r>
            <a:r>
              <a:rPr lang="ru-RU" dirty="0" smtClean="0"/>
              <a:t> уставн</a:t>
            </a:r>
            <a:r>
              <a:rPr lang="sr-Cyrl-CS" dirty="0" smtClean="0"/>
              <a:t>осудска инстанца је Суд</a:t>
            </a:r>
            <a:r>
              <a:rPr lang="ru-RU" dirty="0" smtClean="0"/>
              <a:t> правде Европске уније.</a:t>
            </a:r>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b="1" dirty="0" smtClean="0"/>
              <a:t>Уставни судови</a:t>
            </a:r>
            <a:endParaRPr lang="en-US" dirty="0"/>
          </a:p>
        </p:txBody>
      </p:sp>
      <p:sp>
        <p:nvSpPr>
          <p:cNvPr id="3" name="Content Placeholder 2"/>
          <p:cNvSpPr>
            <a:spLocks noGrp="1"/>
          </p:cNvSpPr>
          <p:nvPr>
            <p:ph sz="quarter" idx="1"/>
          </p:nvPr>
        </p:nvSpPr>
        <p:spPr/>
        <p:txBody>
          <a:bodyPr>
            <a:normAutofit/>
          </a:bodyPr>
          <a:lstStyle/>
          <a:p>
            <a:r>
              <a:rPr lang="ru-RU" dirty="0" smtClean="0"/>
              <a:t>уставно судство је сваки судски поступак који непосредно обезбеђује поштовање устава</a:t>
            </a:r>
            <a:r>
              <a:rPr lang="sr-Cyrl-CS" dirty="0" smtClean="0"/>
              <a:t>,</a:t>
            </a:r>
            <a:r>
              <a:rPr lang="ru-RU" dirty="0" smtClean="0"/>
              <a:t> пре свега</a:t>
            </a:r>
            <a:r>
              <a:rPr lang="sr-Cyrl-CS" dirty="0" smtClean="0"/>
              <a:t>, оценом</a:t>
            </a:r>
            <a:r>
              <a:rPr lang="ru-RU" dirty="0" smtClean="0"/>
              <a:t> уставности закона</a:t>
            </a:r>
            <a:r>
              <a:rPr lang="sr-Latn-RS" dirty="0" smtClean="0"/>
              <a:t>.</a:t>
            </a:r>
          </a:p>
          <a:p>
            <a:r>
              <a:rPr lang="ru-RU" dirty="0" smtClean="0"/>
              <a:t>Смисао и циљ уставног судства је заштита устава</a:t>
            </a:r>
            <a:r>
              <a:rPr lang="sr-Latn-RS" dirty="0" smtClean="0"/>
              <a:t> </a:t>
            </a:r>
            <a:r>
              <a:rPr lang="sr-Cyrl-RS" dirty="0" smtClean="0"/>
              <a:t>али као правна контрола</a:t>
            </a:r>
          </a:p>
          <a:p>
            <a:r>
              <a:rPr lang="ru-RU" dirty="0" smtClean="0"/>
              <a:t>За разлику од редовних судова који контролу уставности закона врше без изричитог уставног овлашћења</a:t>
            </a:r>
            <a:r>
              <a:rPr lang="sr-Cyrl-CS" dirty="0" smtClean="0"/>
              <a:t>,</a:t>
            </a:r>
            <a:r>
              <a:rPr lang="ru-RU" dirty="0" smtClean="0"/>
              <a:t> уставносудска контрола мора бити експлиците поверена уставом.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b="1" dirty="0" smtClean="0"/>
              <a:t>Надле</a:t>
            </a:r>
            <a:r>
              <a:rPr lang="sr-Cyrl-CS" b="1" dirty="0" smtClean="0"/>
              <a:t>ж</a:t>
            </a:r>
            <a:r>
              <a:rPr lang="ru-RU" b="1" dirty="0" smtClean="0"/>
              <a:t>ности  уставних судова</a:t>
            </a:r>
            <a:endParaRPr lang="en-US" dirty="0"/>
          </a:p>
        </p:txBody>
      </p:sp>
      <p:sp>
        <p:nvSpPr>
          <p:cNvPr id="3" name="Content Placeholder 2"/>
          <p:cNvSpPr>
            <a:spLocks noGrp="1"/>
          </p:cNvSpPr>
          <p:nvPr>
            <p:ph sz="quarter" idx="1"/>
          </p:nvPr>
        </p:nvSpPr>
        <p:spPr/>
        <p:txBody>
          <a:bodyPr>
            <a:normAutofit/>
          </a:bodyPr>
          <a:lstStyle/>
          <a:p>
            <a:r>
              <a:rPr lang="ru-RU" dirty="0" smtClean="0"/>
              <a:t>решавањем различитих уставних спорова, који настају директном повредом устава.</a:t>
            </a:r>
          </a:p>
          <a:p>
            <a:r>
              <a:rPr lang="ru-RU" dirty="0" smtClean="0"/>
              <a:t>нормативним актима</a:t>
            </a:r>
            <a:r>
              <a:rPr lang="sr-Cyrl-CS" dirty="0" smtClean="0"/>
              <a:t>,</a:t>
            </a:r>
            <a:r>
              <a:rPr lang="ru-RU" dirty="0" smtClean="0"/>
              <a:t> укључујући закон</a:t>
            </a:r>
            <a:r>
              <a:rPr lang="sr-Cyrl-CS" dirty="0" smtClean="0"/>
              <a:t>а или појединачним актима и </a:t>
            </a:r>
            <a:r>
              <a:rPr lang="ru-RU" dirty="0" smtClean="0"/>
              <a:t>материјалним радњама слу</a:t>
            </a:r>
            <a:r>
              <a:rPr lang="sr-Cyrl-CS" dirty="0" smtClean="0"/>
              <a:t>ж</a:t>
            </a:r>
            <a:r>
              <a:rPr lang="ru-RU" dirty="0" smtClean="0"/>
              <a:t>бених лица или др</a:t>
            </a:r>
            <a:r>
              <a:rPr lang="sr-Cyrl-CS" dirty="0" smtClean="0"/>
              <a:t>ж</a:t>
            </a:r>
            <a:r>
              <a:rPr lang="ru-RU" dirty="0" smtClean="0"/>
              <a:t>авних функционера. </a:t>
            </a:r>
          </a:p>
          <a:p>
            <a:r>
              <a:rPr lang="ru-RU" dirty="0" smtClean="0"/>
              <a:t>Најширу надле</a:t>
            </a:r>
            <a:r>
              <a:rPr lang="sr-Cyrl-CS" dirty="0" smtClean="0"/>
              <a:t>ж</a:t>
            </a:r>
            <a:r>
              <a:rPr lang="ru-RU" dirty="0" smtClean="0"/>
              <a:t>ност има Уставни суд Немачке</a:t>
            </a:r>
            <a:r>
              <a:rPr lang="sr-Cyrl-CS" dirty="0" smtClean="0"/>
              <a:t>,</a:t>
            </a:r>
            <a:r>
              <a:rPr lang="ru-RU" dirty="0" smtClean="0"/>
              <a:t> који је многим др</a:t>
            </a:r>
            <a:r>
              <a:rPr lang="sr-Cyrl-CS" dirty="0" smtClean="0"/>
              <a:t>ж</a:t>
            </a:r>
            <a:r>
              <a:rPr lang="ru-RU" dirty="0" smtClean="0"/>
              <a:t>авама касније био узор за обликовање уставног судства.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b="1" dirty="0" smtClean="0"/>
              <a:t>Нормативна контрола</a:t>
            </a:r>
            <a:endParaRPr lang="en-US" dirty="0"/>
          </a:p>
        </p:txBody>
      </p:sp>
      <p:sp>
        <p:nvSpPr>
          <p:cNvPr id="3" name="Content Placeholder 2"/>
          <p:cNvSpPr>
            <a:spLocks noGrp="1"/>
          </p:cNvSpPr>
          <p:nvPr>
            <p:ph sz="quarter" idx="1"/>
          </p:nvPr>
        </p:nvSpPr>
        <p:spPr/>
        <p:txBody>
          <a:bodyPr>
            <a:normAutofit fontScale="92500" lnSpcReduction="10000"/>
          </a:bodyPr>
          <a:lstStyle/>
          <a:p>
            <a:r>
              <a:rPr lang="sr-Cyrl-CS" b="1" dirty="0" smtClean="0"/>
              <a:t>1. Апстрактна н</a:t>
            </a:r>
            <a:r>
              <a:rPr lang="ru-RU" b="1" dirty="0" smtClean="0"/>
              <a:t>ормативн</a:t>
            </a:r>
            <a:r>
              <a:rPr lang="sr-Cyrl-CS" b="1" dirty="0" smtClean="0"/>
              <a:t>а</a:t>
            </a:r>
            <a:r>
              <a:rPr lang="ru-RU" b="1" dirty="0" smtClean="0"/>
              <a:t> контрол</a:t>
            </a:r>
            <a:r>
              <a:rPr lang="sr-Cyrl-CS" b="1" dirty="0" smtClean="0"/>
              <a:t>а</a:t>
            </a:r>
            <a:r>
              <a:rPr lang="sr-Cyrl-CS" dirty="0" smtClean="0"/>
              <a:t>: </a:t>
            </a:r>
            <a:r>
              <a:rPr lang="ru-RU" dirty="0" smtClean="0"/>
              <a:t>Предмет контроле начелно су сви нормативни</a:t>
            </a:r>
            <a:r>
              <a:rPr lang="sr-Cyrl-CS" dirty="0" smtClean="0"/>
              <a:t>,</a:t>
            </a:r>
            <a:r>
              <a:rPr lang="ru-RU" dirty="0" smtClean="0"/>
              <a:t> тј. општи правни акти</a:t>
            </a:r>
            <a:r>
              <a:rPr lang="sr-Cyrl-CS" dirty="0" smtClean="0"/>
              <a:t>. П</a:t>
            </a:r>
            <a:r>
              <a:rPr lang="ru-RU" dirty="0" smtClean="0"/>
              <a:t>оред закона</a:t>
            </a:r>
            <a:r>
              <a:rPr lang="sr-Cyrl-CS" dirty="0" smtClean="0"/>
              <a:t>, </a:t>
            </a:r>
            <a:r>
              <a:rPr lang="ru-RU" dirty="0" smtClean="0"/>
              <a:t>прописи владе и других органа. </a:t>
            </a:r>
          </a:p>
          <a:p>
            <a:r>
              <a:rPr lang="sr-Cyrl-CS" dirty="0" smtClean="0"/>
              <a:t>Поступак, по правилу,</a:t>
            </a:r>
            <a:r>
              <a:rPr lang="ru-RU" dirty="0" smtClean="0"/>
              <a:t> покрећу други др</a:t>
            </a:r>
            <a:r>
              <a:rPr lang="sr-Cyrl-CS" dirty="0" smtClean="0"/>
              <a:t>ж</a:t>
            </a:r>
            <a:r>
              <a:rPr lang="ru-RU" dirty="0" smtClean="0"/>
              <a:t>авни органи који сумњају у уставност неког прописа. Само изузетно грађани могу бити покретачи апстрактног уставног спора. </a:t>
            </a:r>
          </a:p>
          <a:p>
            <a:r>
              <a:rPr lang="ru-RU" dirty="0" smtClean="0"/>
              <a:t>Уставни суд решава апстрактни уставни спор, одлучује о сукобу норми </a:t>
            </a:r>
            <a:r>
              <a:rPr lang="en-US" b="1" i="1" dirty="0" smtClean="0"/>
              <a:t>in </a:t>
            </a:r>
            <a:r>
              <a:rPr lang="en-US" b="1" i="1" dirty="0" err="1" smtClean="0"/>
              <a:t>abstracto</a:t>
            </a:r>
            <a:r>
              <a:rPr lang="ru-RU" dirty="0" smtClean="0"/>
              <a:t>:  испитује се однос једне или више норми уста</a:t>
            </a:r>
            <a:r>
              <a:rPr lang="sr-Cyrl-CS" dirty="0" smtClean="0"/>
              <a:t>в</a:t>
            </a:r>
            <a:r>
              <a:rPr lang="ru-RU" dirty="0" smtClean="0"/>
              <a:t>а и једне или више норми неког општег акта за који се тврди да је супротан уставу</a:t>
            </a:r>
            <a:r>
              <a:rPr lang="sr-Cyrl-CS" dirty="0" smtClean="0"/>
              <a:t>,</a:t>
            </a:r>
            <a:r>
              <a:rPr lang="ru-RU" dirty="0" smtClean="0"/>
              <a:t> одн. да није у складу са њим. </a:t>
            </a:r>
          </a:p>
          <a:p>
            <a:endParaRPr lang="en-US"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b="1" dirty="0" smtClean="0"/>
              <a:t>Нормативна контрола</a:t>
            </a:r>
            <a:endParaRPr lang="en-US" dirty="0"/>
          </a:p>
        </p:txBody>
      </p:sp>
      <p:sp>
        <p:nvSpPr>
          <p:cNvPr id="3" name="Content Placeholder 2"/>
          <p:cNvSpPr>
            <a:spLocks noGrp="1"/>
          </p:cNvSpPr>
          <p:nvPr>
            <p:ph sz="quarter" idx="1"/>
          </p:nvPr>
        </p:nvSpPr>
        <p:spPr/>
        <p:txBody>
          <a:bodyPr>
            <a:normAutofit fontScale="77500" lnSpcReduction="20000"/>
          </a:bodyPr>
          <a:lstStyle/>
          <a:p>
            <a:r>
              <a:rPr lang="ru-RU" dirty="0" smtClean="0"/>
              <a:t>Аустрија: уставне законе који мењају устав у целини уставни суд мо</a:t>
            </a:r>
            <a:r>
              <a:rPr lang="sr-Cyrl-CS" dirty="0" smtClean="0"/>
              <a:t>ж</a:t>
            </a:r>
            <a:r>
              <a:rPr lang="ru-RU" dirty="0" smtClean="0"/>
              <a:t>е да испитују у погледу њихове формалне уставности - да ли је промена устава извршена у складу са предвиђеним ревизионим поступком. </a:t>
            </a:r>
          </a:p>
          <a:p>
            <a:r>
              <a:rPr lang="ru-RU" dirty="0" smtClean="0"/>
              <a:t>Остали уставни закони</a:t>
            </a:r>
            <a:r>
              <a:rPr lang="sr-Cyrl-CS" dirty="0" smtClean="0"/>
              <a:t>,</a:t>
            </a:r>
            <a:r>
              <a:rPr lang="ru-RU" dirty="0" smtClean="0"/>
              <a:t> поред контроле у формалном смислу</a:t>
            </a:r>
            <a:r>
              <a:rPr lang="sr-Cyrl-CS" dirty="0" smtClean="0"/>
              <a:t>,</a:t>
            </a:r>
            <a:r>
              <a:rPr lang="ru-RU" dirty="0" smtClean="0"/>
              <a:t> оцењују се у материјалном смислу</a:t>
            </a:r>
            <a:r>
              <a:rPr lang="sr-Cyrl-CS" dirty="0" smtClean="0"/>
              <a:t>,</a:t>
            </a:r>
            <a:r>
              <a:rPr lang="ru-RU" dirty="0" smtClean="0"/>
              <a:t> али само у погледу њихове сагласности са </a:t>
            </a:r>
            <a:r>
              <a:rPr lang="ru-RU" u="sng" dirty="0" smtClean="0"/>
              <a:t>основним принципима устава</a:t>
            </a:r>
            <a:r>
              <a:rPr lang="ru-RU" dirty="0" smtClean="0"/>
              <a:t>. </a:t>
            </a:r>
          </a:p>
          <a:p>
            <a:r>
              <a:rPr lang="ru-RU" dirty="0" smtClean="0"/>
              <a:t>У федералним др</a:t>
            </a:r>
            <a:r>
              <a:rPr lang="sr-Cyrl-CS" dirty="0" smtClean="0"/>
              <a:t>ж</a:t>
            </a:r>
            <a:r>
              <a:rPr lang="ru-RU" dirty="0" smtClean="0"/>
              <a:t>авама</a:t>
            </a:r>
            <a:r>
              <a:rPr lang="sr-Cyrl-CS" dirty="0" smtClean="0"/>
              <a:t>,</a:t>
            </a:r>
            <a:r>
              <a:rPr lang="ru-RU" dirty="0" smtClean="0"/>
              <a:t> Немачкој и Аустрији</a:t>
            </a:r>
            <a:r>
              <a:rPr lang="sr-Cyrl-CS" dirty="0" smtClean="0"/>
              <a:t>,</a:t>
            </a:r>
            <a:r>
              <a:rPr lang="ru-RU" dirty="0" smtClean="0"/>
              <a:t> контролом уставности обухваћени </a:t>
            </a:r>
            <a:r>
              <a:rPr lang="sr-Cyrl-CS" dirty="0" smtClean="0"/>
              <a:t>су </a:t>
            </a:r>
            <a:r>
              <a:rPr lang="ru-RU" dirty="0" smtClean="0"/>
              <a:t>устави федералних јединица</a:t>
            </a:r>
            <a:r>
              <a:rPr lang="sr-Cyrl-CS" dirty="0" smtClean="0"/>
              <a:t>,</a:t>
            </a:r>
            <a:r>
              <a:rPr lang="ru-RU" dirty="0" smtClean="0"/>
              <a:t> принцип да савезно право </a:t>
            </a:r>
            <a:r>
              <a:rPr lang="sr-Cyrl-CS" dirty="0" smtClean="0"/>
              <a:t>„</a:t>
            </a:r>
            <a:r>
              <a:rPr lang="ru-RU" dirty="0" smtClean="0"/>
              <a:t>ломи</a:t>
            </a:r>
            <a:r>
              <a:rPr lang="sr-Cyrl-CS" dirty="0" smtClean="0"/>
              <a:t>“</a:t>
            </a:r>
            <a:r>
              <a:rPr lang="ru-RU" dirty="0" smtClean="0"/>
              <a:t> право федералних јединица. </a:t>
            </a:r>
          </a:p>
          <a:p>
            <a:r>
              <a:rPr lang="ru-RU" dirty="0" smtClean="0"/>
              <a:t>У </a:t>
            </a:r>
            <a:r>
              <a:rPr lang="sr-Cyrl-CS" dirty="0" smtClean="0"/>
              <a:t>Ш</a:t>
            </a:r>
            <a:r>
              <a:rPr lang="ru-RU" dirty="0" smtClean="0"/>
              <a:t>вајцарској се </a:t>
            </a:r>
            <a:r>
              <a:rPr lang="sr-Cyrl-CS" dirty="0" smtClean="0"/>
              <a:t>у потврђивању примата федералног права </a:t>
            </a:r>
            <a:r>
              <a:rPr lang="ru-RU" dirty="0" smtClean="0"/>
              <a:t>отишло још даље: од контроле уставности коју врши Савезни суд изузима се савезно право. Уставна контрола се примењује искључиво на кантонално право</a:t>
            </a:r>
            <a:r>
              <a:rPr lang="sr-Cyrl-CS" dirty="0" smtClean="0"/>
              <a:t> али не и </a:t>
            </a:r>
            <a:r>
              <a:rPr lang="ru-RU" dirty="0" smtClean="0"/>
              <a:t>уставе кантона.</a:t>
            </a:r>
          </a:p>
          <a:p>
            <a:r>
              <a:rPr lang="sr-Cyrl-CS" dirty="0" smtClean="0"/>
              <a:t>по правилу,</a:t>
            </a:r>
            <a:r>
              <a:rPr lang="ru-RU" dirty="0" smtClean="0"/>
              <a:t> покрећу други др</a:t>
            </a:r>
            <a:r>
              <a:rPr lang="sr-Cyrl-CS" dirty="0" smtClean="0"/>
              <a:t>­ж</a:t>
            </a:r>
            <a:r>
              <a:rPr lang="ru-RU" dirty="0" smtClean="0"/>
              <a:t>ав</a:t>
            </a:r>
            <a:r>
              <a:rPr lang="sr-Cyrl-CS" dirty="0" smtClean="0"/>
              <a:t>­</a:t>
            </a:r>
            <a:r>
              <a:rPr lang="ru-RU" dirty="0" smtClean="0"/>
              <a:t>ни органи који сум</a:t>
            </a:r>
            <a:r>
              <a:rPr lang="sr-Cyrl-CS" dirty="0" smtClean="0"/>
              <a:t>­</a:t>
            </a:r>
            <a:r>
              <a:rPr lang="ru-RU" dirty="0" smtClean="0"/>
              <a:t>њају у уставност неког прописа. Само изузетно гра</a:t>
            </a:r>
            <a:r>
              <a:rPr lang="sr-Cyrl-CS" dirty="0" smtClean="0"/>
              <a:t>­</a:t>
            </a:r>
            <a:r>
              <a:rPr lang="ru-RU" dirty="0" smtClean="0"/>
              <a:t>ђани могу бити по</a:t>
            </a:r>
            <a:r>
              <a:rPr lang="sr-Cyrl-CS" dirty="0" smtClean="0"/>
              <a:t>­</a:t>
            </a:r>
            <a:r>
              <a:rPr lang="ru-RU" dirty="0" smtClean="0"/>
              <a:t>кре</a:t>
            </a:r>
            <a:r>
              <a:rPr lang="sr-Cyrl-CS" dirty="0" smtClean="0"/>
              <a:t>­</a:t>
            </a:r>
            <a:r>
              <a:rPr lang="ru-RU" dirty="0" smtClean="0"/>
              <a:t>та</a:t>
            </a:r>
            <a:r>
              <a:rPr lang="sr-Cyrl-CS" dirty="0" smtClean="0"/>
              <a:t>­</a:t>
            </a:r>
            <a:r>
              <a:rPr lang="ru-RU" dirty="0" smtClean="0"/>
              <a:t>чи апстрактног уставног спора.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b="1" dirty="0" smtClean="0"/>
              <a:t>Нормативна контрола</a:t>
            </a:r>
            <a:endParaRPr lang="en-US" dirty="0"/>
          </a:p>
        </p:txBody>
      </p:sp>
      <p:sp>
        <p:nvSpPr>
          <p:cNvPr id="3" name="Content Placeholder 2"/>
          <p:cNvSpPr>
            <a:spLocks noGrp="1"/>
          </p:cNvSpPr>
          <p:nvPr>
            <p:ph sz="quarter" idx="1"/>
          </p:nvPr>
        </p:nvSpPr>
        <p:spPr/>
        <p:txBody>
          <a:bodyPr>
            <a:normAutofit fontScale="77500" lnSpcReduction="20000"/>
          </a:bodyPr>
          <a:lstStyle/>
          <a:p>
            <a:r>
              <a:rPr lang="ru-RU" dirty="0" smtClean="0"/>
              <a:t>Италији и </a:t>
            </a:r>
            <a:r>
              <a:rPr lang="sr-Cyrl-CS" dirty="0" smtClean="0"/>
              <a:t>Ш</a:t>
            </a:r>
            <a:r>
              <a:rPr lang="ru-RU" dirty="0" smtClean="0"/>
              <a:t>панији</a:t>
            </a:r>
            <a:r>
              <a:rPr lang="sr-Cyrl-CS" dirty="0" smtClean="0"/>
              <a:t>,</a:t>
            </a:r>
            <a:r>
              <a:rPr lang="ru-RU" dirty="0" smtClean="0"/>
              <a:t> уставносудска контрола обухвата  законе региона</a:t>
            </a:r>
            <a:r>
              <a:rPr lang="sr-Cyrl-CS" dirty="0" smtClean="0"/>
              <a:t>,</a:t>
            </a:r>
            <a:r>
              <a:rPr lang="ru-RU" dirty="0" smtClean="0"/>
              <a:t> одн. аутономних заједница. </a:t>
            </a:r>
            <a:r>
              <a:rPr lang="sr-Cyrl-CS" dirty="0" smtClean="0"/>
              <a:t>Тако, на пример, у</a:t>
            </a:r>
            <a:r>
              <a:rPr lang="ru-RU" dirty="0" smtClean="0"/>
              <a:t> Италији Влада мо</a:t>
            </a:r>
            <a:r>
              <a:rPr lang="sr-Cyrl-CS" dirty="0" smtClean="0"/>
              <a:t>ж</a:t>
            </a:r>
            <a:r>
              <a:rPr lang="ru-RU" dirty="0" smtClean="0"/>
              <a:t>е пред Уставним судом да покрене питање уставности регионалног закона у року од 60 дана од дана </a:t>
            </a:r>
            <a:r>
              <a:rPr lang="sr-Cyrl-CS" dirty="0" smtClean="0"/>
              <a:t>његовог </a:t>
            </a:r>
            <a:r>
              <a:rPr lang="ru-RU" dirty="0" smtClean="0"/>
              <a:t>објављивања</a:t>
            </a:r>
            <a:r>
              <a:rPr lang="sr-Cyrl-CS" dirty="0" smtClean="0"/>
              <a:t>.</a:t>
            </a:r>
            <a:r>
              <a:rPr lang="ru-RU" dirty="0" smtClean="0"/>
              <a:t> Симетричним овлашћењем распола</a:t>
            </a:r>
            <a:r>
              <a:rPr lang="sr-Cyrl-CS" dirty="0" smtClean="0"/>
              <a:t>ж</a:t>
            </a:r>
            <a:r>
              <a:rPr lang="ru-RU" dirty="0" smtClean="0"/>
              <a:t>е регион према </a:t>
            </a:r>
            <a:r>
              <a:rPr lang="sr-Cyrl-CS" dirty="0" smtClean="0"/>
              <a:t>законодавству </a:t>
            </a:r>
            <a:r>
              <a:rPr lang="ru-RU" dirty="0" smtClean="0"/>
              <a:t>др</a:t>
            </a:r>
            <a:r>
              <a:rPr lang="sr-Cyrl-CS" dirty="0" smtClean="0"/>
              <a:t>ж</a:t>
            </a:r>
            <a:r>
              <a:rPr lang="ru-RU" dirty="0" smtClean="0"/>
              <a:t>ав</a:t>
            </a:r>
            <a:r>
              <a:rPr lang="sr-Cyrl-CS" dirty="0" smtClean="0"/>
              <a:t>е</a:t>
            </a:r>
            <a:r>
              <a:rPr lang="ru-RU" dirty="0" smtClean="0"/>
              <a:t>. </a:t>
            </a:r>
            <a:endParaRPr lang="en-US" dirty="0" smtClean="0"/>
          </a:p>
          <a:p>
            <a:r>
              <a:rPr lang="sr-Cyrl-CS" dirty="0" smtClean="0"/>
              <a:t>Када је реч о обиму испитивања,</a:t>
            </a:r>
            <a:r>
              <a:rPr lang="ru-RU" dirty="0" smtClean="0"/>
              <a:t> оцени уставности свуда подле</a:t>
            </a:r>
            <a:r>
              <a:rPr lang="sr-Cyrl-CS" dirty="0" smtClean="0"/>
              <a:t>ж</a:t>
            </a:r>
            <a:r>
              <a:rPr lang="ru-RU" dirty="0" smtClean="0"/>
              <a:t>у како закони у формалном смислу тако и закони у материјалном смислу: п</a:t>
            </a:r>
            <a:r>
              <a:rPr lang="sr-Cyrl-CS" dirty="0" smtClean="0"/>
              <a:t>ојединачни или</a:t>
            </a:r>
            <a:r>
              <a:rPr lang="ru-RU" dirty="0" smtClean="0"/>
              <a:t> индивидуални закони</a:t>
            </a:r>
            <a:r>
              <a:rPr lang="sr-Cyrl-CS" dirty="0" smtClean="0"/>
              <a:t>,</a:t>
            </a:r>
            <a:r>
              <a:rPr lang="ru-RU" dirty="0" smtClean="0"/>
              <a:t> закони о бу</a:t>
            </a:r>
            <a:r>
              <a:rPr lang="sr-Cyrl-CS" dirty="0" smtClean="0"/>
              <a:t>џ</a:t>
            </a:r>
            <a:r>
              <a:rPr lang="ru-RU" dirty="0" smtClean="0"/>
              <a:t>ету и закони о потвр</a:t>
            </a:r>
            <a:r>
              <a:rPr lang="sr-Cyrl-CS" dirty="0" smtClean="0"/>
              <a:t>­</a:t>
            </a:r>
            <a:r>
              <a:rPr lang="ru-RU" dirty="0" smtClean="0"/>
              <a:t>ђивању међународних уговора.</a:t>
            </a:r>
            <a:endParaRPr lang="en-US" dirty="0" smtClean="0"/>
          </a:p>
          <a:p>
            <a:r>
              <a:rPr lang="ru-RU" dirty="0" smtClean="0"/>
              <a:t>У неким др</a:t>
            </a:r>
            <a:r>
              <a:rPr lang="sr-Cyrl-CS" dirty="0" smtClean="0"/>
              <a:t>ж</a:t>
            </a:r>
            <a:r>
              <a:rPr lang="ru-RU" dirty="0" smtClean="0"/>
              <a:t>авама (Италија и Немачка)</a:t>
            </a:r>
            <a:r>
              <a:rPr lang="sr-Cyrl-CS" dirty="0" smtClean="0"/>
              <a:t>, подзаконски прописи су предмет једино уставне </a:t>
            </a:r>
            <a:r>
              <a:rPr lang="ru-RU" dirty="0" smtClean="0"/>
              <a:t>контроле</a:t>
            </a:r>
            <a:r>
              <a:rPr lang="sr-Cyrl-CS" dirty="0" smtClean="0"/>
              <a:t>,</a:t>
            </a:r>
            <a:r>
              <a:rPr lang="ru-RU" dirty="0" smtClean="0"/>
              <a:t>  док је </a:t>
            </a:r>
            <a:r>
              <a:rPr lang="sr-Cyrl-CS" dirty="0" smtClean="0"/>
              <a:t>оцена </a:t>
            </a:r>
            <a:r>
              <a:rPr lang="ru-RU" dirty="0" smtClean="0"/>
              <a:t>њихов</a:t>
            </a:r>
            <a:r>
              <a:rPr lang="sr-Cyrl-CS" dirty="0" smtClean="0"/>
              <a:t>е</a:t>
            </a:r>
            <a:r>
              <a:rPr lang="ru-RU" dirty="0" smtClean="0"/>
              <a:t> законитост</a:t>
            </a:r>
            <a:r>
              <a:rPr lang="sr-Cyrl-CS" dirty="0" smtClean="0"/>
              <a:t>и</a:t>
            </a:r>
            <a:r>
              <a:rPr lang="ru-RU" dirty="0" smtClean="0"/>
              <a:t> предмет контроле од стране редовних судова. У Аустрији</a:t>
            </a:r>
            <a:r>
              <a:rPr lang="sr-Cyrl-CS" dirty="0" smtClean="0"/>
              <a:t>,</a:t>
            </a:r>
            <a:r>
              <a:rPr lang="ru-RU" dirty="0" smtClean="0"/>
              <a:t> УС оцењује не само уставност</a:t>
            </a:r>
            <a:r>
              <a:rPr lang="sr-Cyrl-CS" dirty="0" smtClean="0"/>
              <a:t>,</a:t>
            </a:r>
            <a:r>
              <a:rPr lang="ru-RU" dirty="0" smtClean="0"/>
              <a:t> него и законитост подзаконских прописа.</a:t>
            </a:r>
            <a:endParaRPr lang="en-US"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b="1" dirty="0" smtClean="0"/>
              <a:t>Конкретна нормативна контрола</a:t>
            </a:r>
            <a:endParaRPr lang="en-US" dirty="0"/>
          </a:p>
        </p:txBody>
      </p:sp>
      <p:sp>
        <p:nvSpPr>
          <p:cNvPr id="3" name="Content Placeholder 2"/>
          <p:cNvSpPr>
            <a:spLocks noGrp="1"/>
          </p:cNvSpPr>
          <p:nvPr>
            <p:ph sz="quarter" idx="1"/>
          </p:nvPr>
        </p:nvSpPr>
        <p:spPr/>
        <p:txBody>
          <a:bodyPr>
            <a:normAutofit fontScale="85000" lnSpcReduction="10000"/>
          </a:bodyPr>
          <a:lstStyle/>
          <a:p>
            <a:r>
              <a:rPr lang="ru-RU" dirty="0" smtClean="0"/>
              <a:t>приговор неуставности нормативног акта постављају учесници у спору. </a:t>
            </a:r>
          </a:p>
          <a:p>
            <a:r>
              <a:rPr lang="ru-RU" dirty="0" smtClean="0"/>
              <a:t>Одлука редовног суда којом се констатује неуставност нормативног акта делује </a:t>
            </a:r>
            <a:r>
              <a:rPr lang="sr-Cyrl-CS" dirty="0" smtClean="0"/>
              <a:t>једино</a:t>
            </a:r>
            <a:r>
              <a:rPr lang="ru-RU" dirty="0" smtClean="0"/>
              <a:t> за учеснике конкретног спора</a:t>
            </a:r>
            <a:r>
              <a:rPr lang="sr-Cyrl-CS" dirty="0" smtClean="0"/>
              <a:t>,</a:t>
            </a:r>
            <a:r>
              <a:rPr lang="ru-RU" dirty="0" smtClean="0"/>
              <a:t>  дејство</a:t>
            </a:r>
            <a:r>
              <a:rPr lang="ru-RU" b="1" dirty="0" smtClean="0"/>
              <a:t> </a:t>
            </a:r>
            <a:r>
              <a:rPr lang="en-US" b="1" i="1" dirty="0" smtClean="0"/>
              <a:t>inter </a:t>
            </a:r>
            <a:r>
              <a:rPr lang="en-US" b="1" i="1" dirty="0" err="1" smtClean="0"/>
              <a:t>partes</a:t>
            </a:r>
            <a:r>
              <a:rPr lang="sr-Cyrl-CS" dirty="0" smtClean="0"/>
              <a:t>,</a:t>
            </a:r>
            <a:r>
              <a:rPr lang="ru-RU" dirty="0" smtClean="0"/>
              <a:t> док одлука УС делује </a:t>
            </a:r>
            <a:r>
              <a:rPr lang="en-US" b="1" i="1" dirty="0" err="1" smtClean="0"/>
              <a:t>erga</a:t>
            </a:r>
            <a:r>
              <a:rPr lang="en-US" b="1" i="1" dirty="0" smtClean="0"/>
              <a:t> </a:t>
            </a:r>
            <a:r>
              <a:rPr lang="en-US" b="1" i="1" dirty="0" err="1" smtClean="0"/>
              <a:t>omnes</a:t>
            </a:r>
            <a:r>
              <a:rPr lang="ru-RU" dirty="0" smtClean="0"/>
              <a:t>. </a:t>
            </a:r>
          </a:p>
          <a:p>
            <a:r>
              <a:rPr lang="ru-RU" dirty="0" smtClean="0"/>
              <a:t>Поред </a:t>
            </a:r>
            <a:r>
              <a:rPr lang="sr-Cyrl-CS" dirty="0" smtClean="0"/>
              <a:t>„чисте“ </a:t>
            </a:r>
            <a:r>
              <a:rPr lang="ru-RU" dirty="0" smtClean="0"/>
              <a:t>апстрактне нормативне контроле</a:t>
            </a:r>
            <a:r>
              <a:rPr lang="sr-Cyrl-CS" dirty="0" smtClean="0"/>
              <a:t>,</a:t>
            </a:r>
            <a:r>
              <a:rPr lang="ru-RU" dirty="0" smtClean="0"/>
              <a:t> уставни судови могу да оцењују уставност нормативних аката поводом неког конкретног спора. При томе</a:t>
            </a:r>
            <a:r>
              <a:rPr lang="sr-Cyrl-CS" dirty="0" smtClean="0"/>
              <a:t>,</a:t>
            </a:r>
            <a:r>
              <a:rPr lang="ru-RU" dirty="0" smtClean="0"/>
              <a:t> покретачи поступка конкретне или инцидентне контроле нису сами учесници спора</a:t>
            </a:r>
            <a:r>
              <a:rPr lang="sr-Cyrl-CS" dirty="0" smtClean="0"/>
              <a:t>,</a:t>
            </a:r>
            <a:r>
              <a:rPr lang="ru-RU" dirty="0" smtClean="0"/>
              <a:t> као у случају контроле уставности редовног суда</a:t>
            </a:r>
            <a:r>
              <a:rPr lang="sr-Cyrl-CS" dirty="0" smtClean="0"/>
              <a:t>. Апстрактну нормативну контролу могу да покрену редовни или било који други судови </a:t>
            </a:r>
            <a:r>
              <a:rPr lang="ru-RU" dirty="0" smtClean="0"/>
              <a:t>пред којима се спор појавио.</a:t>
            </a:r>
            <a:endParaRPr lang="en-US"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b="1" dirty="0" smtClean="0"/>
              <a:t>Превентивна нормативна контрола</a:t>
            </a:r>
            <a:endParaRPr lang="en-US" dirty="0"/>
          </a:p>
        </p:txBody>
      </p:sp>
      <p:sp>
        <p:nvSpPr>
          <p:cNvPr id="3" name="Content Placeholder 2"/>
          <p:cNvSpPr>
            <a:spLocks noGrp="1"/>
          </p:cNvSpPr>
          <p:nvPr>
            <p:ph sz="quarter" idx="1"/>
          </p:nvPr>
        </p:nvSpPr>
        <p:spPr/>
        <p:txBody>
          <a:bodyPr>
            <a:normAutofit lnSpcReduction="10000"/>
          </a:bodyPr>
          <a:lstStyle/>
          <a:p>
            <a:r>
              <a:rPr lang="sr-Cyrl-CS" dirty="0" smtClean="0"/>
              <a:t>У појединим државама, међутим, неки нормативни акти могу да се оцењују пре њиховог ступања на снагу.</a:t>
            </a:r>
          </a:p>
          <a:p>
            <a:r>
              <a:rPr lang="ru-RU" dirty="0" smtClean="0"/>
              <a:t>Уставни суд </a:t>
            </a:r>
            <a:r>
              <a:rPr lang="sr-Cyrl-CS" dirty="0" smtClean="0"/>
              <a:t>Ш</a:t>
            </a:r>
            <a:r>
              <a:rPr lang="ru-RU" dirty="0" smtClean="0"/>
              <a:t>паније познаје превентивну нормативну контролу</a:t>
            </a:r>
            <a:r>
              <a:rPr lang="sr-Cyrl-CS" dirty="0" smtClean="0"/>
              <a:t>,</a:t>
            </a:r>
            <a:r>
              <a:rPr lang="ru-RU" dirty="0" smtClean="0"/>
              <a:t> која се ослања на превентивну контролу Уставног савета у Француској. </a:t>
            </a:r>
          </a:p>
          <a:p>
            <a:r>
              <a:rPr lang="sr-Cyrl-CS" dirty="0" smtClean="0"/>
              <a:t>Превентивна контрола </a:t>
            </a:r>
            <a:r>
              <a:rPr lang="ru-RU" dirty="0" smtClean="0"/>
              <a:t>у Француској је за органске законе обавезна</a:t>
            </a:r>
            <a:r>
              <a:rPr lang="sr-Cyrl-CS" dirty="0" smtClean="0"/>
              <a:t>,</a:t>
            </a:r>
            <a:r>
              <a:rPr lang="ru-RU" dirty="0" smtClean="0"/>
              <a:t> а у </a:t>
            </a:r>
            <a:r>
              <a:rPr lang="sr-Cyrl-CS" dirty="0" smtClean="0"/>
              <a:t>Ш</a:t>
            </a:r>
            <a:r>
              <a:rPr lang="ru-RU" dirty="0" smtClean="0"/>
              <a:t>панији факултативна и применљива само на међународне уговоре.</a:t>
            </a:r>
            <a:endParaRPr lang="en-US" dirty="0" smtClean="0"/>
          </a:p>
          <a:p>
            <a:endParaRPr lang="en-US" dirty="0" smtClean="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b="1" dirty="0" smtClean="0"/>
              <a:t>Посебне надлежности уставних судова</a:t>
            </a:r>
            <a:endParaRPr lang="en-US" dirty="0"/>
          </a:p>
        </p:txBody>
      </p:sp>
      <p:sp>
        <p:nvSpPr>
          <p:cNvPr id="3" name="Content Placeholder 2"/>
          <p:cNvSpPr>
            <a:spLocks noGrp="1"/>
          </p:cNvSpPr>
          <p:nvPr>
            <p:ph sz="quarter" idx="1"/>
          </p:nvPr>
        </p:nvSpPr>
        <p:spPr/>
        <p:txBody>
          <a:bodyPr>
            <a:normAutofit/>
          </a:bodyPr>
          <a:lstStyle/>
          <a:p>
            <a:r>
              <a:rPr lang="sr-Cyrl-CS" dirty="0" smtClean="0"/>
              <a:t>као непосредна примена устава, према правилима одговарајућег уставносудског поступка</a:t>
            </a:r>
          </a:p>
          <a:p>
            <a:r>
              <a:rPr lang="sr-Cyrl-CS" dirty="0" smtClean="0"/>
              <a:t>својеврсни поступак испитивања норми.</a:t>
            </a:r>
          </a:p>
          <a:p>
            <a:r>
              <a:rPr lang="sr-Cyrl-CS" dirty="0" smtClean="0"/>
              <a:t>на пример, одлучивање о уставним жалбама грађана или решавање федералних спорова, изборних спорова или компетенционих спорова или суђења високим функционерима у држави, забраном политичких партија и индивидуалном суспензијом основних права. </a:t>
            </a:r>
            <a:endParaRPr lang="en-US" dirty="0" smtClean="0"/>
          </a:p>
          <a:p>
            <a:endParaRPr lang="sr-Cyrl-CS" dirty="0" smtClean="0"/>
          </a:p>
          <a:p>
            <a:endParaRPr lang="sr-Cyrl-CS"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b="1" dirty="0" smtClean="0"/>
              <a:t>Посебне надлежности уставних судова</a:t>
            </a:r>
            <a:endParaRPr lang="en-US" dirty="0"/>
          </a:p>
        </p:txBody>
      </p:sp>
      <p:sp>
        <p:nvSpPr>
          <p:cNvPr id="3" name="Content Placeholder 2"/>
          <p:cNvSpPr>
            <a:spLocks noGrp="1"/>
          </p:cNvSpPr>
          <p:nvPr>
            <p:ph sz="quarter" idx="1"/>
          </p:nvPr>
        </p:nvSpPr>
        <p:spPr/>
        <p:txBody>
          <a:bodyPr>
            <a:normAutofit fontScale="77500" lnSpcReduction="20000"/>
          </a:bodyPr>
          <a:lstStyle/>
          <a:p>
            <a:r>
              <a:rPr lang="sr-Cyrl-CS" sz="2800" dirty="0" smtClean="0"/>
              <a:t>(</a:t>
            </a:r>
            <a:r>
              <a:rPr lang="ru-RU" sz="2800" dirty="0" smtClean="0"/>
              <a:t>1</a:t>
            </a:r>
            <a:r>
              <a:rPr lang="sr-Cyrl-CS" sz="2800" dirty="0" smtClean="0"/>
              <a:t>) Решавање о</a:t>
            </a:r>
            <a:r>
              <a:rPr lang="ru-RU" sz="2800" dirty="0" smtClean="0"/>
              <a:t>ргански</a:t>
            </a:r>
            <a:r>
              <a:rPr lang="sr-Cyrl-CS" sz="2800" dirty="0" smtClean="0"/>
              <a:t>х</a:t>
            </a:r>
            <a:r>
              <a:rPr lang="ru-RU" sz="2800" dirty="0" smtClean="0"/>
              <a:t> или компетенциони</a:t>
            </a:r>
            <a:r>
              <a:rPr lang="sr-Cyrl-CS" sz="2800" dirty="0" smtClean="0"/>
              <a:t>х</a:t>
            </a:r>
            <a:r>
              <a:rPr lang="ru-RU" sz="2800" dirty="0" smtClean="0"/>
              <a:t> споров</a:t>
            </a:r>
            <a:r>
              <a:rPr lang="sr-Cyrl-CS" sz="2800" dirty="0" smtClean="0"/>
              <a:t>а</a:t>
            </a:r>
          </a:p>
          <a:p>
            <a:r>
              <a:rPr lang="sr-Cyrl-CS" sz="2800" dirty="0" smtClean="0"/>
              <a:t>(2) Решавање ф</a:t>
            </a:r>
            <a:r>
              <a:rPr lang="ru-RU" sz="2800" dirty="0" smtClean="0"/>
              <a:t>едерални</a:t>
            </a:r>
            <a:r>
              <a:rPr lang="sr-Cyrl-CS" sz="2800" dirty="0" smtClean="0"/>
              <a:t>х</a:t>
            </a:r>
            <a:r>
              <a:rPr lang="ru-RU" sz="2800" dirty="0" smtClean="0"/>
              <a:t> споров</a:t>
            </a:r>
            <a:r>
              <a:rPr lang="sr-Cyrl-CS" sz="2800" dirty="0" smtClean="0"/>
              <a:t>а</a:t>
            </a:r>
          </a:p>
          <a:p>
            <a:r>
              <a:rPr lang="sr-Cyrl-CS" sz="2800" dirty="0" smtClean="0"/>
              <a:t>(3) С</a:t>
            </a:r>
            <a:r>
              <a:rPr lang="ru-RU" sz="2800" dirty="0" smtClean="0"/>
              <a:t>уђење највишим др</a:t>
            </a:r>
            <a:r>
              <a:rPr lang="sr-Cyrl-CS" sz="2800" dirty="0" smtClean="0"/>
              <a:t>ж</a:t>
            </a:r>
            <a:r>
              <a:rPr lang="ru-RU" sz="2800" dirty="0" smtClean="0"/>
              <a:t>авним функционерима</a:t>
            </a:r>
          </a:p>
          <a:p>
            <a:r>
              <a:rPr lang="sr-Cyrl-CS" sz="2800" dirty="0" smtClean="0"/>
              <a:t>(</a:t>
            </a:r>
            <a:r>
              <a:rPr lang="ru-RU" sz="2800" dirty="0" smtClean="0"/>
              <a:t>4</a:t>
            </a:r>
            <a:r>
              <a:rPr lang="sr-Cyrl-CS" sz="2800" dirty="0" smtClean="0"/>
              <a:t>) Одлучивање у и</a:t>
            </a:r>
            <a:r>
              <a:rPr lang="ru-RU" sz="2800" dirty="0" smtClean="0"/>
              <a:t>зборни</a:t>
            </a:r>
            <a:r>
              <a:rPr lang="sr-Cyrl-CS" sz="2800" dirty="0" smtClean="0"/>
              <a:t>м</a:t>
            </a:r>
            <a:r>
              <a:rPr lang="ru-RU" sz="2800" dirty="0" smtClean="0"/>
              <a:t> спорови</a:t>
            </a:r>
            <a:r>
              <a:rPr lang="sr-Cyrl-CS" sz="2800" dirty="0" smtClean="0"/>
              <a:t>ма</a:t>
            </a:r>
          </a:p>
          <a:p>
            <a:r>
              <a:rPr lang="sr-Cyrl-CS" sz="2800" dirty="0" smtClean="0"/>
              <a:t>(5)</a:t>
            </a:r>
            <a:r>
              <a:rPr lang="ru-RU" sz="2800" dirty="0" smtClean="0"/>
              <a:t> Уставна </a:t>
            </a:r>
            <a:r>
              <a:rPr lang="sr-Cyrl-CS" sz="2800" dirty="0" smtClean="0"/>
              <a:t>ж</a:t>
            </a:r>
            <a:r>
              <a:rPr lang="ru-RU" sz="2800" dirty="0" smtClean="0"/>
              <a:t>алба</a:t>
            </a:r>
          </a:p>
          <a:p>
            <a:r>
              <a:rPr lang="sr-Cyrl-CS" sz="2800" dirty="0" smtClean="0"/>
              <a:t>(6) </a:t>
            </a:r>
            <a:r>
              <a:rPr lang="ru-RU" sz="2800" dirty="0" smtClean="0"/>
              <a:t>Забрана политичких партија</a:t>
            </a:r>
          </a:p>
          <a:p>
            <a:r>
              <a:rPr lang="sr-Cyrl-CS" sz="2800" dirty="0" smtClean="0"/>
              <a:t>(7) Индивидуална суспензија основних права</a:t>
            </a:r>
          </a:p>
          <a:p>
            <a:r>
              <a:rPr lang="sr-Cyrl-CS" sz="2800" dirty="0" smtClean="0"/>
              <a:t>(8)</a:t>
            </a:r>
            <a:r>
              <a:rPr lang="ru-RU" sz="2800" dirty="0" smtClean="0"/>
              <a:t> Давање мишљења и тумачење устава</a:t>
            </a:r>
          </a:p>
          <a:p>
            <a:r>
              <a:rPr lang="sr-Cyrl-CS" sz="2800" dirty="0" smtClean="0"/>
              <a:t>(9) </a:t>
            </a:r>
            <a:r>
              <a:rPr lang="ru-RU" sz="2800" dirty="0" smtClean="0"/>
              <a:t>Остале надле</a:t>
            </a:r>
            <a:r>
              <a:rPr lang="sr-Cyrl-CS" sz="2800" dirty="0" smtClean="0"/>
              <a:t>ж</a:t>
            </a:r>
            <a:r>
              <a:rPr lang="ru-RU" sz="2800" dirty="0" smtClean="0"/>
              <a:t>ности</a:t>
            </a:r>
            <a:r>
              <a:rPr lang="sr-Cyrl-CS" sz="2800" dirty="0" smtClean="0"/>
              <a:t> уставних судова: нпр. </a:t>
            </a:r>
            <a:r>
              <a:rPr lang="ru-RU" sz="2800" dirty="0" smtClean="0"/>
              <a:t>УС Аустрије одлучује о имовинским захтевима према савезној др</a:t>
            </a:r>
            <a:r>
              <a:rPr lang="sr-Cyrl-CS" sz="2800" dirty="0" smtClean="0"/>
              <a:t>ж</a:t>
            </a:r>
            <a:r>
              <a:rPr lang="ru-RU" sz="2800" dirty="0" smtClean="0"/>
              <a:t>ави</a:t>
            </a:r>
            <a:r>
              <a:rPr lang="sr-Cyrl-CS" sz="2800" dirty="0" smtClean="0"/>
              <a:t>,</a:t>
            </a:r>
            <a:r>
              <a:rPr lang="ru-RU" sz="2800" dirty="0" smtClean="0"/>
              <a:t> земљама</a:t>
            </a:r>
            <a:r>
              <a:rPr lang="sr-Cyrl-CS" sz="2800" dirty="0" smtClean="0"/>
              <a:t>,</a:t>
            </a:r>
            <a:r>
              <a:rPr lang="ru-RU" sz="2800" dirty="0" smtClean="0"/>
              <a:t> окрузима</a:t>
            </a:r>
            <a:r>
              <a:rPr lang="sr-Cyrl-CS" sz="2800" dirty="0" smtClean="0"/>
              <a:t>,</a:t>
            </a:r>
            <a:r>
              <a:rPr lang="ru-RU" sz="2800" dirty="0" smtClean="0"/>
              <a:t> општинама и савезима општина који се не могу остварити редовним путем</a:t>
            </a:r>
            <a:r>
              <a:rPr lang="sr-Cyrl-CS" sz="2800" dirty="0" smtClean="0"/>
              <a:t>,</a:t>
            </a:r>
            <a:r>
              <a:rPr lang="ru-RU" sz="2800" dirty="0" smtClean="0"/>
              <a:t> нити одлукама управних власти. </a:t>
            </a:r>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Заштита устава </a:t>
            </a:r>
            <a:endParaRPr lang="en-US" dirty="0"/>
          </a:p>
        </p:txBody>
      </p:sp>
      <p:sp>
        <p:nvSpPr>
          <p:cNvPr id="3" name="Content Placeholder 2"/>
          <p:cNvSpPr>
            <a:spLocks noGrp="1"/>
          </p:cNvSpPr>
          <p:nvPr>
            <p:ph sz="quarter" idx="1"/>
          </p:nvPr>
        </p:nvSpPr>
        <p:spPr/>
        <p:txBody>
          <a:bodyPr>
            <a:normAutofit/>
          </a:bodyPr>
          <a:lstStyle/>
          <a:p>
            <a:r>
              <a:rPr lang="ru-RU" dirty="0" smtClean="0"/>
              <a:t>Правна функција коју је </a:t>
            </a:r>
            <a:r>
              <a:rPr lang="ru-RU" b="1" dirty="0" smtClean="0"/>
              <a:t>Х</a:t>
            </a:r>
            <a:r>
              <a:rPr lang="sr-Cyrl-CS" b="1" dirty="0" smtClean="0"/>
              <a:t>анс</a:t>
            </a:r>
            <a:r>
              <a:rPr lang="ru-RU" b="1" dirty="0" smtClean="0"/>
              <a:t> Келзен </a:t>
            </a:r>
            <a:r>
              <a:rPr lang="ru-RU" dirty="0" smtClean="0"/>
              <a:t>називао </a:t>
            </a:r>
            <a:r>
              <a:rPr lang="ru-RU" i="1" dirty="0" smtClean="0"/>
              <a:t>гаран</a:t>
            </a:r>
            <a:r>
              <a:rPr lang="sr-Cyrl-CS" i="1" dirty="0" smtClean="0"/>
              <a:t>ц</a:t>
            </a:r>
            <a:r>
              <a:rPr lang="ru-RU" i="1" dirty="0" smtClean="0"/>
              <a:t>ије устава</a:t>
            </a:r>
            <a:r>
              <a:rPr lang="sr-Cyrl-CS" dirty="0" smtClean="0"/>
              <a:t>, </a:t>
            </a:r>
            <a:r>
              <a:rPr lang="ru-RU" dirty="0" smtClean="0"/>
              <a:t>представља један од кључних елемената контроле и заштите уставности и законитости уопште</a:t>
            </a:r>
            <a:r>
              <a:rPr lang="sr-Cyrl-CS" dirty="0" smtClean="0"/>
              <a:t>, функционисања уставне и правне државе. </a:t>
            </a:r>
          </a:p>
          <a:p>
            <a:r>
              <a:rPr lang="ru-RU" dirty="0" smtClean="0"/>
              <a:t>У најширем смислу</a:t>
            </a:r>
            <a:r>
              <a:rPr lang="sr-Cyrl-CS" dirty="0" smtClean="0"/>
              <a:t>,</a:t>
            </a:r>
            <a:r>
              <a:rPr lang="ru-RU" dirty="0" smtClean="0"/>
              <a:t> систем контроле и заштите уставности подразумева специјалну заштиту устава од повреда</a:t>
            </a:r>
            <a:r>
              <a:rPr lang="sr-Cyrl-CS" dirty="0" smtClean="0"/>
              <a:t> учињених нижим нормативним актима.</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b="1" dirty="0" smtClean="0"/>
              <a:t>Положај и састав </a:t>
            </a:r>
            <a:r>
              <a:rPr lang="ru-RU" b="1" dirty="0" smtClean="0"/>
              <a:t>уставних судова</a:t>
            </a:r>
            <a:r>
              <a:rPr lang="en-US" dirty="0" smtClean="0"/>
              <a:t/>
            </a:r>
            <a:br>
              <a:rPr lang="en-US" dirty="0" smtClean="0"/>
            </a:br>
            <a:endParaRPr lang="en-US" dirty="0"/>
          </a:p>
        </p:txBody>
      </p:sp>
      <p:sp>
        <p:nvSpPr>
          <p:cNvPr id="3" name="Content Placeholder 2"/>
          <p:cNvSpPr>
            <a:spLocks noGrp="1"/>
          </p:cNvSpPr>
          <p:nvPr>
            <p:ph sz="quarter" idx="1"/>
          </p:nvPr>
        </p:nvSpPr>
        <p:spPr>
          <a:xfrm>
            <a:off x="457200" y="1066800"/>
            <a:ext cx="8229600" cy="5059363"/>
          </a:xfrm>
        </p:spPr>
        <p:txBody>
          <a:bodyPr>
            <a:noAutofit/>
          </a:bodyPr>
          <a:lstStyle/>
          <a:p>
            <a:r>
              <a:rPr lang="ru-RU" sz="2000" dirty="0" smtClean="0"/>
              <a:t>самосталност уставних судова и независност судија представљају један од најва</a:t>
            </a:r>
            <a:r>
              <a:rPr lang="sr-Cyrl-CS" sz="2000" dirty="0" smtClean="0"/>
              <a:t>ж</a:t>
            </a:r>
            <a:r>
              <a:rPr lang="ru-RU" sz="2000" dirty="0" smtClean="0"/>
              <a:t>нијих услова за функционисање ове институције.</a:t>
            </a:r>
          </a:p>
          <a:p>
            <a:r>
              <a:rPr lang="ru-RU" sz="2000" dirty="0" smtClean="0"/>
              <a:t>Начин избора и претпоставке за престанак функције судије уставног суда јесу први услов независности уставног судства – да се предупреди </a:t>
            </a:r>
            <a:r>
              <a:rPr lang="sr-Cyrl-CS" sz="2000" dirty="0" smtClean="0"/>
              <a:t>„</a:t>
            </a:r>
            <a:r>
              <a:rPr lang="ru-RU" sz="2000" dirty="0" smtClean="0"/>
              <a:t>политизација</a:t>
            </a:r>
            <a:r>
              <a:rPr lang="sr-Cyrl-CS" sz="2000" dirty="0" smtClean="0"/>
              <a:t>“</a:t>
            </a:r>
            <a:r>
              <a:rPr lang="ru-RU" sz="2000" dirty="0" smtClean="0"/>
              <a:t> избора судија</a:t>
            </a:r>
          </a:p>
          <a:p>
            <a:r>
              <a:rPr lang="ru-RU" sz="2000" dirty="0" smtClean="0"/>
              <a:t> Најстарији УС Аустрије</a:t>
            </a:r>
            <a:r>
              <a:rPr lang="sr-Cyrl-CS" sz="2000" dirty="0" smtClean="0"/>
              <a:t>,</a:t>
            </a:r>
            <a:r>
              <a:rPr lang="ru-RU" sz="2000" dirty="0" smtClean="0"/>
              <a:t> састоји се од председника</a:t>
            </a:r>
            <a:r>
              <a:rPr lang="sr-Cyrl-CS" sz="2000" dirty="0" smtClean="0"/>
              <a:t>,</a:t>
            </a:r>
            <a:r>
              <a:rPr lang="ru-RU" sz="2000" dirty="0" smtClean="0"/>
              <a:t> потпредседника</a:t>
            </a:r>
            <a:r>
              <a:rPr lang="sr-Cyrl-CS" sz="2000" dirty="0" smtClean="0"/>
              <a:t>,</a:t>
            </a:r>
            <a:r>
              <a:rPr lang="ru-RU" sz="2000" dirty="0" smtClean="0"/>
              <a:t> 12 судија и шест заменика судија. </a:t>
            </a:r>
            <a:r>
              <a:rPr lang="sr-Cyrl-CS" sz="2000" dirty="0" smtClean="0"/>
              <a:t>Судије се бирају доживотно, одн. до навршених 70 година живота. </a:t>
            </a:r>
            <a:r>
              <a:rPr lang="ru-RU" sz="2000" dirty="0" smtClean="0"/>
              <a:t>Председника</a:t>
            </a:r>
            <a:r>
              <a:rPr lang="sr-Cyrl-CS" sz="2000" dirty="0" smtClean="0"/>
              <a:t>,</a:t>
            </a:r>
            <a:r>
              <a:rPr lang="ru-RU" sz="2000" dirty="0" smtClean="0"/>
              <a:t> потпредседника</a:t>
            </a:r>
            <a:r>
              <a:rPr lang="sr-Cyrl-CS" sz="2000" dirty="0" smtClean="0"/>
              <a:t>,</a:t>
            </a:r>
            <a:r>
              <a:rPr lang="ru-RU" sz="2000" dirty="0" smtClean="0"/>
              <a:t> шест судија и три заменика судије поставља председник Републике</a:t>
            </a:r>
            <a:r>
              <a:rPr lang="sr-Cyrl-CS" sz="2000" dirty="0" smtClean="0"/>
              <a:t>,</a:t>
            </a:r>
            <a:r>
              <a:rPr lang="ru-RU" sz="2000" dirty="0" smtClean="0"/>
              <a:t> на предлог Савезне владе</a:t>
            </a:r>
            <a:r>
              <a:rPr lang="sr-Cyrl-CS" sz="2000" dirty="0" smtClean="0"/>
              <a:t>,</a:t>
            </a:r>
            <a:r>
              <a:rPr lang="ru-RU" sz="2000" dirty="0" smtClean="0"/>
              <a:t> из редова судија</a:t>
            </a:r>
            <a:r>
              <a:rPr lang="sr-Cyrl-CS" sz="2000" dirty="0" smtClean="0"/>
              <a:t>,</a:t>
            </a:r>
            <a:r>
              <a:rPr lang="ru-RU" sz="2000" dirty="0" smtClean="0"/>
              <a:t> слу</a:t>
            </a:r>
            <a:r>
              <a:rPr lang="sr-Cyrl-CS" sz="2000" dirty="0" smtClean="0"/>
              <a:t>ж</a:t>
            </a:r>
            <a:r>
              <a:rPr lang="ru-RU" sz="2000" dirty="0" smtClean="0"/>
              <a:t>беника управе и професора права на универзитету. Три члана и два заменика председник именује на предлог Националног већа</a:t>
            </a:r>
            <a:r>
              <a:rPr lang="sr-Cyrl-CS" sz="2000" dirty="0" smtClean="0"/>
              <a:t>,</a:t>
            </a:r>
            <a:r>
              <a:rPr lang="ru-RU" sz="2000" dirty="0" smtClean="0"/>
              <a:t> првог дома парламента</a:t>
            </a:r>
            <a:r>
              <a:rPr lang="sr-Cyrl-CS" sz="2000" dirty="0" smtClean="0"/>
              <a:t>,</a:t>
            </a:r>
            <a:r>
              <a:rPr lang="ru-RU" sz="2000" dirty="0" smtClean="0"/>
              <a:t> а три члана и једног заменика на предлог Савезног већа</a:t>
            </a:r>
            <a:r>
              <a:rPr lang="sr-Cyrl-CS" sz="2000" dirty="0" smtClean="0"/>
              <a:t>,</a:t>
            </a:r>
            <a:r>
              <a:rPr lang="ru-RU" sz="2000" dirty="0" smtClean="0"/>
              <a:t> федералног дома. </a:t>
            </a:r>
          </a:p>
          <a:p>
            <a:r>
              <a:rPr lang="ru-RU" sz="2000" dirty="0" smtClean="0"/>
              <a:t>Број чланова УС је различит</a:t>
            </a:r>
            <a:r>
              <a:rPr lang="sr-Cyrl-CS" sz="2000" dirty="0" smtClean="0"/>
              <a:t>.</a:t>
            </a:r>
            <a:r>
              <a:rPr lang="ru-RU" sz="2000" dirty="0" smtClean="0"/>
              <a:t> У Немачкој уставни суд има 16 судија</a:t>
            </a:r>
            <a:r>
              <a:rPr lang="sr-Cyrl-CS" sz="2000" dirty="0" smtClean="0"/>
              <a:t>,</a:t>
            </a:r>
            <a:r>
              <a:rPr lang="ru-RU" sz="2000" dirty="0" smtClean="0"/>
              <a:t> Италији и </a:t>
            </a:r>
            <a:r>
              <a:rPr lang="sr-Cyrl-CS" sz="2000" dirty="0" smtClean="0"/>
              <a:t>Ч</a:t>
            </a:r>
            <a:r>
              <a:rPr lang="ru-RU" sz="2000" dirty="0" smtClean="0"/>
              <a:t>ешкој 15</a:t>
            </a:r>
            <a:r>
              <a:rPr lang="sr-Cyrl-CS" sz="2000" dirty="0" smtClean="0"/>
              <a:t>,</a:t>
            </a:r>
            <a:r>
              <a:rPr lang="ru-RU" sz="2000" dirty="0" smtClean="0"/>
              <a:t> Аустрији 14</a:t>
            </a:r>
            <a:r>
              <a:rPr lang="sr-Cyrl-CS" sz="2000" dirty="0" smtClean="0"/>
              <a:t>,</a:t>
            </a:r>
            <a:r>
              <a:rPr lang="ru-RU" sz="2000" dirty="0" smtClean="0"/>
              <a:t> Португалији 13</a:t>
            </a:r>
            <a:r>
              <a:rPr lang="sr-Cyrl-CS" sz="2000" dirty="0" smtClean="0"/>
              <a:t>, Ш</a:t>
            </a:r>
            <a:r>
              <a:rPr lang="ru-RU" sz="2000" dirty="0" smtClean="0"/>
              <a:t>панији 12</a:t>
            </a:r>
            <a:r>
              <a:rPr lang="sr-Cyrl-CS" sz="2000" dirty="0" smtClean="0"/>
              <a:t>, Русији 19,</a:t>
            </a:r>
            <a:r>
              <a:rPr lang="ru-RU" sz="2000" dirty="0" smtClean="0"/>
              <a:t> итд.</a:t>
            </a:r>
            <a:endParaRPr lang="en-US"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b="1" dirty="0" smtClean="0"/>
              <a:t>Положај судија уставног суда</a:t>
            </a:r>
            <a:endParaRPr lang="en-US" dirty="0"/>
          </a:p>
        </p:txBody>
      </p:sp>
      <p:sp>
        <p:nvSpPr>
          <p:cNvPr id="3" name="Content Placeholder 2"/>
          <p:cNvSpPr>
            <a:spLocks noGrp="1"/>
          </p:cNvSpPr>
          <p:nvPr>
            <p:ph sz="quarter" idx="1"/>
          </p:nvPr>
        </p:nvSpPr>
        <p:spPr/>
        <p:txBody>
          <a:bodyPr>
            <a:normAutofit lnSpcReduction="10000"/>
          </a:bodyPr>
          <a:lstStyle/>
          <a:p>
            <a:r>
              <a:rPr lang="sr-Cyrl-CS" dirty="0" smtClean="0"/>
              <a:t>Независни положај судија - строга правила инкомпатибилности, релативно дужи мандат судија, сталност функције, имунитет и стабилни материјални положај судије.</a:t>
            </a:r>
          </a:p>
          <a:p>
            <a:r>
              <a:rPr lang="ru-RU" dirty="0" smtClean="0"/>
              <a:t>Неспојивом са функцијом суд</a:t>
            </a:r>
            <a:r>
              <a:rPr lang="sr-Cyrl-CS" dirty="0" smtClean="0"/>
              <a:t>и</a:t>
            </a:r>
            <a:r>
              <a:rPr lang="ru-RU" dirty="0" smtClean="0"/>
              <a:t>је уставног суда најчешће се проглашавају функција члана владе</a:t>
            </a:r>
            <a:r>
              <a:rPr lang="sr-Cyrl-CS" dirty="0" smtClean="0"/>
              <a:t>,</a:t>
            </a:r>
            <a:r>
              <a:rPr lang="ru-RU" dirty="0" smtClean="0"/>
              <a:t> посланичка функција</a:t>
            </a:r>
            <a:r>
              <a:rPr lang="sr-Cyrl-CS" dirty="0" smtClean="0"/>
              <a:t>,</a:t>
            </a:r>
            <a:r>
              <a:rPr lang="ru-RU" dirty="0" smtClean="0"/>
              <a:t> одн. представничка функција</a:t>
            </a:r>
            <a:r>
              <a:rPr lang="sr-Cyrl-CS" dirty="0" smtClean="0"/>
              <a:t>,</a:t>
            </a:r>
            <a:r>
              <a:rPr lang="ru-RU" dirty="0" smtClean="0"/>
              <a:t> судска</a:t>
            </a:r>
            <a:r>
              <a:rPr lang="sr-Cyrl-CS" dirty="0" smtClean="0"/>
              <a:t>,</a:t>
            </a:r>
            <a:r>
              <a:rPr lang="ru-RU" dirty="0" smtClean="0"/>
              <a:t> ту</a:t>
            </a:r>
            <a:r>
              <a:rPr lang="sr-Cyrl-CS" dirty="0" smtClean="0"/>
              <a:t>ж</a:t>
            </a:r>
            <a:r>
              <a:rPr lang="ru-RU" dirty="0" smtClean="0"/>
              <a:t>илачка</a:t>
            </a:r>
            <a:r>
              <a:rPr lang="sr-Cyrl-CS" dirty="0" smtClean="0"/>
              <a:t>,</a:t>
            </a:r>
            <a:r>
              <a:rPr lang="ru-RU" dirty="0" smtClean="0"/>
              <a:t> омбудсманска и друга др</a:t>
            </a:r>
            <a:r>
              <a:rPr lang="sr-Cyrl-CS" dirty="0" smtClean="0"/>
              <a:t>ж</a:t>
            </a:r>
            <a:r>
              <a:rPr lang="ru-RU" dirty="0" smtClean="0"/>
              <a:t>авна функција. Искључене су и друге јавне функције</a:t>
            </a:r>
            <a:r>
              <a:rPr lang="sr-Cyrl-CS" dirty="0" smtClean="0"/>
              <a:t>,</a:t>
            </a:r>
            <a:r>
              <a:rPr lang="ru-RU" dirty="0" smtClean="0"/>
              <a:t> нпр. у политичким партијама</a:t>
            </a:r>
            <a:r>
              <a:rPr lang="sr-Cyrl-CS" dirty="0" smtClean="0"/>
              <a:t>,</a:t>
            </a:r>
            <a:r>
              <a:rPr lang="ru-RU" dirty="0" smtClean="0"/>
              <a:t> али и обављање трговинских или других професионалних делатности.</a:t>
            </a:r>
            <a:endParaRPr lang="en-US" dirty="0" smtClean="0"/>
          </a:p>
          <a:p>
            <a:endParaRPr lang="en-US" dirty="0" smtClean="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1" dirty="0" smtClean="0"/>
              <a:t>Поступак пред уставним судовима</a:t>
            </a:r>
            <a:r>
              <a:rPr lang="ru-RU" dirty="0" smtClean="0"/>
              <a:t> </a:t>
            </a:r>
            <a:endParaRPr lang="en-US" dirty="0"/>
          </a:p>
        </p:txBody>
      </p:sp>
      <p:sp>
        <p:nvSpPr>
          <p:cNvPr id="3" name="Content Placeholder 2"/>
          <p:cNvSpPr>
            <a:spLocks noGrp="1"/>
          </p:cNvSpPr>
          <p:nvPr>
            <p:ph sz="quarter" idx="1"/>
          </p:nvPr>
        </p:nvSpPr>
        <p:spPr/>
        <p:txBody>
          <a:bodyPr>
            <a:normAutofit fontScale="85000" lnSpcReduction="20000"/>
          </a:bodyPr>
          <a:lstStyle/>
          <a:p>
            <a:r>
              <a:rPr lang="ru-RU" dirty="0" smtClean="0"/>
              <a:t>неколико етапа. </a:t>
            </a:r>
          </a:p>
          <a:p>
            <a:r>
              <a:rPr lang="ru-RU" dirty="0" smtClean="0"/>
              <a:t>Прва је покретање поступка</a:t>
            </a:r>
            <a:r>
              <a:rPr lang="sr-Cyrl-CS" dirty="0" smtClean="0"/>
              <a:t>,</a:t>
            </a:r>
            <a:r>
              <a:rPr lang="ru-RU" dirty="0" smtClean="0"/>
              <a:t> јер само изузетно уставни суд покреће поступак </a:t>
            </a:r>
            <a:r>
              <a:rPr lang="en-US" b="1" i="1" dirty="0" smtClean="0"/>
              <a:t>ex officio</a:t>
            </a:r>
            <a:r>
              <a:rPr lang="sr-Cyrl-CS" dirty="0" smtClean="0"/>
              <a:t>. Уставносудски п</a:t>
            </a:r>
            <a:r>
              <a:rPr lang="ru-RU" dirty="0" smtClean="0"/>
              <a:t>оступак се покреће предлогом о</a:t>
            </a:r>
            <a:r>
              <a:rPr lang="sr-Cyrl-CS" dirty="0" smtClean="0"/>
              <a:t>в</a:t>
            </a:r>
            <a:r>
              <a:rPr lang="ru-RU" dirty="0" smtClean="0"/>
              <a:t>лашћеног предл</a:t>
            </a:r>
            <a:r>
              <a:rPr lang="sr-Cyrl-CS" dirty="0" smtClean="0"/>
              <a:t>а</a:t>
            </a:r>
            <a:r>
              <a:rPr lang="ru-RU" dirty="0" smtClean="0"/>
              <a:t>гача. </a:t>
            </a:r>
            <a:endParaRPr lang="en-US" dirty="0" smtClean="0"/>
          </a:p>
          <a:p>
            <a:r>
              <a:rPr lang="ru-RU" dirty="0" smtClean="0"/>
              <a:t>Следећа етапа је претходни поступак у коме се решавају процесна питања и припрема главни поступак. </a:t>
            </a:r>
          </a:p>
          <a:p>
            <a:r>
              <a:rPr lang="ru-RU" dirty="0" smtClean="0"/>
              <a:t>Уколико предлог није одбачен у претходном поступку</a:t>
            </a:r>
            <a:r>
              <a:rPr lang="sr-Cyrl-CS" dirty="0" smtClean="0"/>
              <a:t>,</a:t>
            </a:r>
            <a:r>
              <a:rPr lang="ru-RU" dirty="0" smtClean="0"/>
              <a:t> спроводи се доказни поступак који је</a:t>
            </a:r>
            <a:r>
              <a:rPr lang="sr-Cyrl-CS" dirty="0" smtClean="0"/>
              <a:t> најчешће</a:t>
            </a:r>
            <a:r>
              <a:rPr lang="ru-RU" dirty="0" smtClean="0"/>
              <a:t> контрадикторан. </a:t>
            </a:r>
          </a:p>
          <a:p>
            <a:r>
              <a:rPr lang="ru-RU" dirty="0" smtClean="0"/>
              <a:t>На крају следи </a:t>
            </a:r>
            <a:r>
              <a:rPr lang="sr-Cyrl-CS" dirty="0" smtClean="0"/>
              <a:t>већање, </a:t>
            </a:r>
            <a:r>
              <a:rPr lang="ru-RU" dirty="0" smtClean="0"/>
              <a:t>доношење и објављивање одлуке уставног суда.</a:t>
            </a:r>
          </a:p>
          <a:p>
            <a:r>
              <a:rPr lang="ru-RU" b="1" dirty="0" smtClean="0"/>
              <a:t>1.</a:t>
            </a:r>
            <a:r>
              <a:rPr lang="ru-RU" dirty="0" smtClean="0"/>
              <a:t> </a:t>
            </a:r>
            <a:r>
              <a:rPr lang="ru-RU" b="1" dirty="0" smtClean="0"/>
              <a:t>Покретање поступка пред уставним судом</a:t>
            </a:r>
          </a:p>
          <a:p>
            <a:r>
              <a:rPr lang="ru-RU" b="1" dirty="0" smtClean="0"/>
              <a:t>2. Поступак и одлучивањ</a:t>
            </a:r>
            <a:r>
              <a:rPr lang="sr-Cyrl-CS" b="1" dirty="0" smtClean="0"/>
              <a:t>е уставног суда</a:t>
            </a:r>
          </a:p>
          <a:p>
            <a:r>
              <a:rPr lang="sr-Cyrl-CS" b="1" dirty="0" smtClean="0"/>
              <a:t>3. </a:t>
            </a:r>
            <a:r>
              <a:rPr lang="ru-RU" b="1" dirty="0" smtClean="0"/>
              <a:t>Дејство одлука уставних судова</a:t>
            </a:r>
            <a:endParaRPr lang="en-US" dirty="0" smtClean="0"/>
          </a:p>
          <a:p>
            <a:endParaRPr lang="sr-Cyrl-CS" b="1" dirty="0" smtClean="0"/>
          </a:p>
          <a:p>
            <a:endParaRPr lang="en-US" dirty="0" smtClean="0"/>
          </a:p>
          <a:p>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1" dirty="0" smtClean="0"/>
              <a:t>У</a:t>
            </a:r>
            <a:r>
              <a:rPr lang="sr-Cyrl-CS" b="1" dirty="0" smtClean="0"/>
              <a:t>ставни суд Републике </a:t>
            </a:r>
            <a:r>
              <a:rPr lang="ru-RU" b="1" dirty="0" smtClean="0"/>
              <a:t>С</a:t>
            </a:r>
            <a:r>
              <a:rPr lang="sr-Cyrl-CS" b="1" dirty="0" smtClean="0"/>
              <a:t>рбије</a:t>
            </a:r>
            <a:r>
              <a:rPr lang="en-US" dirty="0" smtClean="0"/>
              <a:t/>
            </a:r>
            <a:br>
              <a:rPr lang="en-US" dirty="0" smtClean="0"/>
            </a:br>
            <a:endParaRPr lang="en-US" dirty="0"/>
          </a:p>
        </p:txBody>
      </p:sp>
      <p:sp>
        <p:nvSpPr>
          <p:cNvPr id="3" name="Content Placeholder 2"/>
          <p:cNvSpPr>
            <a:spLocks noGrp="1"/>
          </p:cNvSpPr>
          <p:nvPr>
            <p:ph sz="quarter" idx="1"/>
          </p:nvPr>
        </p:nvSpPr>
        <p:spPr/>
        <p:txBody>
          <a:bodyPr/>
          <a:lstStyle/>
          <a:p>
            <a:r>
              <a:rPr lang="ru-RU" dirty="0" smtClean="0"/>
              <a:t>Уставни </a:t>
            </a:r>
            <a:r>
              <a:rPr lang="sr-Cyrl-CS" dirty="0" smtClean="0"/>
              <a:t>положај</a:t>
            </a:r>
            <a:r>
              <a:rPr lang="ru-RU" dirty="0" smtClean="0"/>
              <a:t> и овлашћења Уставног суда</a:t>
            </a:r>
            <a:r>
              <a:rPr lang="sr-Cyrl-CS" dirty="0" smtClean="0"/>
              <a:t>,</a:t>
            </a:r>
            <a:r>
              <a:rPr lang="ru-RU" dirty="0" smtClean="0"/>
              <a:t> укључујући правно дејство његових одлука</a:t>
            </a:r>
            <a:r>
              <a:rPr lang="sr-Cyrl-CS" dirty="0" smtClean="0"/>
              <a:t>,</a:t>
            </a:r>
            <a:r>
              <a:rPr lang="ru-RU" dirty="0" smtClean="0"/>
              <a:t> у великој мери су промењени</a:t>
            </a:r>
            <a:r>
              <a:rPr lang="sr-Cyrl-CS" dirty="0" smtClean="0"/>
              <a:t> доношењем Устава од 2006. - </a:t>
            </a:r>
            <a:r>
              <a:rPr lang="ru-RU" dirty="0" smtClean="0"/>
              <a:t>знатно приближен</a:t>
            </a:r>
            <a:r>
              <a:rPr lang="sr-Cyrl-CS" dirty="0" smtClean="0"/>
              <a:t>иј</a:t>
            </a:r>
            <a:r>
              <a:rPr lang="ru-RU" dirty="0" smtClean="0"/>
              <a:t>а европском моделу уставног судовања</a:t>
            </a:r>
          </a:p>
          <a:p>
            <a:r>
              <a:rPr lang="sr-Cyrl-CS" dirty="0" smtClean="0"/>
              <a:t>ванредно проширену надлежност и састав и начин избора чланова</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b="1" dirty="0" smtClean="0"/>
              <a:t>Положај </a:t>
            </a:r>
            <a:r>
              <a:rPr lang="sr-Cyrl-CS" b="1" dirty="0" smtClean="0"/>
              <a:t>и састав </a:t>
            </a:r>
            <a:r>
              <a:rPr lang="ru-RU" b="1" dirty="0" smtClean="0"/>
              <a:t>Уставног суда</a:t>
            </a:r>
            <a:endParaRPr lang="en-US" dirty="0"/>
          </a:p>
        </p:txBody>
      </p:sp>
      <p:sp>
        <p:nvSpPr>
          <p:cNvPr id="3" name="Content Placeholder 2"/>
          <p:cNvSpPr>
            <a:spLocks noGrp="1"/>
          </p:cNvSpPr>
          <p:nvPr>
            <p:ph sz="quarter" idx="1"/>
          </p:nvPr>
        </p:nvSpPr>
        <p:spPr/>
        <p:txBody>
          <a:bodyPr>
            <a:normAutofit fontScale="70000" lnSpcReduction="20000"/>
          </a:bodyPr>
          <a:lstStyle/>
          <a:p>
            <a:r>
              <a:rPr lang="ru-RU" dirty="0" smtClean="0"/>
              <a:t>Уставни суд </a:t>
            </a:r>
            <a:r>
              <a:rPr lang="sr-Cyrl-CS" dirty="0" smtClean="0"/>
              <a:t>чини 15 судија који се бирају и именују на девет година. </a:t>
            </a:r>
          </a:p>
          <a:p>
            <a:r>
              <a:rPr lang="sr-Cyrl-CS" dirty="0" smtClean="0"/>
              <a:t>Број судија и дужина њиховог мандата сада одговарају стандардима европских уставних судова - у складу са принципом поделе власти.</a:t>
            </a:r>
          </a:p>
          <a:p>
            <a:r>
              <a:rPr lang="sr-Cyrl-CS" dirty="0" smtClean="0"/>
              <a:t>Пет судија бира Народна скупштина, пет именује председник Републике, а пет општа седница Врховног КС. Председник Републике и НС имају  узајамно право прелиминарног избора двоструко већег броја кандидата  између којих ће свака страна извршити коначан избор. </a:t>
            </a:r>
          </a:p>
          <a:p>
            <a:r>
              <a:rPr lang="sr-Cyrl-CS" dirty="0" smtClean="0"/>
              <a:t>Народна скупштина бира пет судија између 10 кандидата које предложи председник Републике. Председник именује пет судија између 10 кандидата које предложи НС. Општа седница Врховног КС именује пет судиизмеђу десет кандидата које на заједничкој седници предложе ВСС и ДВТ. Са сваке од предложених листи кандидата један од изабраних кандидата мора бити са територије АП.</a:t>
            </a:r>
            <a:endParaRPr lang="en-US" dirty="0" smtClean="0"/>
          </a:p>
          <a:p>
            <a:r>
              <a:rPr lang="sr-Cyrl-CS" dirty="0" smtClean="0"/>
              <a:t> Судија Уставног суда се бира и именује међу истакнутим правницима са најмање 40 година живота и 15 година искуства у правној струци.</a:t>
            </a:r>
            <a:endParaRPr lang="en-US" dirty="0" smtClean="0"/>
          </a:p>
          <a:p>
            <a:endParaRPr lang="sr-Cyrl-CS" dirty="0" smtClean="0"/>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b="1" dirty="0" smtClean="0"/>
              <a:t>Положај </a:t>
            </a:r>
            <a:r>
              <a:rPr lang="sr-Cyrl-CS" b="1" dirty="0" smtClean="0"/>
              <a:t>и састав </a:t>
            </a:r>
            <a:r>
              <a:rPr lang="ru-RU" b="1" dirty="0" smtClean="0"/>
              <a:t>Уставног суда</a:t>
            </a:r>
            <a:endParaRPr lang="en-US" dirty="0"/>
          </a:p>
        </p:txBody>
      </p:sp>
      <p:sp>
        <p:nvSpPr>
          <p:cNvPr id="3" name="Content Placeholder 2"/>
          <p:cNvSpPr>
            <a:spLocks noGrp="1"/>
          </p:cNvSpPr>
          <p:nvPr>
            <p:ph sz="quarter" idx="1"/>
          </p:nvPr>
        </p:nvSpPr>
        <p:spPr/>
        <p:txBody>
          <a:bodyPr>
            <a:normAutofit fontScale="77500" lnSpcReduction="20000"/>
          </a:bodyPr>
          <a:lstStyle/>
          <a:p>
            <a:r>
              <a:rPr lang="sr-Cyrl-CS" dirty="0" smtClean="0"/>
              <a:t>Једно лице може бити бирано или именовано за судију УС највише два пута. То значи да мандат судије Уставног суда не може да траје више од 18 година.</a:t>
            </a:r>
          </a:p>
          <a:p>
            <a:r>
              <a:rPr lang="sr-Cyrl-CS" dirty="0" smtClean="0"/>
              <a:t>Судије бирају председника на период од три године, тајним гласањем. Уставом није ограничен број мандата председника УС.</a:t>
            </a:r>
          </a:p>
          <a:p>
            <a:r>
              <a:rPr lang="sr-Cyrl-CS" dirty="0" smtClean="0"/>
              <a:t>Судији дужност престаје: 1) истеком времена на које је изабран или именован, 2) на његов захтев, 3) кад напуни законом прописане опште услове за старсну пензију, 4) разрешењем. </a:t>
            </a:r>
            <a:endParaRPr lang="en-US" dirty="0" smtClean="0"/>
          </a:p>
          <a:p>
            <a:r>
              <a:rPr lang="sr-Cyrl-CS" dirty="0" smtClean="0"/>
              <a:t>Судија разрешава се: 1) ако повреди забрану сукоба интереса, 2) трајно изгуби радну способност за дужност судије УС, 3) буде осуђен на казну затвора или за кажњиво дело које га чини недостојним дужности судије УС.</a:t>
            </a:r>
            <a:endParaRPr lang="en-US" dirty="0" smtClean="0"/>
          </a:p>
          <a:p>
            <a:r>
              <a:rPr lang="sr-Cyrl-CS" dirty="0" smtClean="0"/>
              <a:t>О престанку дужности судије УС одлучује Народна скупштина.</a:t>
            </a:r>
            <a:endParaRPr lang="en-US" dirty="0" smtClean="0"/>
          </a:p>
          <a:p>
            <a:endParaRPr lang="sr-Cyrl-CS" dirty="0" smtClean="0"/>
          </a:p>
          <a:p>
            <a:endParaRPr lang="en-US"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b="1" dirty="0" smtClean="0"/>
              <a:t>Надлежност Уставног суда </a:t>
            </a:r>
            <a:r>
              <a:rPr lang="en-US" dirty="0" smtClean="0"/>
              <a:t/>
            </a:r>
            <a:br>
              <a:rPr lang="en-US" dirty="0" smtClean="0"/>
            </a:br>
            <a:endParaRPr lang="en-US" dirty="0"/>
          </a:p>
        </p:txBody>
      </p:sp>
      <p:sp>
        <p:nvSpPr>
          <p:cNvPr id="3" name="Content Placeholder 2"/>
          <p:cNvSpPr>
            <a:spLocks noGrp="1"/>
          </p:cNvSpPr>
          <p:nvPr>
            <p:ph sz="quarter" idx="1"/>
          </p:nvPr>
        </p:nvSpPr>
        <p:spPr/>
        <p:txBody>
          <a:bodyPr>
            <a:normAutofit fontScale="77500" lnSpcReduction="20000"/>
          </a:bodyPr>
          <a:lstStyle/>
          <a:p>
            <a:r>
              <a:rPr lang="sr-Cyrl-CS" dirty="0" smtClean="0"/>
              <a:t>ванредно проширена надлежност. После УС Немачке, вероватно је да УС Србије има најширу надлежност у поређењу са другим европским уставним судовима.</a:t>
            </a:r>
          </a:p>
          <a:p>
            <a:r>
              <a:rPr lang="sr-Cyrl-CS" b="1" dirty="0" smtClean="0"/>
              <a:t>(1) </a:t>
            </a:r>
            <a:r>
              <a:rPr lang="sr-Cyrl-CS" b="1" i="1" dirty="0" smtClean="0"/>
              <a:t>Апстрактна нормативна контрола</a:t>
            </a:r>
            <a:r>
              <a:rPr lang="sr-Cyrl-CS" dirty="0" smtClean="0"/>
              <a:t>: </a:t>
            </a:r>
          </a:p>
          <a:p>
            <a:r>
              <a:rPr lang="sr-Cyrl-CS" dirty="0" smtClean="0"/>
              <a:t>1) одлучивање о сагласности закона и других општих аката са Уставом, општеприхваћеним правилима међународног права и потврђеним међународним уговорима, </a:t>
            </a:r>
          </a:p>
          <a:p>
            <a:r>
              <a:rPr lang="sr-Cyrl-CS" dirty="0" smtClean="0"/>
              <a:t>2) одлучивање о сагласности потврђених међународних уговора са Уставом,</a:t>
            </a:r>
          </a:p>
          <a:p>
            <a:r>
              <a:rPr lang="sr-Cyrl-CS" dirty="0" smtClean="0"/>
              <a:t>3) одлучивање о сагласности других општих аката са законом, </a:t>
            </a:r>
          </a:p>
          <a:p>
            <a:r>
              <a:rPr lang="sr-Cyrl-CS" dirty="0" smtClean="0"/>
              <a:t>4) одлучивање о сагласности статута и општих аката АП и јединица локалне самоуправе са Уставом и законом,</a:t>
            </a:r>
          </a:p>
          <a:p>
            <a:r>
              <a:rPr lang="sr-Cyrl-CS" dirty="0" smtClean="0"/>
              <a:t>5) одлучивање о сагласности општих аката организација којима су поверена јавна овлашћења, политичких странака, синдиката, удружења грађана и колективних уговора са Уставом и законом. </a:t>
            </a:r>
            <a:endParaRPr lang="en-US" dirty="0" smtClean="0"/>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b="1" dirty="0" smtClean="0"/>
              <a:t>Надлежност Уставног суда </a:t>
            </a:r>
            <a:r>
              <a:rPr lang="en-US" dirty="0" smtClean="0"/>
              <a:t/>
            </a:r>
            <a:br>
              <a:rPr lang="en-US" dirty="0" smtClean="0"/>
            </a:br>
            <a:endParaRPr lang="en-US" dirty="0"/>
          </a:p>
        </p:txBody>
      </p:sp>
      <p:sp>
        <p:nvSpPr>
          <p:cNvPr id="3" name="Content Placeholder 2"/>
          <p:cNvSpPr>
            <a:spLocks noGrp="1"/>
          </p:cNvSpPr>
          <p:nvPr>
            <p:ph sz="quarter" idx="1"/>
          </p:nvPr>
        </p:nvSpPr>
        <p:spPr/>
        <p:txBody>
          <a:bodyPr>
            <a:normAutofit fontScale="92500" lnSpcReduction="20000"/>
          </a:bodyPr>
          <a:lstStyle/>
          <a:p>
            <a:r>
              <a:rPr lang="sr-Cyrl-CS" b="1" dirty="0" smtClean="0"/>
              <a:t>(2) </a:t>
            </a:r>
            <a:r>
              <a:rPr lang="sr-Cyrl-CS" b="1" i="1" dirty="0" smtClean="0"/>
              <a:t>Решавање</a:t>
            </a:r>
            <a:r>
              <a:rPr lang="sr-Cyrl-CS" dirty="0" smtClean="0"/>
              <a:t> </a:t>
            </a:r>
            <a:r>
              <a:rPr lang="sr-Cyrl-CS" b="1" i="1" dirty="0" smtClean="0"/>
              <a:t>компетенционих и изборних спорова</a:t>
            </a:r>
          </a:p>
          <a:p>
            <a:r>
              <a:rPr lang="ru-RU" dirty="0" smtClean="0"/>
              <a:t>УС решава</a:t>
            </a:r>
            <a:r>
              <a:rPr lang="sr-Cyrl-CS" dirty="0" smtClean="0"/>
              <a:t>: 1) </a:t>
            </a:r>
            <a:r>
              <a:rPr lang="ru-RU" dirty="0" smtClean="0"/>
              <a:t> сукоб надлежности између судова и других </a:t>
            </a:r>
            <a:r>
              <a:rPr lang="sr-Cyrl-CS" dirty="0" smtClean="0"/>
              <a:t>државних </a:t>
            </a:r>
            <a:r>
              <a:rPr lang="ru-RU" dirty="0" smtClean="0"/>
              <a:t>органа</a:t>
            </a:r>
            <a:r>
              <a:rPr lang="sr-Cyrl-CS" dirty="0" smtClean="0"/>
              <a:t>,</a:t>
            </a:r>
          </a:p>
          <a:p>
            <a:r>
              <a:rPr lang="sr-Cyrl-CS" dirty="0" smtClean="0"/>
              <a:t>2) сукоб надлежности између републичких и покрајинских органа или органа јединица локалне самоуправе,</a:t>
            </a:r>
          </a:p>
          <a:p>
            <a:r>
              <a:rPr lang="sr-Cyrl-CS" dirty="0" smtClean="0"/>
              <a:t>3) сукоб надлежности између покрајинских органа и органа јединица локалне самоуправе,</a:t>
            </a:r>
          </a:p>
          <a:p>
            <a:r>
              <a:rPr lang="sr-Cyrl-CS" dirty="0" smtClean="0"/>
              <a:t>4) сукоб надлежности између органа различитих аутономних покрајина или различитих јединица локалне самоуправе, </a:t>
            </a:r>
          </a:p>
          <a:p>
            <a:r>
              <a:rPr lang="sr-Cyrl-CS" dirty="0" smtClean="0"/>
              <a:t>5) изборне спорове за које законом није одређена надлежност судова. </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b="1" dirty="0" smtClean="0"/>
              <a:t>Надлежност Уставног суда</a:t>
            </a:r>
            <a:endParaRPr lang="en-US" dirty="0"/>
          </a:p>
        </p:txBody>
      </p:sp>
      <p:sp>
        <p:nvSpPr>
          <p:cNvPr id="3" name="Content Placeholder 2"/>
          <p:cNvSpPr>
            <a:spLocks noGrp="1"/>
          </p:cNvSpPr>
          <p:nvPr>
            <p:ph sz="quarter" idx="1"/>
          </p:nvPr>
        </p:nvSpPr>
        <p:spPr/>
        <p:txBody>
          <a:bodyPr>
            <a:normAutofit fontScale="85000" lnSpcReduction="20000"/>
          </a:bodyPr>
          <a:lstStyle/>
          <a:p>
            <a:r>
              <a:rPr lang="sr-Cyrl-CS" b="1" dirty="0" smtClean="0"/>
              <a:t>(3) </a:t>
            </a:r>
            <a:r>
              <a:rPr lang="sr-Cyrl-CS" b="1" i="1" dirty="0" smtClean="0"/>
              <a:t>Одлучивање о  уставним жалбама грађана</a:t>
            </a:r>
          </a:p>
          <a:p>
            <a:r>
              <a:rPr lang="sr-Cyrl-CS" b="1" dirty="0" smtClean="0"/>
              <a:t>(4) </a:t>
            </a:r>
            <a:r>
              <a:rPr lang="sr-Cyrl-CS" b="1" i="1" dirty="0" smtClean="0"/>
              <a:t>Одлучивање о забрани рада политичке странке</a:t>
            </a:r>
          </a:p>
          <a:p>
            <a:r>
              <a:rPr lang="sr-Cyrl-CS" b="1" dirty="0" smtClean="0"/>
              <a:t>(5) </a:t>
            </a:r>
            <a:r>
              <a:rPr lang="sr-Cyrl-CS" b="1" i="1" dirty="0" smtClean="0"/>
              <a:t>Превентивна контрола уставности закона</a:t>
            </a:r>
          </a:p>
          <a:p>
            <a:r>
              <a:rPr lang="sr-Cyrl-CS" b="1" dirty="0" smtClean="0"/>
              <a:t>(6) </a:t>
            </a:r>
            <a:r>
              <a:rPr lang="sr-Cyrl-CS" b="1" i="1" dirty="0" smtClean="0"/>
              <a:t>Посебне надлежности</a:t>
            </a:r>
            <a:r>
              <a:rPr lang="sr-Cyrl-CS" b="1" dirty="0" smtClean="0"/>
              <a:t>:</a:t>
            </a:r>
            <a:r>
              <a:rPr lang="sr-Cyrl-CS" dirty="0" smtClean="0"/>
              <a:t> </a:t>
            </a:r>
          </a:p>
          <a:p>
            <a:r>
              <a:rPr lang="sr-Cyrl-CS" dirty="0" smtClean="0"/>
              <a:t>1) одлучује о забрани верских заједница,</a:t>
            </a:r>
          </a:p>
          <a:p>
            <a:r>
              <a:rPr lang="sr-Cyrl-CS" dirty="0" smtClean="0"/>
              <a:t>2) одлучује о жалбама на одлуку Народне скупштине о потврђивању посланичких мандата, </a:t>
            </a:r>
          </a:p>
          <a:p>
            <a:r>
              <a:rPr lang="sr-Cyrl-CS" dirty="0" smtClean="0"/>
              <a:t>3) одлучује о жалбама на одлуку о престанку судијске или тужилачке функције, </a:t>
            </a:r>
          </a:p>
          <a:p>
            <a:r>
              <a:rPr lang="sr-Cyrl-CS" dirty="0" smtClean="0"/>
              <a:t>4) претходно оцењује уставност и законитост одлука аутономне покрајине, </a:t>
            </a:r>
          </a:p>
          <a:p>
            <a:r>
              <a:rPr lang="sr-Cyrl-CS" dirty="0" smtClean="0"/>
              <a:t>5) одлучује о заштити надлежности покрајинске аутономије и локалне самоуправе од повреда учињених појединачним актима или радњама државних органа.</a:t>
            </a:r>
            <a:endParaRPr lang="en-US" dirty="0" smtClean="0"/>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1" dirty="0" smtClean="0"/>
              <a:t>Покретање поступка пред Уставним судом</a:t>
            </a:r>
            <a:endParaRPr lang="en-US" dirty="0"/>
          </a:p>
        </p:txBody>
      </p:sp>
      <p:sp>
        <p:nvSpPr>
          <p:cNvPr id="3" name="Content Placeholder 2"/>
          <p:cNvSpPr>
            <a:spLocks noGrp="1"/>
          </p:cNvSpPr>
          <p:nvPr>
            <p:ph sz="quarter" idx="1"/>
          </p:nvPr>
        </p:nvSpPr>
        <p:spPr/>
        <p:txBody>
          <a:bodyPr>
            <a:normAutofit lnSpcReduction="10000"/>
          </a:bodyPr>
          <a:lstStyle/>
          <a:p>
            <a:r>
              <a:rPr lang="ru-RU" dirty="0" smtClean="0"/>
              <a:t>Поступак </a:t>
            </a:r>
            <a:r>
              <a:rPr lang="sr-Cyrl-CS" dirty="0" smtClean="0"/>
              <a:t>за оцену уставности и законитости могу да покрену државни органи, органи територијалне аутономије и локалне самоуправе и може да покрене и парламентарна мањина (најмање 25 народних посланика). </a:t>
            </a:r>
          </a:p>
          <a:p>
            <a:r>
              <a:rPr lang="sr-Cyrl-CS" dirty="0" smtClean="0"/>
              <a:t>Самим подношењем или пријемом предлога овлашћених предлагача сматра се да је покренут поступак. </a:t>
            </a:r>
          </a:p>
          <a:p>
            <a:r>
              <a:rPr lang="ru-RU" dirty="0" smtClean="0"/>
              <a:t>Уставни суд може и сам  да покрене поступак, </a:t>
            </a:r>
            <a:r>
              <a:rPr lang="sr-Cyrl-CS" dirty="0" smtClean="0"/>
              <a:t>без иницијативе грађана или правних лица (</a:t>
            </a:r>
            <a:r>
              <a:rPr lang="en-US" b="1" i="1" dirty="0" smtClean="0"/>
              <a:t>ex </a:t>
            </a:r>
            <a:r>
              <a:rPr lang="en-US" b="1" i="1" dirty="0" err="1" smtClean="0"/>
              <a:t>offo</a:t>
            </a:r>
            <a:r>
              <a:rPr lang="sr-Cyrl-RS" b="1" i="1" dirty="0" smtClean="0"/>
              <a:t>) –</a:t>
            </a:r>
            <a:r>
              <a:rPr lang="sr-Cyrl-CS" b="1" dirty="0" smtClean="0"/>
              <a:t> </a:t>
            </a:r>
            <a:r>
              <a:rPr lang="sr-Cyrl-CS" dirty="0" smtClean="0"/>
              <a:t>тада</a:t>
            </a:r>
            <a:r>
              <a:rPr lang="sr-Cyrl-CS" b="1" dirty="0" smtClean="0"/>
              <a:t> </a:t>
            </a:r>
            <a:r>
              <a:rPr lang="sr-Cyrl-CS" dirty="0" smtClean="0"/>
              <a:t>доноси решење о покретању поступка.</a:t>
            </a:r>
          </a:p>
          <a:p>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dirty="0" smtClean="0"/>
              <a:t>Системи контроле уставности</a:t>
            </a:r>
            <a:endParaRPr lang="en-US" dirty="0"/>
          </a:p>
        </p:txBody>
      </p:sp>
      <p:sp>
        <p:nvSpPr>
          <p:cNvPr id="3" name="Content Placeholder 2"/>
          <p:cNvSpPr>
            <a:spLocks noGrp="1"/>
          </p:cNvSpPr>
          <p:nvPr>
            <p:ph sz="quarter" idx="1"/>
          </p:nvPr>
        </p:nvSpPr>
        <p:spPr/>
        <p:txBody>
          <a:bodyPr>
            <a:normAutofit fontScale="85000" lnSpcReduction="10000"/>
          </a:bodyPr>
          <a:lstStyle/>
          <a:p>
            <a:r>
              <a:rPr lang="ru-RU" dirty="0" smtClean="0"/>
              <a:t>Према начину:</a:t>
            </a:r>
          </a:p>
          <a:p>
            <a:r>
              <a:rPr lang="ru-RU" dirty="0" smtClean="0"/>
              <a:t>превентивне или претходне и накнадне контроле,</a:t>
            </a:r>
            <a:endParaRPr lang="sr-Cyrl-CS" dirty="0" smtClean="0"/>
          </a:p>
          <a:p>
            <a:r>
              <a:rPr lang="ru-RU" dirty="0" smtClean="0"/>
              <a:t>спољне и унутрашње контроле</a:t>
            </a:r>
            <a:r>
              <a:rPr lang="sr-Cyrl-CS" dirty="0" smtClean="0"/>
              <a:t>,</a:t>
            </a:r>
            <a:r>
              <a:rPr lang="ru-RU" dirty="0" smtClean="0"/>
              <a:t> </a:t>
            </a:r>
          </a:p>
          <a:p>
            <a:r>
              <a:rPr lang="ru-RU" dirty="0" smtClean="0"/>
              <a:t>апстрактн</a:t>
            </a:r>
            <a:r>
              <a:rPr lang="sr-Cyrl-CS" dirty="0" smtClean="0"/>
              <a:t>а</a:t>
            </a:r>
            <a:r>
              <a:rPr lang="ru-RU" dirty="0" smtClean="0"/>
              <a:t> или непосредн</a:t>
            </a:r>
            <a:r>
              <a:rPr lang="sr-Cyrl-CS" dirty="0" smtClean="0"/>
              <a:t>а</a:t>
            </a:r>
            <a:r>
              <a:rPr lang="ru-RU" dirty="0" smtClean="0"/>
              <a:t> и конкретн</a:t>
            </a:r>
            <a:r>
              <a:rPr lang="sr-Cyrl-CS" dirty="0" smtClean="0"/>
              <a:t>а</a:t>
            </a:r>
            <a:r>
              <a:rPr lang="ru-RU" dirty="0" smtClean="0"/>
              <a:t> или посредн</a:t>
            </a:r>
            <a:r>
              <a:rPr lang="sr-Cyrl-CS" dirty="0" smtClean="0"/>
              <a:t>а</a:t>
            </a:r>
            <a:r>
              <a:rPr lang="ru-RU" dirty="0" smtClean="0"/>
              <a:t> контрол</a:t>
            </a:r>
            <a:r>
              <a:rPr lang="sr-Cyrl-CS" dirty="0" smtClean="0"/>
              <a:t>а, </a:t>
            </a:r>
          </a:p>
          <a:p>
            <a:r>
              <a:rPr lang="sr-Cyrl-CS" dirty="0" smtClean="0"/>
              <a:t>факултативна и облигаторна</a:t>
            </a:r>
            <a:r>
              <a:rPr lang="ru-RU" dirty="0" smtClean="0"/>
              <a:t> и</a:t>
            </a:r>
            <a:r>
              <a:rPr lang="sr-Cyrl-CS" dirty="0" smtClean="0"/>
              <a:t> др.</a:t>
            </a:r>
            <a:r>
              <a:rPr lang="ru-RU" dirty="0" smtClean="0"/>
              <a:t> </a:t>
            </a:r>
          </a:p>
          <a:p>
            <a:r>
              <a:rPr lang="ru-RU" dirty="0" smtClean="0"/>
              <a:t>Зависно од органа који врши контролу :</a:t>
            </a:r>
          </a:p>
          <a:p>
            <a:r>
              <a:rPr lang="ru-RU" dirty="0" smtClean="0"/>
              <a:t>судска контрола (у интересу грађана) и вансудска контрола ( објективног карактера</a:t>
            </a:r>
            <a:r>
              <a:rPr lang="sr-Cyrl-CS" dirty="0" smtClean="0"/>
              <a:t> и </a:t>
            </a:r>
            <a:r>
              <a:rPr lang="ru-RU" dirty="0" smtClean="0"/>
              <a:t>више у интересу јавних власти</a:t>
            </a:r>
            <a:r>
              <a:rPr lang="sr-Cyrl-CS" dirty="0" smtClean="0"/>
              <a:t> и</a:t>
            </a:r>
            <a:r>
              <a:rPr lang="ru-RU" dirty="0" smtClean="0"/>
              <a:t> очувања поделе компетенци</a:t>
            </a:r>
            <a:r>
              <a:rPr lang="sr-Cyrl-CS" dirty="0" smtClean="0"/>
              <a:t>ја</a:t>
            </a:r>
            <a:r>
              <a:rPr lang="ru-RU" dirty="0" smtClean="0"/>
              <a:t> међу њима). </a:t>
            </a:r>
            <a:endParaRPr lang="en-US" dirty="0" smtClean="0"/>
          </a:p>
          <a:p>
            <a:r>
              <a:rPr lang="sr-Cyrl-CS" dirty="0" smtClean="0"/>
              <a:t>Судска и вансудска контрола уставности могу се вршити на различите начине и од различитих органа и судова.</a:t>
            </a:r>
            <a:endParaRPr lang="en-US" dirty="0" smtClean="0"/>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smtClean="0"/>
              <a:t>Иницијатива и предлог за покретање поступка</a:t>
            </a:r>
            <a:endParaRPr lang="en-US" dirty="0"/>
          </a:p>
        </p:txBody>
      </p:sp>
      <p:sp>
        <p:nvSpPr>
          <p:cNvPr id="3" name="Content Placeholder 2"/>
          <p:cNvSpPr>
            <a:spLocks noGrp="1"/>
          </p:cNvSpPr>
          <p:nvPr>
            <p:ph sz="quarter" idx="1"/>
          </p:nvPr>
        </p:nvSpPr>
        <p:spPr/>
        <p:txBody>
          <a:bodyPr>
            <a:normAutofit fontScale="70000" lnSpcReduction="20000"/>
          </a:bodyPr>
          <a:lstStyle/>
          <a:p>
            <a:r>
              <a:rPr lang="ru-RU" dirty="0" smtClean="0"/>
              <a:t>Иницијативу за оцену уставности и законитости нормативних аката може дати свако</a:t>
            </a:r>
            <a:r>
              <a:rPr lang="sr-Cyrl-CS" dirty="0" smtClean="0"/>
              <a:t> правно или физичко лице, али она</a:t>
            </a:r>
            <a:r>
              <a:rPr lang="ru-RU" dirty="0" smtClean="0"/>
              <a:t> има карактер правно необавезујуће представке</a:t>
            </a:r>
            <a:r>
              <a:rPr lang="sr-Cyrl-CS" dirty="0" smtClean="0"/>
              <a:t>. </a:t>
            </a:r>
          </a:p>
          <a:p>
            <a:r>
              <a:rPr lang="sr-Cyrl-CS" dirty="0" smtClean="0"/>
              <a:t>Г</a:t>
            </a:r>
            <a:r>
              <a:rPr lang="ru-RU" dirty="0" smtClean="0"/>
              <a:t>рађани немају право на </a:t>
            </a:r>
            <a:r>
              <a:rPr lang="en-US" b="1" i="1" dirty="0" err="1" smtClean="0"/>
              <a:t>actio</a:t>
            </a:r>
            <a:r>
              <a:rPr lang="en-US" b="1" i="1" dirty="0" smtClean="0"/>
              <a:t> </a:t>
            </a:r>
            <a:r>
              <a:rPr lang="en-US" b="1" i="1" dirty="0" err="1" smtClean="0"/>
              <a:t>popularis</a:t>
            </a:r>
            <a:r>
              <a:rPr lang="sr-Cyrl-CS" dirty="0" smtClean="0"/>
              <a:t> (</a:t>
            </a:r>
            <a:r>
              <a:rPr lang="ru-RU" i="1" dirty="0" smtClean="0"/>
              <a:t>популарна</a:t>
            </a:r>
            <a:r>
              <a:rPr lang="ru-RU" dirty="0" smtClean="0"/>
              <a:t> </a:t>
            </a:r>
            <a:r>
              <a:rPr lang="ru-RU" i="1" dirty="0" smtClean="0"/>
              <a:t>тужба)</a:t>
            </a:r>
            <a:r>
              <a:rPr lang="ru-RU" dirty="0" smtClean="0"/>
              <a:t> којом би се покренуо апстрактни нормативни спор. Ако </a:t>
            </a:r>
            <a:r>
              <a:rPr lang="sr-Cyrl-CS" dirty="0" smtClean="0"/>
              <a:t>прихвати иницијативу, УС доноси решење о покретању поступка.</a:t>
            </a:r>
          </a:p>
          <a:p>
            <a:r>
              <a:rPr lang="ru-RU" dirty="0" smtClean="0"/>
              <a:t>Иницијативу УС може да одбаци</a:t>
            </a:r>
            <a:r>
              <a:rPr lang="sr-Cyrl-CS" dirty="0" smtClean="0"/>
              <a:t>, па и без обавештавања инициатора, </a:t>
            </a:r>
            <a:r>
              <a:rPr lang="ru-RU" dirty="0" smtClean="0"/>
              <a:t>док поводом предлога мора мериторно да одлучује: одбиј</a:t>
            </a:r>
            <a:r>
              <a:rPr lang="sr-Cyrl-CS" dirty="0" smtClean="0"/>
              <a:t>а (</a:t>
            </a:r>
            <a:r>
              <a:rPr lang="ru-RU" dirty="0" smtClean="0"/>
              <a:t>као неоснован) или га прихват</a:t>
            </a:r>
            <a:r>
              <a:rPr lang="sr-Cyrl-CS" dirty="0" smtClean="0"/>
              <a:t>а</a:t>
            </a:r>
            <a:r>
              <a:rPr lang="ru-RU" dirty="0" smtClean="0"/>
              <a:t> и дон</a:t>
            </a:r>
            <a:r>
              <a:rPr lang="sr-Cyrl-CS" dirty="0" smtClean="0"/>
              <a:t>о</a:t>
            </a:r>
            <a:r>
              <a:rPr lang="ru-RU" dirty="0" smtClean="0"/>
              <a:t>с</a:t>
            </a:r>
            <a:r>
              <a:rPr lang="sr-Cyrl-CS" dirty="0" smtClean="0"/>
              <a:t>и</a:t>
            </a:r>
            <a:r>
              <a:rPr lang="ru-RU" dirty="0" smtClean="0"/>
              <a:t> одговарајућу одлуку</a:t>
            </a:r>
            <a:r>
              <a:rPr lang="sr-Cyrl-CS" dirty="0" smtClean="0"/>
              <a:t> којом решава уставни спор.</a:t>
            </a:r>
          </a:p>
          <a:p>
            <a:r>
              <a:rPr lang="sr-Cyrl-CS" dirty="0" smtClean="0"/>
              <a:t>УС одбацује предлог, одн. иницијативу: 1) кад није надлежан, 2) кад  су неблаговремени, 3) кад у остављеном року нису отклоњени недостаци, 4) кад не постоје друге процесне претпоставке. </a:t>
            </a:r>
            <a:endParaRPr lang="en-US" dirty="0" smtClean="0"/>
          </a:p>
          <a:p>
            <a:r>
              <a:rPr lang="sr-Cyrl-CS" dirty="0" smtClean="0"/>
              <a:t>Предлог за забрану рада политичке партије могу поднети Влада, Републички јавни тужилац и орган надлежан за упис у регистар политичких партија.</a:t>
            </a:r>
            <a:endParaRPr lang="en-US" dirty="0" smtClean="0"/>
          </a:p>
          <a:p>
            <a:r>
              <a:rPr lang="sr-Cyrl-CS" dirty="0" smtClean="0"/>
              <a:t>Предлог за спровођење превентивне контроле уставности закона може поднети најмање једна трећина народних посланика.</a:t>
            </a:r>
            <a:endParaRPr lang="en-US" dirty="0" smtClean="0"/>
          </a:p>
          <a:p>
            <a:endParaRPr lang="en-US" dirty="0" smtClean="0"/>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1" dirty="0" smtClean="0"/>
              <a:t>Одлучивање </a:t>
            </a:r>
            <a:r>
              <a:rPr lang="sr-Cyrl-CS" b="1" dirty="0" smtClean="0"/>
              <a:t>и одлуке </a:t>
            </a:r>
            <a:r>
              <a:rPr lang="ru-RU" b="1" dirty="0" smtClean="0"/>
              <a:t>Уставног суда</a:t>
            </a:r>
            <a:endParaRPr lang="en-US" dirty="0"/>
          </a:p>
        </p:txBody>
      </p:sp>
      <p:sp>
        <p:nvSpPr>
          <p:cNvPr id="3" name="Content Placeholder 2"/>
          <p:cNvSpPr>
            <a:spLocks noGrp="1"/>
          </p:cNvSpPr>
          <p:nvPr>
            <p:ph sz="quarter" idx="1"/>
          </p:nvPr>
        </p:nvSpPr>
        <p:spPr/>
        <p:txBody>
          <a:bodyPr>
            <a:normAutofit fontScale="92500" lnSpcReduction="10000"/>
          </a:bodyPr>
          <a:lstStyle/>
          <a:p>
            <a:r>
              <a:rPr lang="sr-Cyrl-CS" dirty="0" smtClean="0"/>
              <a:t>Уставносудски поступак</a:t>
            </a:r>
            <a:r>
              <a:rPr lang="ru-RU" dirty="0" smtClean="0"/>
              <a:t> обухвата неколико етапа: </a:t>
            </a:r>
            <a:r>
              <a:rPr lang="ru-RU" b="1" dirty="0" smtClean="0"/>
              <a:t>претходни поступак</a:t>
            </a:r>
            <a:r>
              <a:rPr lang="sr-Cyrl-CS" dirty="0" smtClean="0"/>
              <a:t>,</a:t>
            </a:r>
            <a:r>
              <a:rPr lang="ru-RU" dirty="0" smtClean="0"/>
              <a:t> </a:t>
            </a:r>
            <a:r>
              <a:rPr lang="ru-RU" b="1" dirty="0" smtClean="0"/>
              <a:t>јавну расправу </a:t>
            </a:r>
            <a:r>
              <a:rPr lang="ru-RU" dirty="0" smtClean="0"/>
              <a:t>и </a:t>
            </a:r>
            <a:r>
              <a:rPr lang="ru-RU" b="1" dirty="0" smtClean="0"/>
              <a:t>одлучивања</a:t>
            </a:r>
            <a:r>
              <a:rPr lang="ru-RU" dirty="0" smtClean="0"/>
              <a:t>. </a:t>
            </a:r>
          </a:p>
          <a:p>
            <a:r>
              <a:rPr lang="ru-RU" dirty="0" smtClean="0"/>
              <a:t>1. Претходни поступак води </a:t>
            </a:r>
            <a:r>
              <a:rPr lang="sr-Cyrl-CS" dirty="0" smtClean="0"/>
              <a:t>искључиво </a:t>
            </a:r>
            <a:r>
              <a:rPr lang="ru-RU" i="1" dirty="0" smtClean="0"/>
              <a:t>судија</a:t>
            </a:r>
            <a:r>
              <a:rPr lang="ru-RU" dirty="0" smtClean="0"/>
              <a:t> </a:t>
            </a:r>
            <a:r>
              <a:rPr lang="ru-RU" i="1" dirty="0" smtClean="0"/>
              <a:t>известилац</a:t>
            </a:r>
            <a:r>
              <a:rPr lang="ru-RU" dirty="0" smtClean="0"/>
              <a:t> који испитује процесне претпоставке покретања и вођења поступка. </a:t>
            </a:r>
          </a:p>
          <a:p>
            <a:r>
              <a:rPr lang="sr-Cyrl-CS" dirty="0" smtClean="0"/>
              <a:t>2. Уставни суд обавезно одржава јавну расправу о предлозима за оцењивање уставности закона и статута АП, статута политичке странке. </a:t>
            </a:r>
          </a:p>
          <a:p>
            <a:r>
              <a:rPr lang="sr-Cyrl-CS" dirty="0" smtClean="0"/>
              <a:t>По потреби, Суд може одржати јавну расправу, кад се ради </a:t>
            </a:r>
            <a:r>
              <a:rPr lang="sr-Cyrl-CS" i="1" dirty="0" smtClean="0"/>
              <a:t>сложеном уставноправном питању</a:t>
            </a:r>
            <a:r>
              <a:rPr lang="sr-Cyrl-CS" dirty="0" smtClean="0"/>
              <a:t> или кад се ради о питању о коме </a:t>
            </a:r>
            <a:r>
              <a:rPr lang="sr-Cyrl-CS" i="1" dirty="0" smtClean="0"/>
              <a:t>не постоји став</a:t>
            </a:r>
            <a:r>
              <a:rPr lang="sr-Cyrl-CS" dirty="0" smtClean="0"/>
              <a:t> Уставног суда.</a:t>
            </a:r>
            <a:endParaRPr lang="en-US" dirty="0" smtClean="0"/>
          </a:p>
          <a:p>
            <a:endParaRPr lang="en-US" dirty="0" smtClean="0"/>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dirty="0" smtClean="0"/>
              <a:t>Уставни суд може да донесе </a:t>
            </a:r>
            <a:r>
              <a:rPr lang="sr-Cyrl-CS" b="1" i="1" dirty="0" smtClean="0"/>
              <a:t>привремену</a:t>
            </a:r>
            <a:r>
              <a:rPr lang="sr-Cyrl-CS" b="1" dirty="0" smtClean="0"/>
              <a:t> </a:t>
            </a:r>
            <a:r>
              <a:rPr lang="sr-Cyrl-CS" b="1" i="1" dirty="0" smtClean="0"/>
              <a:t>меру</a:t>
            </a:r>
            <a:r>
              <a:rPr lang="sr-Cyrl-CS" dirty="0" smtClean="0"/>
              <a:t>.</a:t>
            </a:r>
            <a:endParaRPr lang="en-US" dirty="0"/>
          </a:p>
        </p:txBody>
      </p:sp>
      <p:sp>
        <p:nvSpPr>
          <p:cNvPr id="3" name="Content Placeholder 2"/>
          <p:cNvSpPr>
            <a:spLocks noGrp="1"/>
          </p:cNvSpPr>
          <p:nvPr>
            <p:ph sz="quarter" idx="1"/>
          </p:nvPr>
        </p:nvSpPr>
        <p:spPr/>
        <p:txBody>
          <a:bodyPr>
            <a:normAutofit/>
          </a:bodyPr>
          <a:lstStyle/>
          <a:p>
            <a:r>
              <a:rPr lang="sr-Cyrl-CS" dirty="0" smtClean="0"/>
              <a:t>Уставни суд може обуставити извршење појединачног акта или радње предузете на основу закона или другог општег акта чију уставност или законитост оцењује.</a:t>
            </a:r>
          </a:p>
          <a:p>
            <a:r>
              <a:rPr lang="sr-Cyrl-CS" dirty="0" smtClean="0"/>
              <a:t>мером ће се обуставити извршење појединачног акта или радње, ако би њиховим извршењем могле наступити неотклоњиве штетне последице.</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b="1" dirty="0" smtClean="0"/>
              <a:t>3.Одлучивање </a:t>
            </a:r>
            <a:r>
              <a:rPr lang="sr-Cyrl-CS" b="1" dirty="0" smtClean="0"/>
              <a:t>и одлуке </a:t>
            </a:r>
            <a:r>
              <a:rPr lang="ru-RU" b="1" dirty="0" smtClean="0"/>
              <a:t>Уставног суда</a:t>
            </a:r>
            <a:endParaRPr lang="en-US" dirty="0"/>
          </a:p>
        </p:txBody>
      </p:sp>
      <p:sp>
        <p:nvSpPr>
          <p:cNvPr id="3" name="Content Placeholder 2"/>
          <p:cNvSpPr>
            <a:spLocks noGrp="1"/>
          </p:cNvSpPr>
          <p:nvPr>
            <p:ph sz="quarter" idx="1"/>
          </p:nvPr>
        </p:nvSpPr>
        <p:spPr/>
        <p:txBody>
          <a:bodyPr>
            <a:normAutofit fontScale="77500" lnSpcReduction="20000"/>
          </a:bodyPr>
          <a:lstStyle/>
          <a:p>
            <a:r>
              <a:rPr lang="ru-RU" dirty="0" smtClean="0"/>
              <a:t>Уставни суд одлучује већином гласова </a:t>
            </a:r>
            <a:r>
              <a:rPr lang="sr-Cyrl-CS" dirty="0" smtClean="0"/>
              <a:t>свих </a:t>
            </a:r>
            <a:r>
              <a:rPr lang="ru-RU" dirty="0" smtClean="0"/>
              <a:t>судија.</a:t>
            </a:r>
          </a:p>
          <a:p>
            <a:r>
              <a:rPr lang="sr-Cyrl-CS" dirty="0" smtClean="0"/>
              <a:t>Једино одлуку да самостално покрене поступак за оцену уставности или законитости Уставни суд доноси двотрећинском већином гласова свих судија. </a:t>
            </a:r>
            <a:endParaRPr lang="en-US" dirty="0" smtClean="0"/>
          </a:p>
          <a:p>
            <a:r>
              <a:rPr lang="sr-Cyrl-CS" dirty="0" smtClean="0"/>
              <a:t>Одлуке </a:t>
            </a:r>
            <a:r>
              <a:rPr lang="ru-RU" dirty="0" smtClean="0"/>
              <a:t>су </a:t>
            </a:r>
            <a:r>
              <a:rPr lang="sr-Cyrl-CS" dirty="0" smtClean="0"/>
              <a:t>коначне, извршне и </a:t>
            </a:r>
            <a:r>
              <a:rPr lang="ru-RU" dirty="0" smtClean="0"/>
              <a:t>опште обавезне</a:t>
            </a:r>
            <a:r>
              <a:rPr lang="sr-Cyrl-CS" dirty="0" smtClean="0"/>
              <a:t>,</a:t>
            </a:r>
            <a:r>
              <a:rPr lang="ru-RU" dirty="0" smtClean="0"/>
              <a:t> имају дејство </a:t>
            </a:r>
            <a:r>
              <a:rPr lang="en-US" b="1" i="1" dirty="0" err="1" smtClean="0"/>
              <a:t>erga</a:t>
            </a:r>
            <a:r>
              <a:rPr lang="en-US" b="1" i="1" dirty="0" smtClean="0"/>
              <a:t> </a:t>
            </a:r>
            <a:r>
              <a:rPr lang="en-US" b="1" i="1" dirty="0" err="1" smtClean="0"/>
              <a:t>omnes</a:t>
            </a:r>
            <a:r>
              <a:rPr lang="sr-Cyrl-CS" dirty="0" smtClean="0"/>
              <a:t>. </a:t>
            </a:r>
          </a:p>
          <a:p>
            <a:r>
              <a:rPr lang="ru-RU" dirty="0" smtClean="0"/>
              <a:t>не може се изјавити жалба или други правни лек. То је суд првог и последњег степена.</a:t>
            </a:r>
          </a:p>
          <a:p>
            <a:r>
              <a:rPr lang="sr-Cyrl-CS" dirty="0" smtClean="0"/>
              <a:t>Уставни суд доноси: </a:t>
            </a:r>
            <a:r>
              <a:rPr lang="sr-Cyrl-CS" b="1" dirty="0" smtClean="0"/>
              <a:t>одлуке, решења и закључке</a:t>
            </a:r>
            <a:r>
              <a:rPr lang="sr-Cyrl-CS" dirty="0" smtClean="0"/>
              <a:t>.</a:t>
            </a:r>
          </a:p>
          <a:p>
            <a:r>
              <a:rPr lang="sr-Cyrl-CS" dirty="0" smtClean="0"/>
              <a:t>Одлука и решење Уставног суда садржи: увод, изреку и образложење.</a:t>
            </a:r>
          </a:p>
          <a:p>
            <a:r>
              <a:rPr lang="sr-Cyrl-CS" dirty="0" smtClean="0"/>
              <a:t>Одлуком Уставни суд решава уставни спор у меритуму, одбија или уважава предлог или иницијативу, док се решењем одлучује о процесним претпоставкама покретања и даљег вођења поступка. </a:t>
            </a:r>
          </a:p>
          <a:p>
            <a:r>
              <a:rPr lang="sr-Cyrl-CS" dirty="0" smtClean="0"/>
              <a:t>Одлуке Уставног суда се објављују у „Службеном гласнику РС“.</a:t>
            </a:r>
          </a:p>
          <a:p>
            <a:endParaRPr lang="en-US" dirty="0" smtClean="0"/>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dirty="0" smtClean="0"/>
              <a:t>Уставни суд </a:t>
            </a:r>
            <a:r>
              <a:rPr lang="sr-Cyrl-CS" b="1" dirty="0" smtClean="0"/>
              <a:t>одлуком</a:t>
            </a:r>
            <a:r>
              <a:rPr lang="sr-Cyrl-CS" dirty="0" smtClean="0"/>
              <a:t>: </a:t>
            </a:r>
            <a:br>
              <a:rPr lang="sr-Cyrl-CS" dirty="0" smtClean="0"/>
            </a:br>
            <a:endParaRPr lang="en-US" dirty="0"/>
          </a:p>
        </p:txBody>
      </p:sp>
      <p:sp>
        <p:nvSpPr>
          <p:cNvPr id="3" name="Content Placeholder 2"/>
          <p:cNvSpPr>
            <a:spLocks noGrp="1"/>
          </p:cNvSpPr>
          <p:nvPr>
            <p:ph sz="quarter" idx="1"/>
          </p:nvPr>
        </p:nvSpPr>
        <p:spPr/>
        <p:txBody>
          <a:bodyPr>
            <a:normAutofit fontScale="70000" lnSpcReduction="20000"/>
          </a:bodyPr>
          <a:lstStyle/>
          <a:p>
            <a:r>
              <a:rPr lang="sr-Cyrl-CS" dirty="0" smtClean="0"/>
              <a:t>1) утврђује нормативни акт у време важења није био у сагласности с Уставом, </a:t>
            </a:r>
          </a:p>
          <a:p>
            <a:r>
              <a:rPr lang="sr-Cyrl-CS" dirty="0" smtClean="0"/>
              <a:t>2) утврђује несагласност прописа републичког органа са законом, </a:t>
            </a:r>
          </a:p>
          <a:p>
            <a:r>
              <a:rPr lang="sr-Cyrl-CS" dirty="0" smtClean="0"/>
              <a:t>3) утврђује несагласност других прописа и општих аката са законом, </a:t>
            </a:r>
          </a:p>
          <a:p>
            <a:r>
              <a:rPr lang="sr-Cyrl-CS" dirty="0" smtClean="0"/>
              <a:t>4) утврђује да статут или општи акт политичке странке није у сагласности с Уставом и законом, </a:t>
            </a:r>
          </a:p>
          <a:p>
            <a:r>
              <a:rPr lang="sr-Cyrl-CS" dirty="0" smtClean="0"/>
              <a:t>5) забрањује рад политичке странке, </a:t>
            </a:r>
          </a:p>
          <a:p>
            <a:r>
              <a:rPr lang="sr-Cyrl-CS" dirty="0" smtClean="0"/>
              <a:t>6) одређује начин отклањања последица насталих применом неуставног или незаконитог нормативног акта, </a:t>
            </a:r>
          </a:p>
          <a:p>
            <a:r>
              <a:rPr lang="sr-Cyrl-CS" dirty="0" smtClean="0"/>
              <a:t>7) одлучује о сукобу надлежности судова и других органа, </a:t>
            </a:r>
          </a:p>
          <a:p>
            <a:r>
              <a:rPr lang="sr-Cyrl-CS" dirty="0" smtClean="0"/>
              <a:t>8) одлучује о изборним споровима, </a:t>
            </a:r>
          </a:p>
          <a:p>
            <a:r>
              <a:rPr lang="sr-Cyrl-CS" dirty="0" smtClean="0"/>
              <a:t>9) одбија предлог за утврђивање неуставности и незаконитости, </a:t>
            </a:r>
          </a:p>
          <a:p>
            <a:r>
              <a:rPr lang="sr-Cyrl-CS" dirty="0" smtClean="0"/>
              <a:t>10) поводом уставне жалбе поништава појединачни акт, табрањује даље вршење или наређује извршење одређене радње.</a:t>
            </a:r>
            <a:endParaRPr lang="en-US" dirty="0" smtClean="0"/>
          </a:p>
          <a:p>
            <a:pPr>
              <a:buNone/>
            </a:pPr>
            <a:endParaRPr lang="en-US" dirty="0" smtClean="0"/>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dirty="0" smtClean="0"/>
              <a:t>Уставни суд </a:t>
            </a:r>
            <a:r>
              <a:rPr lang="sr-Cyrl-CS" b="1" dirty="0" smtClean="0"/>
              <a:t>решењем</a:t>
            </a:r>
            <a:r>
              <a:rPr lang="sr-Cyrl-CS" dirty="0" smtClean="0"/>
              <a:t>: </a:t>
            </a:r>
            <a:br>
              <a:rPr lang="sr-Cyrl-CS" dirty="0" smtClean="0"/>
            </a:br>
            <a:endParaRPr lang="en-US" dirty="0"/>
          </a:p>
        </p:txBody>
      </p:sp>
      <p:sp>
        <p:nvSpPr>
          <p:cNvPr id="3" name="Content Placeholder 2"/>
          <p:cNvSpPr>
            <a:spLocks noGrp="1"/>
          </p:cNvSpPr>
          <p:nvPr>
            <p:ph sz="quarter" idx="1"/>
          </p:nvPr>
        </p:nvSpPr>
        <p:spPr/>
        <p:txBody>
          <a:bodyPr>
            <a:normAutofit lnSpcReduction="10000"/>
          </a:bodyPr>
          <a:lstStyle/>
          <a:p>
            <a:r>
              <a:rPr lang="sr-Cyrl-CS" dirty="0" smtClean="0"/>
              <a:t>1) покреће поступак; </a:t>
            </a:r>
          </a:p>
          <a:p>
            <a:r>
              <a:rPr lang="sr-Cyrl-CS" dirty="0" smtClean="0"/>
              <a:t>2) обуставља извршење појединачног акта, одн. радње  или укида меру обуставе; </a:t>
            </a:r>
          </a:p>
          <a:p>
            <a:r>
              <a:rPr lang="sr-Cyrl-CS" dirty="0" smtClean="0"/>
              <a:t>3) не прихвата иницијативу за покретање поступка; </a:t>
            </a:r>
          </a:p>
          <a:p>
            <a:r>
              <a:rPr lang="sr-Cyrl-CS" dirty="0" smtClean="0"/>
              <a:t>4) обуставља поступак, ако је у међувремену спорни акт усаглашен с Уставом и законом; </a:t>
            </a:r>
          </a:p>
          <a:p>
            <a:r>
              <a:rPr lang="sr-Cyrl-CS" dirty="0" smtClean="0"/>
              <a:t>5) одбацује захтев којим се тражи преиспитивање његове одлуке, одн. решења; </a:t>
            </a:r>
          </a:p>
          <a:p>
            <a:r>
              <a:rPr lang="sr-Cyrl-CS" dirty="0" smtClean="0"/>
              <a:t>6) одбацује захтев за оцену нормативног акта о коме је већ одлучивао.</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b="1" dirty="0" smtClean="0"/>
              <a:t>Дејство одлука Уставног суда </a:t>
            </a:r>
            <a:r>
              <a:rPr lang="en-US" dirty="0" smtClean="0"/>
              <a:t/>
            </a:r>
            <a:br>
              <a:rPr lang="en-US" dirty="0" smtClean="0"/>
            </a:br>
            <a:r>
              <a:rPr lang="sr-Cyrl-CS" b="1" dirty="0" smtClean="0"/>
              <a:t> </a:t>
            </a:r>
            <a:endParaRPr lang="en-US" dirty="0"/>
          </a:p>
        </p:txBody>
      </p:sp>
      <p:sp>
        <p:nvSpPr>
          <p:cNvPr id="3" name="Content Placeholder 2"/>
          <p:cNvSpPr>
            <a:spLocks noGrp="1"/>
          </p:cNvSpPr>
          <p:nvPr>
            <p:ph sz="quarter" idx="1"/>
          </p:nvPr>
        </p:nvSpPr>
        <p:spPr/>
        <p:txBody>
          <a:bodyPr>
            <a:normAutofit lnSpcReduction="10000"/>
          </a:bodyPr>
          <a:lstStyle/>
          <a:p>
            <a:r>
              <a:rPr lang="ru-RU" dirty="0" smtClean="0"/>
              <a:t>Одлуке Уставног суда донете у поступку нормативне контроле имају касаторно дејство. </a:t>
            </a:r>
            <a:endParaRPr lang="sr-Latn-RS" dirty="0" smtClean="0"/>
          </a:p>
          <a:p>
            <a:r>
              <a:rPr lang="sr-Cyrl-CS" dirty="0" smtClean="0"/>
              <a:t>У осталим врстама поступка одлука делује у складу са </a:t>
            </a:r>
            <a:r>
              <a:rPr lang="sr-Cyrl-CS" i="1" dirty="0" smtClean="0"/>
              <a:t>природом</a:t>
            </a:r>
            <a:r>
              <a:rPr lang="sr-Cyrl-CS" dirty="0" smtClean="0"/>
              <a:t> уставног спора: </a:t>
            </a:r>
            <a:endParaRPr lang="sr-Latn-RS" dirty="0" smtClean="0"/>
          </a:p>
          <a:p>
            <a:r>
              <a:rPr lang="sr-Cyrl-CS" dirty="0" smtClean="0"/>
              <a:t>Кад Уставни суд забрани рад политичке организације, </a:t>
            </a:r>
            <a:r>
              <a:rPr lang="sr-Latn-RS" dirty="0" smtClean="0"/>
              <a:t>ona </a:t>
            </a:r>
            <a:r>
              <a:rPr lang="sr-Cyrl-CS" dirty="0" smtClean="0"/>
              <a:t>се брише из регистра даном достављања одлуке надлежном органу.</a:t>
            </a:r>
            <a:endParaRPr lang="en-US" dirty="0" smtClean="0"/>
          </a:p>
          <a:p>
            <a:r>
              <a:rPr lang="sr-Cyrl-CS" dirty="0" smtClean="0"/>
              <a:t>Кад Уставни суд одреди начин отклањања последица које су настале применом неуставног или незаконитог нормативног акта, одлука има правно дејство од дана њеног објављивања.</a:t>
            </a:r>
            <a:endParaRPr lang="en-US" dirty="0" smtClean="0"/>
          </a:p>
          <a:p>
            <a:endParaRPr lang="en-US" dirty="0" smtClean="0"/>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b="1" dirty="0" smtClean="0"/>
              <a:t>Дејство одлуке у поступку нормативне контроле</a:t>
            </a:r>
            <a:endParaRPr lang="en-US" dirty="0"/>
          </a:p>
        </p:txBody>
      </p:sp>
      <p:sp>
        <p:nvSpPr>
          <p:cNvPr id="3" name="Content Placeholder 2"/>
          <p:cNvSpPr>
            <a:spLocks noGrp="1"/>
          </p:cNvSpPr>
          <p:nvPr>
            <p:ph sz="quarter" idx="1"/>
          </p:nvPr>
        </p:nvSpPr>
        <p:spPr/>
        <p:txBody>
          <a:bodyPr>
            <a:normAutofit lnSpcReduction="10000"/>
          </a:bodyPr>
          <a:lstStyle/>
          <a:p>
            <a:r>
              <a:rPr lang="sr-Cyrl-CS" dirty="0" smtClean="0"/>
              <a:t>Касаторна одлука Уставног суда делује даном њеног објављивања</a:t>
            </a:r>
            <a:r>
              <a:rPr lang="sr-Latn-RS" dirty="0" smtClean="0"/>
              <a:t> - </a:t>
            </a:r>
            <a:r>
              <a:rPr lang="sr-Cyrl-CS" dirty="0" smtClean="0"/>
              <a:t>тај закон или други општи акт престаје да важи даном објављивања одлуке Уставног суда у службеном гласилу. </a:t>
            </a:r>
            <a:endParaRPr lang="sr-Latn-RS" dirty="0" smtClean="0"/>
          </a:p>
          <a:p>
            <a:r>
              <a:rPr lang="sr-Cyrl-RS" dirty="0" smtClean="0"/>
              <a:t>Стиче се утисак да </a:t>
            </a:r>
            <a:r>
              <a:rPr lang="ru-RU" dirty="0" smtClean="0"/>
              <a:t>Устав признаје </a:t>
            </a:r>
            <a:r>
              <a:rPr lang="sr-Cyrl-CS" dirty="0" smtClean="0"/>
              <a:t>једино</a:t>
            </a:r>
            <a:r>
              <a:rPr lang="ru-RU" dirty="0" smtClean="0"/>
              <a:t> укидајуће дејство одлуке Уставног суда</a:t>
            </a:r>
            <a:r>
              <a:rPr lang="sr-Cyrl-CS" dirty="0" smtClean="0"/>
              <a:t>,</a:t>
            </a:r>
            <a:r>
              <a:rPr lang="ru-RU" dirty="0" smtClean="0"/>
              <a:t> дејство </a:t>
            </a:r>
            <a:r>
              <a:rPr lang="en-US" b="1" i="1" dirty="0" smtClean="0"/>
              <a:t>ex </a:t>
            </a:r>
            <a:r>
              <a:rPr lang="en-US" b="1" i="1" dirty="0" err="1" smtClean="0"/>
              <a:t>nunc</a:t>
            </a:r>
            <a:r>
              <a:rPr lang="sr-Cyrl-CS" dirty="0" smtClean="0"/>
              <a:t>,</a:t>
            </a:r>
            <a:r>
              <a:rPr lang="ru-RU" dirty="0" smtClean="0"/>
              <a:t> а да искључује </a:t>
            </a:r>
            <a:r>
              <a:rPr lang="en-US" b="1" i="1" dirty="0" smtClean="0"/>
              <a:t>ex </a:t>
            </a:r>
            <a:r>
              <a:rPr lang="en-US" b="1" i="1" dirty="0" err="1" smtClean="0"/>
              <a:t>tunc</a:t>
            </a:r>
            <a:r>
              <a:rPr lang="ru-RU" dirty="0" smtClean="0"/>
              <a:t> (ретроактивно дејство). То није тачно јер Устав правно дејство одлука није регулисао.</a:t>
            </a:r>
            <a:r>
              <a:rPr lang="sr-Cyrl-CS" dirty="0" smtClean="0"/>
              <a:t> </a:t>
            </a:r>
          </a:p>
          <a:p>
            <a:r>
              <a:rPr lang="ru-RU" dirty="0" smtClean="0"/>
              <a:t>Устав је препустио закону да утврди правно дејство одлука Уставног суда</a:t>
            </a:r>
            <a:r>
              <a:rPr lang="sr-Latn-RS" dirty="0" smtClean="0"/>
              <a:t>.</a:t>
            </a:r>
          </a:p>
          <a:p>
            <a:endParaRPr lang="sr-Latn-RS" dirty="0" smtClean="0"/>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dirty="0" smtClean="0"/>
              <a:t>Ограничено </a:t>
            </a:r>
            <a:r>
              <a:rPr lang="en-US" b="1" i="1" dirty="0" smtClean="0"/>
              <a:t>ex </a:t>
            </a:r>
            <a:r>
              <a:rPr lang="en-US" b="1" i="1" dirty="0" err="1" smtClean="0"/>
              <a:t>tunc</a:t>
            </a:r>
            <a:r>
              <a:rPr lang="en-US" b="1" dirty="0" smtClean="0"/>
              <a:t> </a:t>
            </a:r>
            <a:r>
              <a:rPr lang="sr-Cyrl-CS" dirty="0" smtClean="0"/>
              <a:t>дејство одлуке Уставног суда.</a:t>
            </a:r>
            <a:endParaRPr lang="en-US" dirty="0"/>
          </a:p>
        </p:txBody>
      </p:sp>
      <p:sp>
        <p:nvSpPr>
          <p:cNvPr id="3" name="Content Placeholder 2"/>
          <p:cNvSpPr>
            <a:spLocks noGrp="1"/>
          </p:cNvSpPr>
          <p:nvPr>
            <p:ph sz="quarter" idx="1"/>
          </p:nvPr>
        </p:nvSpPr>
        <p:spPr/>
        <p:txBody>
          <a:bodyPr>
            <a:normAutofit lnSpcReduction="10000"/>
          </a:bodyPr>
          <a:lstStyle/>
          <a:p>
            <a:r>
              <a:rPr lang="sr-Cyrl-CS" dirty="0" smtClean="0"/>
              <a:t>Свако коме је повређено право коначним или правоснажним појединачним актом, донетим на основу неуставног или незаконитог општег акта, има право да тражи од надлежног органа измену тог појединачног акта. </a:t>
            </a:r>
          </a:p>
          <a:p>
            <a:r>
              <a:rPr lang="sr-Cyrl-CS" dirty="0" smtClean="0"/>
              <a:t>Могућности за ревизију појединачног акта су ограничене јер се измена појединачног акта се може тражити у року од </a:t>
            </a:r>
            <a:r>
              <a:rPr lang="sr-Cyrl-CS" b="1" dirty="0" smtClean="0"/>
              <a:t>шест месеци </a:t>
            </a:r>
            <a:r>
              <a:rPr lang="sr-Cyrl-CS" dirty="0" smtClean="0"/>
              <a:t>од дана објављивања одлуке УС, под условом да од достављања појединачног акта до подношења предлога за покретање поступка пред УС није протекло више од </a:t>
            </a:r>
            <a:r>
              <a:rPr lang="sr-Cyrl-CS" b="1" dirty="0" smtClean="0"/>
              <a:t>две године</a:t>
            </a:r>
            <a:r>
              <a:rPr lang="sr-Cyrl-CS" dirty="0" smtClean="0"/>
              <a:t>. </a:t>
            </a:r>
            <a:endParaRPr lang="en-US" dirty="0" smtClean="0"/>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b="1" i="1" dirty="0" smtClean="0"/>
              <a:t>Е</a:t>
            </a:r>
            <a:r>
              <a:rPr lang="en-US" b="1" i="1" dirty="0" smtClean="0"/>
              <a:t>x </a:t>
            </a:r>
            <a:r>
              <a:rPr lang="en-US" b="1" i="1" dirty="0" err="1" smtClean="0"/>
              <a:t>tunc</a:t>
            </a:r>
            <a:r>
              <a:rPr lang="en-US" b="1" dirty="0" smtClean="0"/>
              <a:t> </a:t>
            </a:r>
            <a:r>
              <a:rPr lang="sr-Cyrl-CS" dirty="0" smtClean="0"/>
              <a:t>дејство одлуке Уставног суда</a:t>
            </a:r>
            <a:endParaRPr lang="en-US" dirty="0"/>
          </a:p>
        </p:txBody>
      </p:sp>
      <p:sp>
        <p:nvSpPr>
          <p:cNvPr id="3" name="Content Placeholder 2"/>
          <p:cNvSpPr>
            <a:spLocks noGrp="1"/>
          </p:cNvSpPr>
          <p:nvPr>
            <p:ph sz="quarter" idx="1"/>
          </p:nvPr>
        </p:nvSpPr>
        <p:spPr/>
        <p:txBody>
          <a:bodyPr/>
          <a:lstStyle/>
          <a:p>
            <a:r>
              <a:rPr lang="sr-Cyrl-CS" dirty="0" smtClean="0"/>
              <a:t>ако се утврди да се изменом појединачног акта не могу отклонити последице настале неуставном или незаконитом применом општег акта, Уставни суд може наредити да се ове последице отклоне:</a:t>
            </a:r>
          </a:p>
          <a:p>
            <a:r>
              <a:rPr lang="ru-RU" dirty="0" smtClean="0"/>
              <a:t>повраћајем у пређашње стање</a:t>
            </a:r>
            <a:r>
              <a:rPr lang="sr-Cyrl-CS" dirty="0" smtClean="0"/>
              <a:t>,</a:t>
            </a:r>
            <a:r>
              <a:rPr lang="ru-RU" dirty="0" smtClean="0"/>
              <a:t> </a:t>
            </a:r>
          </a:p>
          <a:p>
            <a:r>
              <a:rPr lang="ru-RU" dirty="0" smtClean="0"/>
              <a:t>накнадом штете или на неки други начин.</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smtClean="0"/>
              <a:t>Вансудска (политичка) контрола уставности</a:t>
            </a:r>
            <a:endParaRPr lang="en-US" dirty="0"/>
          </a:p>
        </p:txBody>
      </p:sp>
      <p:sp>
        <p:nvSpPr>
          <p:cNvPr id="3" name="Content Placeholder 2"/>
          <p:cNvSpPr>
            <a:spLocks noGrp="1"/>
          </p:cNvSpPr>
          <p:nvPr>
            <p:ph sz="quarter" idx="1"/>
          </p:nvPr>
        </p:nvSpPr>
        <p:spPr/>
        <p:txBody>
          <a:bodyPr>
            <a:normAutofit/>
          </a:bodyPr>
          <a:lstStyle/>
          <a:p>
            <a:r>
              <a:rPr lang="ru-RU" dirty="0" smtClean="0"/>
              <a:t>контрола </a:t>
            </a:r>
            <a:r>
              <a:rPr lang="ru-RU" b="1" dirty="0" smtClean="0"/>
              <a:t>законодавног органа </a:t>
            </a:r>
            <a:r>
              <a:rPr lang="ru-RU" dirty="0" smtClean="0"/>
              <a:t>или контрола која се поверава </a:t>
            </a:r>
            <a:r>
              <a:rPr lang="ru-RU" b="1" dirty="0" smtClean="0"/>
              <a:t>посебном политичком телу</a:t>
            </a:r>
            <a:r>
              <a:rPr lang="ru-RU" dirty="0" smtClean="0"/>
              <a:t>.</a:t>
            </a:r>
          </a:p>
          <a:p>
            <a:r>
              <a:rPr lang="ru-RU" dirty="0" smtClean="0"/>
              <a:t>Систем </a:t>
            </a:r>
            <a:r>
              <a:rPr lang="sr-Cyrl-CS" i="1" dirty="0" smtClean="0"/>
              <a:t>самоконтроле законодавца</a:t>
            </a:r>
            <a:r>
              <a:rPr lang="ru-RU" dirty="0" smtClean="0"/>
              <a:t> био је прихваћен у већини социјалистичких др</a:t>
            </a:r>
            <a:r>
              <a:rPr lang="sr-Cyrl-CS" dirty="0" smtClean="0"/>
              <a:t>ж</a:t>
            </a:r>
            <a:r>
              <a:rPr lang="ru-RU" dirty="0" smtClean="0"/>
              <a:t>ава</a:t>
            </a:r>
            <a:r>
              <a:rPr lang="sr-Cyrl-CS" dirty="0" smtClean="0"/>
              <a:t>,</a:t>
            </a:r>
            <a:r>
              <a:rPr lang="ru-RU" dirty="0" smtClean="0"/>
              <a:t> а изводио се из принципа јединства власти. Тврдило се да би ово начело било грубо повређено</a:t>
            </a:r>
            <a:r>
              <a:rPr lang="sr-Cyrl-CS" dirty="0" smtClean="0"/>
              <a:t>,</a:t>
            </a:r>
            <a:r>
              <a:rPr lang="ru-RU" dirty="0" smtClean="0"/>
              <a:t> ако би судски или неки други орган оцењивао уставност закона.</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b="1" dirty="0" smtClean="0"/>
              <a:t>Извршење одлука Уставног суда</a:t>
            </a:r>
            <a:endParaRPr lang="en-US" dirty="0"/>
          </a:p>
        </p:txBody>
      </p:sp>
      <p:sp>
        <p:nvSpPr>
          <p:cNvPr id="3" name="Content Placeholder 2"/>
          <p:cNvSpPr>
            <a:spLocks noGrp="1"/>
          </p:cNvSpPr>
          <p:nvPr>
            <p:ph sz="quarter" idx="1"/>
          </p:nvPr>
        </p:nvSpPr>
        <p:spPr/>
        <p:txBody>
          <a:bodyPr>
            <a:normAutofit fontScale="77500" lnSpcReduction="20000"/>
          </a:bodyPr>
          <a:lstStyle/>
          <a:p>
            <a:r>
              <a:rPr lang="sr-Cyrl-CS" dirty="0" smtClean="0"/>
              <a:t>Посебних правила о извршењу одлука УС нема. Уставни суд својом одлуком уређује начин извршења, када је то потребно. Извршење одлука УС уређује се законом.</a:t>
            </a:r>
          </a:p>
          <a:p>
            <a:r>
              <a:rPr lang="sr-Cyrl-CS" dirty="0" smtClean="0"/>
              <a:t>Не постоји инстанциони пут за побијање одлуке УС. </a:t>
            </a:r>
          </a:p>
          <a:p>
            <a:r>
              <a:rPr lang="sr-Cyrl-CS" dirty="0" smtClean="0"/>
              <a:t>Одлуке УС су </a:t>
            </a:r>
            <a:r>
              <a:rPr lang="sr-Cyrl-CS" i="1" dirty="0" smtClean="0"/>
              <a:t>општеобавезне и извршне</a:t>
            </a:r>
            <a:r>
              <a:rPr lang="sr-Cyrl-CS" dirty="0" smtClean="0"/>
              <a:t> - </a:t>
            </a:r>
            <a:r>
              <a:rPr lang="en-US" b="1" i="1" dirty="0" err="1" smtClean="0"/>
              <a:t>erga</a:t>
            </a:r>
            <a:r>
              <a:rPr lang="en-US" b="1" i="1" dirty="0" smtClean="0"/>
              <a:t> </a:t>
            </a:r>
            <a:r>
              <a:rPr lang="en-US" b="1" i="1" dirty="0" err="1" smtClean="0"/>
              <a:t>omnes</a:t>
            </a:r>
            <a:r>
              <a:rPr lang="sr-Cyrl-RS" b="1" i="1" dirty="0" smtClean="0"/>
              <a:t> </a:t>
            </a:r>
            <a:r>
              <a:rPr lang="sr-Cyrl-RS" dirty="0" smtClean="0"/>
              <a:t>и к</a:t>
            </a:r>
            <a:r>
              <a:rPr lang="sr-Cyrl-CS" dirty="0" smtClean="0"/>
              <a:t>оначне, јер се против њих не може изјавити никакав правни лек.</a:t>
            </a:r>
          </a:p>
          <a:p>
            <a:r>
              <a:rPr lang="sr-Cyrl-CS" dirty="0" smtClean="0"/>
              <a:t>Уставни спор не може поново решавати ни од самог УС (</a:t>
            </a:r>
            <a:r>
              <a:rPr lang="en-US" b="1" i="1" dirty="0" smtClean="0"/>
              <a:t>ne </a:t>
            </a:r>
            <a:r>
              <a:rPr lang="en-US" b="1" i="1" dirty="0" err="1" smtClean="0"/>
              <a:t>bis</a:t>
            </a:r>
            <a:r>
              <a:rPr lang="en-US" b="1" i="1" dirty="0" smtClean="0"/>
              <a:t> in idem</a:t>
            </a:r>
            <a:r>
              <a:rPr lang="sr-Cyrl-RS" dirty="0" smtClean="0"/>
              <a:t>)</a:t>
            </a:r>
            <a:r>
              <a:rPr lang="sr-Cyrl-CS" dirty="0" smtClean="0"/>
              <a:t>. Понављање поступка је искључено.</a:t>
            </a:r>
          </a:p>
          <a:p>
            <a:r>
              <a:rPr lang="sr-Cyrl-CS" dirty="0" smtClean="0"/>
              <a:t>Касаторна одлука УС делује од момента њеног објављивања и ту не постоји неки посебан начин за њено извршење. Од тог момента касирани нормативни акт није више део важећег права, уместо њега ступа </a:t>
            </a:r>
            <a:r>
              <a:rPr lang="sr-Cyrl-CS" i="1" dirty="0" smtClean="0"/>
              <a:t>диспозитив</a:t>
            </a:r>
            <a:r>
              <a:rPr lang="sr-Cyrl-CS" dirty="0" smtClean="0"/>
              <a:t> одлуке УС.</a:t>
            </a:r>
          </a:p>
          <a:p>
            <a:r>
              <a:rPr lang="sr-Cyrl-CS" dirty="0" smtClean="0"/>
              <a:t>Неизвршење одлука УС прати законом предвиђена санкција.</a:t>
            </a:r>
          </a:p>
          <a:p>
            <a:endParaRPr lang="sr-Cyrl-C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dirty="0" smtClean="0"/>
              <a:t>Вансудска контрола уставности</a:t>
            </a:r>
            <a:endParaRPr lang="en-US" dirty="0"/>
          </a:p>
        </p:txBody>
      </p:sp>
      <p:sp>
        <p:nvSpPr>
          <p:cNvPr id="3" name="Content Placeholder 2"/>
          <p:cNvSpPr>
            <a:spLocks noGrp="1"/>
          </p:cNvSpPr>
          <p:nvPr>
            <p:ph sz="quarter" idx="1"/>
          </p:nvPr>
        </p:nvSpPr>
        <p:spPr/>
        <p:txBody>
          <a:bodyPr>
            <a:normAutofit fontScale="85000" lnSpcReduction="20000"/>
          </a:bodyPr>
          <a:lstStyle/>
          <a:p>
            <a:r>
              <a:rPr lang="ru-RU" dirty="0" smtClean="0"/>
              <a:t>посебно политичко тело дао је у пракси боље резултате. </a:t>
            </a:r>
          </a:p>
          <a:p>
            <a:r>
              <a:rPr lang="ru-RU" dirty="0" smtClean="0"/>
              <a:t>Најпознатији пример  екстра</a:t>
            </a:r>
            <a:r>
              <a:rPr lang="sr-Cyrl-CS" dirty="0" smtClean="0"/>
              <a:t>­</a:t>
            </a:r>
            <a:r>
              <a:rPr lang="ru-RU" dirty="0" smtClean="0"/>
              <a:t>парламентарне</a:t>
            </a:r>
            <a:r>
              <a:rPr lang="sr-Cyrl-CS" dirty="0" smtClean="0"/>
              <a:t>, </a:t>
            </a:r>
            <a:r>
              <a:rPr lang="ru-RU" dirty="0" smtClean="0"/>
              <a:t>је </a:t>
            </a:r>
            <a:r>
              <a:rPr lang="ru-RU" b="1" dirty="0" smtClean="0"/>
              <a:t>Уставни савет </a:t>
            </a:r>
            <a:r>
              <a:rPr lang="ru-RU" dirty="0" smtClean="0"/>
              <a:t>у Француској. </a:t>
            </a:r>
          </a:p>
          <a:p>
            <a:r>
              <a:rPr lang="ru-RU" dirty="0" smtClean="0"/>
              <a:t>Посебан политичко-судски орган састављен од девет изборних судија именованих на период од девет година, с тим што се сваке треће године обнавља трећина чланова. </a:t>
            </a:r>
          </a:p>
          <a:p>
            <a:r>
              <a:rPr lang="ru-RU" dirty="0" smtClean="0"/>
              <a:t>Три члана именује председник Републике</a:t>
            </a:r>
            <a:r>
              <a:rPr lang="sr-Cyrl-CS" dirty="0" smtClean="0"/>
              <a:t>,</a:t>
            </a:r>
            <a:r>
              <a:rPr lang="ru-RU" dirty="0" smtClean="0"/>
              <a:t> три председник Националне скупштине и три председник Сената. До</a:t>
            </a:r>
            <a:r>
              <a:rPr lang="sr-Cyrl-CS" dirty="0" smtClean="0"/>
              <a:t>ж</a:t>
            </a:r>
            <a:r>
              <a:rPr lang="ru-RU" dirty="0" smtClean="0"/>
              <a:t>ивотни чланови су бивши председници Републике. </a:t>
            </a:r>
          </a:p>
          <a:p>
            <a:r>
              <a:rPr lang="ru-RU" dirty="0" smtClean="0"/>
              <a:t>Функција члана неспојива је са министарском и посланичком функцијом. </a:t>
            </a:r>
            <a:endParaRPr lang="en-US" dirty="0" smtClean="0"/>
          </a:p>
          <a:p>
            <a:r>
              <a:rPr lang="ru-RU" dirty="0" smtClean="0"/>
              <a:t>Надле</a:t>
            </a:r>
            <a:r>
              <a:rPr lang="sr-Cyrl-CS" dirty="0" smtClean="0"/>
              <a:t>ж</a:t>
            </a:r>
            <a:r>
              <a:rPr lang="ru-RU" dirty="0" smtClean="0"/>
              <a:t>ност: </a:t>
            </a:r>
            <a:r>
              <a:rPr lang="ru-RU" i="1" dirty="0" smtClean="0"/>
              <a:t>превентивна </a:t>
            </a:r>
            <a:r>
              <a:rPr lang="ru-RU" dirty="0" smtClean="0"/>
              <a:t>контрола уставности закона,</a:t>
            </a:r>
            <a:r>
              <a:rPr lang="sr-Cyrl-CS" dirty="0" smtClean="0"/>
              <a:t> </a:t>
            </a:r>
            <a:r>
              <a:rPr lang="ru-RU" dirty="0" smtClean="0"/>
              <a:t>јер се врши пре промулгације закона. </a:t>
            </a:r>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dirty="0" smtClean="0"/>
              <a:t>Уставни с</a:t>
            </a:r>
            <a:r>
              <a:rPr lang="ru-RU" dirty="0" smtClean="0"/>
              <a:t>авет</a:t>
            </a:r>
            <a:endParaRPr lang="en-US" dirty="0"/>
          </a:p>
        </p:txBody>
      </p:sp>
      <p:sp>
        <p:nvSpPr>
          <p:cNvPr id="3" name="Content Placeholder 2"/>
          <p:cNvSpPr>
            <a:spLocks noGrp="1"/>
          </p:cNvSpPr>
          <p:nvPr>
            <p:ph sz="quarter" idx="1"/>
          </p:nvPr>
        </p:nvSpPr>
        <p:spPr/>
        <p:txBody>
          <a:bodyPr>
            <a:normAutofit fontScale="77500" lnSpcReduction="20000"/>
          </a:bodyPr>
          <a:lstStyle/>
          <a:p>
            <a:r>
              <a:rPr lang="ru-RU" dirty="0" smtClean="0"/>
              <a:t>Према начину покретања</a:t>
            </a:r>
            <a:r>
              <a:rPr lang="sr-Cyrl-CS" dirty="0" smtClean="0"/>
              <a:t>,</a:t>
            </a:r>
            <a:r>
              <a:rPr lang="ru-RU" dirty="0" smtClean="0"/>
              <a:t> контрола мо</a:t>
            </a:r>
            <a:r>
              <a:rPr lang="sr-Cyrl-CS" dirty="0" smtClean="0"/>
              <a:t>ж</a:t>
            </a:r>
            <a:r>
              <a:rPr lang="ru-RU" dirty="0" smtClean="0"/>
              <a:t>е бити обавезна или </a:t>
            </a:r>
            <a:r>
              <a:rPr lang="ru-RU" i="1" dirty="0" smtClean="0"/>
              <a:t>облигаторна </a:t>
            </a:r>
            <a:r>
              <a:rPr lang="ru-RU" dirty="0" smtClean="0"/>
              <a:t>и необавезна или </a:t>
            </a:r>
            <a:r>
              <a:rPr lang="ru-RU" i="1" dirty="0" smtClean="0"/>
              <a:t>факултативна</a:t>
            </a:r>
            <a:r>
              <a:rPr lang="ru-RU" dirty="0" smtClean="0"/>
              <a:t>. </a:t>
            </a:r>
          </a:p>
          <a:p>
            <a:r>
              <a:rPr lang="ru-RU" dirty="0" smtClean="0"/>
              <a:t>Обавезној контроли подле</a:t>
            </a:r>
            <a:r>
              <a:rPr lang="sr-Cyrl-CS" dirty="0" smtClean="0"/>
              <a:t>ж</a:t>
            </a:r>
            <a:r>
              <a:rPr lang="ru-RU" dirty="0" smtClean="0"/>
              <a:t>у органски закони и пословници парламентарних домова</a:t>
            </a:r>
            <a:r>
              <a:rPr lang="sr-Cyrl-CS" dirty="0" smtClean="0"/>
              <a:t>,</a:t>
            </a:r>
            <a:r>
              <a:rPr lang="ru-RU" dirty="0" smtClean="0"/>
              <a:t> док се оцена уставности осталих закона мо</a:t>
            </a:r>
            <a:r>
              <a:rPr lang="sr-Cyrl-CS" dirty="0" smtClean="0"/>
              <a:t>ж</a:t>
            </a:r>
            <a:r>
              <a:rPr lang="ru-RU" dirty="0" smtClean="0"/>
              <a:t>е иницирати предлогом </a:t>
            </a:r>
            <a:r>
              <a:rPr lang="ru-RU" b="1" dirty="0" smtClean="0"/>
              <a:t>овлашћених субјеката</a:t>
            </a:r>
            <a:r>
              <a:rPr lang="ru-RU" dirty="0" smtClean="0"/>
              <a:t>:</a:t>
            </a:r>
          </a:p>
          <a:p>
            <a:r>
              <a:rPr lang="ru-RU" dirty="0" smtClean="0"/>
              <a:t>1. То су председник Републике</a:t>
            </a:r>
            <a:r>
              <a:rPr lang="sr-Cyrl-CS" dirty="0" smtClean="0"/>
              <a:t>,</a:t>
            </a:r>
            <a:r>
              <a:rPr lang="ru-RU" dirty="0" smtClean="0"/>
              <a:t> први министар и председник сваког од два парл</a:t>
            </a:r>
            <a:r>
              <a:rPr lang="sr-Cyrl-CS" dirty="0" smtClean="0"/>
              <a:t>а</a:t>
            </a:r>
            <a:r>
              <a:rPr lang="ru-RU" dirty="0" smtClean="0"/>
              <a:t>ментарна дома</a:t>
            </a:r>
            <a:r>
              <a:rPr lang="sr-Cyrl-CS" dirty="0" smtClean="0"/>
              <a:t>,</a:t>
            </a:r>
            <a:r>
              <a:rPr lang="ru-RU" dirty="0" smtClean="0"/>
              <a:t> Националне скупштине и Сената.</a:t>
            </a:r>
          </a:p>
          <a:p>
            <a:r>
              <a:rPr lang="ru-RU" dirty="0" smtClean="0"/>
              <a:t>2. Од 1974. и 60 посланика</a:t>
            </a:r>
            <a:r>
              <a:rPr lang="sr-Cyrl-CS" dirty="0" smtClean="0"/>
              <a:t> или</a:t>
            </a:r>
            <a:r>
              <a:rPr lang="ru-RU" dirty="0" smtClean="0"/>
              <a:t> сенатора. Тиме је омогућено парламентарној </a:t>
            </a:r>
            <a:r>
              <a:rPr lang="sr-Cyrl-CS" dirty="0" smtClean="0"/>
              <a:t>мањини</a:t>
            </a:r>
            <a:r>
              <a:rPr lang="ru-RU" dirty="0" smtClean="0"/>
              <a:t> да иницира </a:t>
            </a:r>
            <a:r>
              <a:rPr lang="sr-Cyrl-CS" dirty="0" smtClean="0"/>
              <a:t>оцену</a:t>
            </a:r>
            <a:r>
              <a:rPr lang="ru-RU" dirty="0" smtClean="0"/>
              <a:t> уставности закона. </a:t>
            </a:r>
            <a:endParaRPr lang="en-US" dirty="0" smtClean="0"/>
          </a:p>
          <a:p>
            <a:r>
              <a:rPr lang="ru-RU" dirty="0" smtClean="0"/>
              <a:t>Одредбе закона које је </a:t>
            </a:r>
            <a:r>
              <a:rPr lang="sr-Cyrl-CS" dirty="0" smtClean="0"/>
              <a:t>Уставни с</a:t>
            </a:r>
            <a:r>
              <a:rPr lang="ru-RU" dirty="0" smtClean="0"/>
              <a:t>авет декларисао неуставним не могу да буду проглашене</a:t>
            </a:r>
            <a:r>
              <a:rPr lang="sr-Cyrl-CS" dirty="0" smtClean="0"/>
              <a:t>. П</a:t>
            </a:r>
            <a:r>
              <a:rPr lang="ru-RU" dirty="0" smtClean="0"/>
              <a:t>ротив одлуке Уставног савета не постоји </a:t>
            </a:r>
            <a:r>
              <a:rPr lang="sr-Cyrl-CS" dirty="0" smtClean="0"/>
              <a:t>ж</a:t>
            </a:r>
            <a:r>
              <a:rPr lang="ru-RU" dirty="0" smtClean="0"/>
              <a:t>алба.</a:t>
            </a:r>
            <a:endParaRPr lang="en-US" dirty="0" smtClean="0"/>
          </a:p>
          <a:p>
            <a:r>
              <a:rPr lang="ru-RU" dirty="0" smtClean="0"/>
              <a:t>Контролу законитости подзаконских прописа управе у Француској врши Др</a:t>
            </a:r>
            <a:r>
              <a:rPr lang="sr-Cyrl-CS" dirty="0" smtClean="0"/>
              <a:t>ж</a:t>
            </a:r>
            <a:r>
              <a:rPr lang="ru-RU" dirty="0" smtClean="0"/>
              <a:t>авни савет.  </a:t>
            </a:r>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b="1" dirty="0" smtClean="0"/>
              <a:t>Судска контрола уставности</a:t>
            </a:r>
            <a:endParaRPr lang="en-US" dirty="0"/>
          </a:p>
        </p:txBody>
      </p:sp>
      <p:sp>
        <p:nvSpPr>
          <p:cNvPr id="3" name="Content Placeholder 2"/>
          <p:cNvSpPr>
            <a:spLocks noGrp="1"/>
          </p:cNvSpPr>
          <p:nvPr>
            <p:ph sz="quarter" idx="1"/>
          </p:nvPr>
        </p:nvSpPr>
        <p:spPr/>
        <p:txBody>
          <a:bodyPr>
            <a:normAutofit fontScale="92500" lnSpcReduction="20000"/>
          </a:bodyPr>
          <a:lstStyle/>
          <a:p>
            <a:r>
              <a:rPr lang="ru-RU" dirty="0" smtClean="0"/>
              <a:t>најзначајнији и најраспрострањенији механизам заштите устава</a:t>
            </a:r>
          </a:p>
          <a:p>
            <a:r>
              <a:rPr lang="ru-RU" dirty="0" smtClean="0"/>
              <a:t>Редовни судови и уставни судови</a:t>
            </a:r>
          </a:p>
          <a:p>
            <a:r>
              <a:rPr lang="ru-RU" dirty="0" smtClean="0"/>
              <a:t>1. појавила у Америци  приликом решавања чувеног судског спора </a:t>
            </a:r>
            <a:r>
              <a:rPr lang="en-US" b="1" i="1" dirty="0" err="1" smtClean="0"/>
              <a:t>Marburu</a:t>
            </a:r>
            <a:r>
              <a:rPr lang="en-US" b="1" i="1" dirty="0" smtClean="0"/>
              <a:t> v</a:t>
            </a:r>
            <a:r>
              <a:rPr lang="ru-RU" b="1" i="1" dirty="0" smtClean="0"/>
              <a:t>. </a:t>
            </a:r>
            <a:r>
              <a:rPr lang="en-US" b="1" i="1" dirty="0" smtClean="0"/>
              <a:t>Madison</a:t>
            </a:r>
            <a:r>
              <a:rPr lang="ru-RU" dirty="0" smtClean="0"/>
              <a:t>. У одлуци Врховног суда поводом овог случаја</a:t>
            </a:r>
            <a:r>
              <a:rPr lang="sr-Cyrl-CS" dirty="0" smtClean="0"/>
              <a:t>,</a:t>
            </a:r>
            <a:r>
              <a:rPr lang="ru-RU" dirty="0" smtClean="0"/>
              <a:t> председник Врховног суда</a:t>
            </a:r>
            <a:r>
              <a:rPr lang="sr-Cyrl-CS" dirty="0" smtClean="0"/>
              <a:t>, </a:t>
            </a:r>
            <a:r>
              <a:rPr lang="sr-Cyrl-CS" b="1" i="1" dirty="0" smtClean="0"/>
              <a:t>Џон Маршал </a:t>
            </a:r>
            <a:r>
              <a:rPr lang="ru-RU" dirty="0" smtClean="0"/>
              <a:t>формулисао је став да Суд има право да врши оцену уставности закона </a:t>
            </a:r>
            <a:r>
              <a:rPr lang="ru-RU" b="1" dirty="0" smtClean="0"/>
              <a:t>(</a:t>
            </a:r>
            <a:r>
              <a:rPr lang="en-US" b="1" i="1" dirty="0" smtClean="0"/>
              <a:t>judicial review</a:t>
            </a:r>
            <a:r>
              <a:rPr lang="sr-Cyrl-CS" b="1" dirty="0" smtClean="0"/>
              <a:t>)</a:t>
            </a:r>
            <a:r>
              <a:rPr lang="sr-Cyrl-CS" dirty="0" smtClean="0"/>
              <a:t>,</a:t>
            </a:r>
            <a:r>
              <a:rPr lang="ru-RU" dirty="0" smtClean="0"/>
              <a:t> право које амерички Устав од 1787. није изричито предвиђао.</a:t>
            </a:r>
          </a:p>
          <a:p>
            <a:r>
              <a:rPr lang="ru-RU" dirty="0" smtClean="0"/>
              <a:t>2. Уставносудска контрола је новијег датума. Први уставни суд који је добио надле</a:t>
            </a:r>
            <a:r>
              <a:rPr lang="sr-Cyrl-CS" dirty="0" smtClean="0"/>
              <a:t>ж</a:t>
            </a:r>
            <a:r>
              <a:rPr lang="ru-RU" dirty="0" smtClean="0"/>
              <a:t>ност да оцењује уставност закона појавио се у Аустрији 1920.</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Контрола</a:t>
            </a:r>
            <a:r>
              <a:rPr lang="en-US" b="1" dirty="0" smtClean="0"/>
              <a:t> </a:t>
            </a:r>
            <a:r>
              <a:rPr lang="en-US" b="1" dirty="0" err="1" smtClean="0"/>
              <a:t>уставности</a:t>
            </a:r>
            <a:r>
              <a:rPr lang="en-US" b="1" dirty="0" smtClean="0"/>
              <a:t> </a:t>
            </a:r>
            <a:r>
              <a:rPr lang="en-US" b="1" dirty="0" err="1" smtClean="0"/>
              <a:t>редовних</a:t>
            </a:r>
            <a:r>
              <a:rPr lang="en-US" b="1" dirty="0" smtClean="0"/>
              <a:t> </a:t>
            </a:r>
            <a:r>
              <a:rPr lang="en-US" b="1" dirty="0" err="1" smtClean="0"/>
              <a:t>судова</a:t>
            </a:r>
            <a:endParaRPr lang="en-US" dirty="0"/>
          </a:p>
        </p:txBody>
      </p:sp>
      <p:sp>
        <p:nvSpPr>
          <p:cNvPr id="3" name="Content Placeholder 2"/>
          <p:cNvSpPr>
            <a:spLocks noGrp="1"/>
          </p:cNvSpPr>
          <p:nvPr>
            <p:ph sz="quarter" idx="1"/>
          </p:nvPr>
        </p:nvSpPr>
        <p:spPr/>
        <p:txBody>
          <a:bodyPr>
            <a:normAutofit fontScale="85000" lnSpcReduction="10000"/>
          </a:bodyPr>
          <a:lstStyle/>
          <a:p>
            <a:r>
              <a:rPr lang="ru-RU" dirty="0" smtClean="0"/>
              <a:t>у мањем броју др</a:t>
            </a:r>
            <a:r>
              <a:rPr lang="sr-Cyrl-CS" dirty="0" smtClean="0"/>
              <a:t>ж</a:t>
            </a:r>
            <a:r>
              <a:rPr lang="ru-RU" dirty="0" smtClean="0"/>
              <a:t>ава. </a:t>
            </a:r>
          </a:p>
          <a:p>
            <a:r>
              <a:rPr lang="ru-RU" dirty="0" smtClean="0"/>
              <a:t>изричито је не предвиђа устав</a:t>
            </a:r>
            <a:r>
              <a:rPr lang="sr-Cyrl-CS" dirty="0" smtClean="0"/>
              <a:t>. </a:t>
            </a:r>
          </a:p>
          <a:p>
            <a:r>
              <a:rPr lang="sr-Cyrl-CS" dirty="0" smtClean="0"/>
              <a:t>У</a:t>
            </a:r>
            <a:r>
              <a:rPr lang="ru-RU" dirty="0" smtClean="0"/>
              <a:t>ставно је правило да судови суде на основу закона. Ова к</a:t>
            </a:r>
            <a:r>
              <a:rPr lang="sr-Cyrl-CS" dirty="0" smtClean="0"/>
              <a:t>онтрола уставности закона</a:t>
            </a:r>
            <a:r>
              <a:rPr lang="ru-RU" dirty="0" smtClean="0"/>
              <a:t> се изводи из природе судске функције. </a:t>
            </a:r>
          </a:p>
          <a:p>
            <a:r>
              <a:rPr lang="ru-RU" dirty="0" smtClean="0"/>
              <a:t>Основни аргумент је да судови морају</a:t>
            </a:r>
            <a:r>
              <a:rPr lang="sr-Cyrl-CS" dirty="0" smtClean="0"/>
              <a:t>,</a:t>
            </a:r>
            <a:r>
              <a:rPr lang="ru-RU" dirty="0" smtClean="0"/>
              <a:t> по природи своје функције</a:t>
            </a:r>
            <a:r>
              <a:rPr lang="sr-Cyrl-CS" dirty="0" smtClean="0"/>
              <a:t>,</a:t>
            </a:r>
            <a:r>
              <a:rPr lang="ru-RU" dirty="0" smtClean="0"/>
              <a:t> да тумаче законе</a:t>
            </a:r>
            <a:r>
              <a:rPr lang="sr-Cyrl-CS" dirty="0" smtClean="0"/>
              <a:t>,</a:t>
            </a:r>
            <a:r>
              <a:rPr lang="ru-RU" dirty="0" smtClean="0"/>
              <a:t> како би могли да их примене приликом решавања конкретних случајева.</a:t>
            </a:r>
          </a:p>
          <a:p>
            <a:r>
              <a:rPr lang="ru-RU" dirty="0" smtClean="0"/>
              <a:t>Ако је у питању сукоб између два закона разли</a:t>
            </a:r>
            <a:r>
              <a:rPr lang="sr-Cyrl-CS" dirty="0" smtClean="0"/>
              <a:t>­</a:t>
            </a:r>
            <a:r>
              <a:rPr lang="ru-RU" dirty="0" smtClean="0"/>
              <a:t>чите правне снаге</a:t>
            </a:r>
            <a:r>
              <a:rPr lang="sr-Cyrl-CS" dirty="0" smtClean="0"/>
              <a:t>,</a:t>
            </a:r>
            <a:r>
              <a:rPr lang="ru-RU" dirty="0" smtClean="0"/>
              <a:t> очигледно да је надмоћнији онај закон који има јачу правну снагу.</a:t>
            </a:r>
          </a:p>
          <a:p>
            <a:r>
              <a:rPr lang="ru-RU" dirty="0" smtClean="0"/>
              <a:t>уставна норма је надмоћнија од законске норме</a:t>
            </a:r>
          </a:p>
          <a:p>
            <a:r>
              <a:rPr lang="ru-RU" dirty="0" smtClean="0"/>
              <a:t>у супротности с начелом поделе власти !</a:t>
            </a:r>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Контрола</a:t>
            </a:r>
            <a:r>
              <a:rPr lang="en-US" b="1" dirty="0" smtClean="0"/>
              <a:t> </a:t>
            </a:r>
            <a:r>
              <a:rPr lang="en-US" b="1" dirty="0" err="1" smtClean="0"/>
              <a:t>уставности</a:t>
            </a:r>
            <a:r>
              <a:rPr lang="en-US" b="1" dirty="0" smtClean="0"/>
              <a:t> </a:t>
            </a:r>
            <a:r>
              <a:rPr lang="en-US" b="1" dirty="0" err="1" smtClean="0"/>
              <a:t>редовних</a:t>
            </a:r>
            <a:r>
              <a:rPr lang="en-US" b="1" dirty="0" smtClean="0"/>
              <a:t> </a:t>
            </a:r>
            <a:r>
              <a:rPr lang="en-US" b="1" dirty="0" err="1" smtClean="0"/>
              <a:t>судова</a:t>
            </a:r>
            <a:endParaRPr lang="en-US" dirty="0"/>
          </a:p>
        </p:txBody>
      </p:sp>
      <p:sp>
        <p:nvSpPr>
          <p:cNvPr id="3" name="Content Placeholder 2"/>
          <p:cNvSpPr>
            <a:spLocks noGrp="1"/>
          </p:cNvSpPr>
          <p:nvPr>
            <p:ph sz="quarter" idx="1"/>
          </p:nvPr>
        </p:nvSpPr>
        <p:spPr/>
        <p:txBody>
          <a:bodyPr>
            <a:normAutofit fontScale="85000" lnSpcReduction="20000"/>
          </a:bodyPr>
          <a:lstStyle/>
          <a:p>
            <a:r>
              <a:rPr lang="ru-RU" dirty="0" smtClean="0"/>
              <a:t>два модела: систем централизоване (Врховни суд) и систем децентрализоване контроле (свим редовним судовима).</a:t>
            </a:r>
          </a:p>
          <a:p>
            <a:r>
              <a:rPr lang="ru-RU" dirty="0" smtClean="0"/>
              <a:t>То је </a:t>
            </a:r>
            <a:r>
              <a:rPr lang="ru-RU" i="1" dirty="0" smtClean="0"/>
              <a:t>посредна</a:t>
            </a:r>
            <a:r>
              <a:rPr lang="ru-RU" dirty="0" smtClean="0"/>
              <a:t> или </a:t>
            </a:r>
            <a:r>
              <a:rPr lang="ru-RU" i="1" dirty="0" smtClean="0"/>
              <a:t>инцидентна</a:t>
            </a:r>
            <a:r>
              <a:rPr lang="ru-RU" dirty="0" smtClean="0"/>
              <a:t> </a:t>
            </a:r>
            <a:r>
              <a:rPr lang="ru-RU" i="1" dirty="0" smtClean="0"/>
              <a:t>контрола</a:t>
            </a:r>
            <a:r>
              <a:rPr lang="sr-Cyrl-CS" dirty="0" smtClean="0"/>
              <a:t>,</a:t>
            </a:r>
            <a:r>
              <a:rPr lang="ru-RU" dirty="0" smtClean="0"/>
              <a:t> јер је питање уставности везано за решавање конкретног спора - </a:t>
            </a:r>
            <a:r>
              <a:rPr lang="ru-RU" i="1" dirty="0" smtClean="0"/>
              <a:t>конкретна контрола</a:t>
            </a:r>
            <a:r>
              <a:rPr lang="ru-RU" dirty="0" smtClean="0"/>
              <a:t> уставности закона. </a:t>
            </a:r>
          </a:p>
          <a:p>
            <a:r>
              <a:rPr lang="ru-RU" dirty="0" smtClean="0"/>
              <a:t>Питање уставности закона је </a:t>
            </a:r>
            <a:r>
              <a:rPr lang="sr-Cyrl-CS" dirty="0" smtClean="0"/>
              <a:t>увек </a:t>
            </a:r>
            <a:r>
              <a:rPr lang="ru-RU" dirty="0" smtClean="0"/>
              <a:t>претходно питање од чијег решавања зависи пресуђивање конкретног спора</a:t>
            </a:r>
            <a:r>
              <a:rPr lang="sr-Cyrl-CS" dirty="0" smtClean="0"/>
              <a:t>,</a:t>
            </a:r>
            <a:r>
              <a:rPr lang="ru-RU" dirty="0" smtClean="0"/>
              <a:t> који је главно питање</a:t>
            </a:r>
            <a:r>
              <a:rPr lang="sr-Cyrl-CS" dirty="0" smtClean="0"/>
              <a:t> - </a:t>
            </a:r>
            <a:r>
              <a:rPr lang="ru-RU" i="1" dirty="0" smtClean="0"/>
              <a:t>акцесорна контрола</a:t>
            </a:r>
            <a:r>
              <a:rPr lang="ru-RU" dirty="0" smtClean="0"/>
              <a:t> уставности.</a:t>
            </a:r>
          </a:p>
          <a:p>
            <a:r>
              <a:rPr lang="ru-RU" dirty="0" smtClean="0"/>
              <a:t>Одлука суда делује само за учеснике у спору</a:t>
            </a:r>
            <a:r>
              <a:rPr lang="sr-Cyrl-CS" dirty="0" smtClean="0"/>
              <a:t>, дејство </a:t>
            </a:r>
            <a:r>
              <a:rPr lang="en-US" b="1" i="1" dirty="0" smtClean="0"/>
              <a:t>inter </a:t>
            </a:r>
            <a:r>
              <a:rPr lang="en-US" b="1" i="1" dirty="0" err="1" smtClean="0"/>
              <a:t>partes</a:t>
            </a:r>
            <a:r>
              <a:rPr lang="sr-Cyrl-CS" dirty="0" smtClean="0"/>
              <a:t>.</a:t>
            </a:r>
          </a:p>
          <a:p>
            <a:r>
              <a:rPr lang="ru-RU" dirty="0" smtClean="0"/>
              <a:t>констатација неуставности закона је у образло</a:t>
            </a:r>
            <a:r>
              <a:rPr lang="sr-Cyrl-CS" dirty="0" smtClean="0"/>
              <a:t>ж</a:t>
            </a:r>
            <a:r>
              <a:rPr lang="ru-RU" dirty="0" smtClean="0"/>
              <a:t>ењу. </a:t>
            </a:r>
          </a:p>
          <a:p>
            <a:r>
              <a:rPr lang="ru-RU" dirty="0" smtClean="0"/>
              <a:t>Закон формално и даље ва</a:t>
            </a:r>
            <a:r>
              <a:rPr lang="sr-Cyrl-CS" dirty="0" smtClean="0"/>
              <a:t>ж</a:t>
            </a:r>
            <a:r>
              <a:rPr lang="ru-RU" dirty="0" smtClean="0"/>
              <a:t>и</a:t>
            </a:r>
            <a:r>
              <a:rPr lang="sr-Cyrl-CS" dirty="0" smtClean="0"/>
              <a:t>,</a:t>
            </a:r>
            <a:r>
              <a:rPr lang="ru-RU" dirty="0" smtClean="0"/>
              <a:t> једино је одбијена његова примена у конкретном случају који је решен непосредном применом уставне норме.</a:t>
            </a:r>
            <a:endParaRPr lang="sr-Cyrl-CS" dirty="0" smtClean="0"/>
          </a:p>
          <a:p>
            <a:endParaRPr lang="en-US"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388</TotalTime>
  <Words>3908</Words>
  <Application>Microsoft Office PowerPoint</Application>
  <PresentationFormat>On-screen Show (4:3)</PresentationFormat>
  <Paragraphs>231</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Equity</vt:lpstr>
      <vt:lpstr>Системи контроле уставности </vt:lpstr>
      <vt:lpstr>Заштита устава </vt:lpstr>
      <vt:lpstr>Системи контроле уставности</vt:lpstr>
      <vt:lpstr>Вансудска (политичка) контрола уставности</vt:lpstr>
      <vt:lpstr>Вансудска контрола уставности</vt:lpstr>
      <vt:lpstr>Уставни савет</vt:lpstr>
      <vt:lpstr>Судска контрола уставности</vt:lpstr>
      <vt:lpstr>Контрола уставности редовних судова</vt:lpstr>
      <vt:lpstr>Контрола уставности редовних судова</vt:lpstr>
      <vt:lpstr>Уставносудска контрола</vt:lpstr>
      <vt:lpstr>Уставни судови</vt:lpstr>
      <vt:lpstr>Надлежности  уставних судова</vt:lpstr>
      <vt:lpstr>Нормативна контрола</vt:lpstr>
      <vt:lpstr>Нормативна контрола</vt:lpstr>
      <vt:lpstr>Нормативна контрола</vt:lpstr>
      <vt:lpstr>Конкретна нормативна контрола</vt:lpstr>
      <vt:lpstr>Превентивна нормативна контрола</vt:lpstr>
      <vt:lpstr>Посебне надлежности уставних судова</vt:lpstr>
      <vt:lpstr>Посебне надлежности уставних судова</vt:lpstr>
      <vt:lpstr>Положај и састав уставних судова </vt:lpstr>
      <vt:lpstr>Положај судија уставног суда</vt:lpstr>
      <vt:lpstr>Поступак пред уставним судовима </vt:lpstr>
      <vt:lpstr>Уставни суд Републике Србије </vt:lpstr>
      <vt:lpstr>Положај и састав Уставног суда</vt:lpstr>
      <vt:lpstr>Положај и састав Уставног суда</vt:lpstr>
      <vt:lpstr>Надлежност Уставног суда  </vt:lpstr>
      <vt:lpstr>Надлежност Уставног суда  </vt:lpstr>
      <vt:lpstr>Надлежност Уставног суда</vt:lpstr>
      <vt:lpstr>Покретање поступка пред Уставним судом</vt:lpstr>
      <vt:lpstr>Иницијатива и предлог за покретање поступка</vt:lpstr>
      <vt:lpstr>Одлучивање и одлуке Уставног суда</vt:lpstr>
      <vt:lpstr>Уставни суд може да донесе привремену меру.</vt:lpstr>
      <vt:lpstr>3.Одлучивање и одлуке Уставног суда</vt:lpstr>
      <vt:lpstr>Уставни суд одлуком:  </vt:lpstr>
      <vt:lpstr>Уставни суд решењем:  </vt:lpstr>
      <vt:lpstr>Дејство одлука Уставног суда   </vt:lpstr>
      <vt:lpstr>Дејство одлуке у поступку нормативне контроле</vt:lpstr>
      <vt:lpstr>Ограничено ex tunc дејство одлуке Уставног суда.</vt:lpstr>
      <vt:lpstr>Еx tunc дејство одлуке Уставног суда</vt:lpstr>
      <vt:lpstr>Извршење одлука Уставног суда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Уставна контрола и заштита</dc:title>
  <dc:creator>Peca</dc:creator>
  <cp:lastModifiedBy>Korisnik</cp:lastModifiedBy>
  <cp:revision>43</cp:revision>
  <dcterms:created xsi:type="dcterms:W3CDTF">2006-08-16T00:00:00Z</dcterms:created>
  <dcterms:modified xsi:type="dcterms:W3CDTF">2020-03-17T13:40:48Z</dcterms:modified>
</cp:coreProperties>
</file>