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76" r:id="rId3"/>
    <p:sldId id="257" r:id="rId4"/>
    <p:sldId id="263" r:id="rId5"/>
    <p:sldId id="259" r:id="rId6"/>
    <p:sldId id="270" r:id="rId7"/>
    <p:sldId id="271" r:id="rId8"/>
    <p:sldId id="274" r:id="rId9"/>
    <p:sldId id="275" r:id="rId10"/>
    <p:sldId id="269" r:id="rId11"/>
    <p:sldId id="262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959658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10294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69124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8681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66256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06927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19199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401006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4510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8138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87229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258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82040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36259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840787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334805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6882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A424EA-132B-45E0-B2DD-F9343F7865A1}" type="datetimeFigureOut">
              <a:rPr lang="sr-Latn-RS" smtClean="0"/>
              <a:t>23.3.2020.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80918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aantic@jura.kg.ac.r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 smtClean="0"/>
              <a:t>Међународно радно право</a:t>
            </a:r>
            <a:r>
              <a:rPr lang="sr-Cyrl-RS" dirty="0" smtClean="0"/>
              <a:t/>
            </a:r>
            <a:br>
              <a:rPr lang="sr-Cyrl-RS" dirty="0" smtClean="0"/>
            </a:b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 dirty="0" smtClean="0"/>
          </a:p>
          <a:p>
            <a:r>
              <a:rPr lang="sr-Cyrl-RS" sz="2800" b="1" i="1" dirty="0"/>
              <a:t>Вежбе</a:t>
            </a:r>
            <a:endParaRPr lang="sr-Cyrl-RS" sz="28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42837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	</a:t>
            </a:r>
            <a:r>
              <a:rPr lang="sr-Cyrl-RS" b="1" dirty="0" smtClean="0"/>
              <a:t>Следећи час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Делатност Међународне организације рада на подручју међународних радних стандарда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89450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-554182"/>
            <a:ext cx="10018713" cy="100861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4800" b="1" dirty="0" smtClean="0"/>
              <a:t>Хвала на пажњи!</a:t>
            </a:r>
          </a:p>
          <a:p>
            <a:pPr marL="0" indent="0" algn="ctr">
              <a:buNone/>
            </a:pPr>
            <a:endParaRPr lang="sr-Cyrl-RS" sz="4800" b="1" dirty="0"/>
          </a:p>
          <a:p>
            <a:pPr marL="0" indent="0" algn="r">
              <a:buNone/>
            </a:pPr>
            <a:r>
              <a:rPr lang="sr-Cyrl-RS" sz="2000" i="1" dirty="0" smtClean="0"/>
              <a:t>Асистент Александар Антић</a:t>
            </a:r>
          </a:p>
          <a:p>
            <a:pPr marL="0" indent="0" algn="r">
              <a:buNone/>
            </a:pPr>
            <a:r>
              <a:rPr lang="sr-Cyrl-RS" sz="2000" i="1" dirty="0" smtClean="0"/>
              <a:t>Кабинет А 116</a:t>
            </a:r>
          </a:p>
          <a:p>
            <a:pPr marL="0" indent="0" algn="r">
              <a:buNone/>
            </a:pPr>
            <a:r>
              <a:rPr lang="sr-Cyrl-RS" sz="2000" i="1" dirty="0" smtClean="0"/>
              <a:t>Телефон у кабинету</a:t>
            </a:r>
            <a:r>
              <a:rPr lang="sr-Cyrl-RS" sz="2000" i="1" dirty="0"/>
              <a:t>: </a:t>
            </a:r>
            <a:r>
              <a:rPr lang="sr-Cyrl-RS" sz="2000" i="1" dirty="0" smtClean="0"/>
              <a:t>034 </a:t>
            </a:r>
            <a:r>
              <a:rPr lang="sr-Cyrl-RS" sz="2000" i="1" dirty="0"/>
              <a:t>306 568 </a:t>
            </a:r>
            <a:endParaRPr lang="sr-Cyrl-RS" sz="2000" i="1" dirty="0" smtClean="0"/>
          </a:p>
          <a:p>
            <a:pPr marL="0" indent="0" algn="r">
              <a:buNone/>
            </a:pPr>
            <a:r>
              <a:rPr lang="en-GB" sz="2000" i="1" dirty="0" smtClean="0"/>
              <a:t>E – mail</a:t>
            </a:r>
            <a:r>
              <a:rPr lang="sr-Cyrl-RS" sz="2000" i="1" dirty="0" smtClean="0"/>
              <a:t>:</a:t>
            </a:r>
            <a:r>
              <a:rPr lang="en-GB" sz="2000" i="1" dirty="0" smtClean="0"/>
              <a:t> aantic@jura.kg.ac.rs</a:t>
            </a:r>
            <a:endParaRPr lang="sr-Latn-RS" sz="2000" i="1" dirty="0"/>
          </a:p>
        </p:txBody>
      </p:sp>
    </p:spTree>
    <p:extLst>
      <p:ext uri="{BB962C8B-B14F-4D97-AF65-F5344CB8AC3E}">
        <p14:creationId xmlns:p14="http://schemas.microsoft.com/office/powerpoint/2010/main" val="2895941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80109"/>
            <a:ext cx="10018713" cy="6303818"/>
          </a:xfrm>
        </p:spPr>
        <p:txBody>
          <a:bodyPr/>
          <a:lstStyle/>
          <a:p>
            <a:pPr>
              <a:defRPr/>
            </a:pPr>
            <a:r>
              <a:rPr lang="sr-Cyrl-RS" dirty="0"/>
              <a:t>За све додатне информације и појашњења обратите се на </a:t>
            </a:r>
            <a:r>
              <a:rPr lang="sr-Cyrl-RS" dirty="0" err="1"/>
              <a:t>мејл</a:t>
            </a:r>
            <a:r>
              <a:rPr lang="sr-Cyrl-RS" dirty="0"/>
              <a:t>: </a:t>
            </a:r>
            <a:r>
              <a:rPr lang="en-GB" dirty="0">
                <a:hlinkClick r:id="rId2"/>
              </a:rPr>
              <a:t>aantic@jura.kg.ac.rs</a:t>
            </a:r>
            <a:endParaRPr lang="en-GB" dirty="0"/>
          </a:p>
          <a:p>
            <a:pPr>
              <a:defRPr/>
            </a:pPr>
            <a:endParaRPr lang="en-GB" dirty="0"/>
          </a:p>
          <a:p>
            <a:pPr algn="just">
              <a:defRPr/>
            </a:pPr>
            <a:r>
              <a:rPr lang="sr-Cyrl-RS" dirty="0"/>
              <a:t>Придржавајте се општих мера здравствене заштите и будите солидарни са угроженим категоријама становништва од вируса </a:t>
            </a:r>
            <a:r>
              <a:rPr lang="en-GB" dirty="0"/>
              <a:t>COVID-19</a:t>
            </a:r>
            <a:r>
              <a:rPr lang="sr-Cyrl-RS" dirty="0"/>
              <a:t>.</a:t>
            </a:r>
          </a:p>
          <a:p>
            <a:pPr algn="just">
              <a:defRPr/>
            </a:pPr>
            <a:r>
              <a:rPr lang="sr-Cyrl-RS" dirty="0"/>
              <a:t>Од вас будућих академских грађана и студената Правног факултета у Крагујевцу се очекује да будете одговорни и на располагању лицима којима је помоћ у овој ситуацији неопходна.</a:t>
            </a:r>
          </a:p>
          <a:p>
            <a:pPr algn="just">
              <a:defRPr/>
            </a:pPr>
            <a:r>
              <a:rPr lang="sr-Cyrl-RS" dirty="0"/>
              <a:t>Учите редовно, пошто неће бити надокнаде наставе, а испити ће се организовати по окончању ванредног стања.</a:t>
            </a:r>
          </a:p>
          <a:p>
            <a:pPr>
              <a:defRPr/>
            </a:pPr>
            <a:r>
              <a:rPr lang="sr-Cyrl-RS" b="1" u="sng" dirty="0"/>
              <a:t>Као замену за колоквијум радићете есеје.</a:t>
            </a:r>
          </a:p>
          <a:p>
            <a:pPr>
              <a:defRPr/>
            </a:pPr>
            <a:r>
              <a:rPr lang="sr-Cyrl-RS" b="1" u="sng" dirty="0"/>
              <a:t>Теме за есеје ћу вам објавити следеће недеље.</a:t>
            </a:r>
            <a:endParaRPr lang="sr-Latn-RS" b="1" u="sng" dirty="0"/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73535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Подсећање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258291"/>
            <a:ext cx="10018713" cy="3768436"/>
          </a:xfrm>
        </p:spPr>
        <p:txBody>
          <a:bodyPr/>
          <a:lstStyle/>
          <a:p>
            <a:r>
              <a:rPr lang="sr-Cyrl-RS" dirty="0" smtClean="0">
                <a:latin typeface="Arial" panose="020B0604020202020204" pitchFamily="34" charset="0"/>
                <a:cs typeface="Arial" panose="020B0604020202020204" pitchFamily="34" charset="0"/>
              </a:rPr>
              <a:t>Разлика између конвенција и препорука?</a:t>
            </a:r>
          </a:p>
          <a:p>
            <a:r>
              <a:rPr lang="sr-Cyrl-RS" dirty="0" smtClean="0">
                <a:latin typeface="Arial" panose="020B0604020202020204" pitchFamily="34" charset="0"/>
                <a:cs typeface="Arial" panose="020B0604020202020204" pitchFamily="34" charset="0"/>
              </a:rPr>
              <a:t>Поступак доношења конвенција?</a:t>
            </a:r>
          </a:p>
          <a:p>
            <a:r>
              <a:rPr lang="sr-Cyrl-RS" dirty="0" smtClean="0">
                <a:latin typeface="Arial" panose="020B0604020202020204" pitchFamily="34" charset="0"/>
                <a:cs typeface="Arial" panose="020B0604020202020204" pitchFamily="34" charset="0"/>
              </a:rPr>
              <a:t>Начин њиховог </a:t>
            </a:r>
            <a:r>
              <a:rPr lang="sr-Cyrl-R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имплементирања</a:t>
            </a:r>
            <a:r>
              <a:rPr lang="sr-Cyrl-RS" dirty="0" smtClean="0">
                <a:latin typeface="Arial" panose="020B0604020202020204" pitchFamily="34" charset="0"/>
                <a:cs typeface="Arial" panose="020B0604020202020204" pitchFamily="34" charset="0"/>
              </a:rPr>
              <a:t> у унутрашње законодавство?</a:t>
            </a:r>
          </a:p>
          <a:p>
            <a:r>
              <a:rPr lang="sr-Cyrl-RS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Правна природа конвенција?</a:t>
            </a:r>
          </a:p>
          <a:p>
            <a:endParaRPr lang="sr-Cyrl-R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28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9620" y="-20779"/>
            <a:ext cx="10018713" cy="1142998"/>
          </a:xfrm>
        </p:spPr>
        <p:txBody>
          <a:bodyPr>
            <a:normAutofit fontScale="90000"/>
          </a:bodyPr>
          <a:lstStyle/>
          <a:p>
            <a:r>
              <a:rPr lang="sr-Cyrl-RS" b="1" dirty="0"/>
              <a:t>Контрола примене конвенција и препорука МОР-а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0364" y="1288473"/>
            <a:ext cx="10196945" cy="5569528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Контрола примене реализује се применом следећа три општа метода: </a:t>
            </a:r>
            <a:endParaRPr lang="ru-RU" dirty="0" smtClean="0"/>
          </a:p>
          <a:p>
            <a:pPr algn="just"/>
            <a:r>
              <a:rPr lang="ru-RU" dirty="0" smtClean="0"/>
              <a:t>1</a:t>
            </a:r>
            <a:r>
              <a:rPr lang="ru-RU" dirty="0"/>
              <a:t>) подношењем годишњих извештаја Међународном бироу рада од стране држава чланица МОР-а, </a:t>
            </a:r>
            <a:endParaRPr lang="ru-RU" dirty="0" smtClean="0"/>
          </a:p>
          <a:p>
            <a:pPr algn="just"/>
            <a:r>
              <a:rPr lang="ru-RU" dirty="0" smtClean="0"/>
              <a:t>2</a:t>
            </a:r>
            <a:r>
              <a:rPr lang="ru-RU" dirty="0"/>
              <a:t>) подношењем приговора (рекламација) од стране професионалних организација послодаваца и радника </a:t>
            </a:r>
            <a:r>
              <a:rPr lang="ru-RU" dirty="0" smtClean="0"/>
              <a:t>и</a:t>
            </a:r>
          </a:p>
          <a:p>
            <a:pPr algn="just"/>
            <a:r>
              <a:rPr lang="ru-RU" dirty="0" smtClean="0"/>
              <a:t>3</a:t>
            </a:r>
            <a:r>
              <a:rPr lang="ru-RU" dirty="0"/>
              <a:t>) подношењем жалбе (тужбе) од стране држава чланица.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7692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526473"/>
            <a:ext cx="10018713" cy="360218"/>
          </a:xfrm>
        </p:spPr>
        <p:txBody>
          <a:bodyPr>
            <a:normAutofit fontScale="90000"/>
          </a:bodyPr>
          <a:lstStyle/>
          <a:p>
            <a:r>
              <a:rPr lang="sr-Cyrl-RS" b="1" dirty="0" smtClean="0"/>
              <a:t>Подношење </a:t>
            </a:r>
            <a:r>
              <a:rPr lang="sr-Cyrl-RS" b="1" dirty="0"/>
              <a:t>годишњих извештаја Међународном бироу рада од стране држава чланица МОР-а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1492" y="2050473"/>
            <a:ext cx="11000508" cy="4572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Уставом МОР-а утврђена је обавеза држава-чланица да Међународном бироу рада подноси годишњи извештај о мерама које су предузете за примену ратификоване конвенције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Осим ове обавезе држава у одређеним временским периодима треба да поднесе и извештаје о стању националног законодавства и праксе у погледу конвенција које нису ратификоване. </a:t>
            </a: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Одбор експерата.</a:t>
            </a:r>
          </a:p>
          <a:p>
            <a:pPr algn="just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Примедба или непосредни захтев.</a:t>
            </a:r>
          </a:p>
          <a:p>
            <a:pPr algn="just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Комисија за примену конвенција и препорука.</a:t>
            </a:r>
          </a:p>
          <a:p>
            <a:pPr algn="just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Извештај комисије усваја Генерална конференција.</a:t>
            </a:r>
          </a:p>
          <a:p>
            <a:pPr algn="just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Непосредни контакт ради решавања спорних питања путем изасланства.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46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1"/>
            <a:ext cx="10018713" cy="1177636"/>
          </a:xfrm>
        </p:spPr>
        <p:txBody>
          <a:bodyPr/>
          <a:lstStyle/>
          <a:p>
            <a:r>
              <a:rPr lang="sr-Cyrl-RS" b="1" dirty="0" smtClean="0"/>
              <a:t>Подношење </a:t>
            </a:r>
            <a:r>
              <a:rPr lang="sr-Cyrl-RS" b="1" dirty="0"/>
              <a:t>приговора (рекламације)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09" y="886691"/>
            <a:ext cx="10583000" cy="5971309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dirty="0"/>
              <a:t>Поступак по приговору регулисан је чл. 24-25 Устава МОР-а</a:t>
            </a:r>
            <a:r>
              <a:rPr lang="sr-Cyrl-RS" dirty="0" smtClean="0"/>
              <a:t>.</a:t>
            </a:r>
          </a:p>
          <a:p>
            <a:pPr algn="just"/>
            <a:r>
              <a:rPr lang="ru-RU" dirty="0"/>
              <a:t>Приговором се покреће поступак против државе чланице због неиспуњавања обавеза које су настале ратификацијом конвенције. </a:t>
            </a:r>
            <a:endParaRPr lang="ru-RU" dirty="0" smtClean="0"/>
          </a:p>
          <a:p>
            <a:pPr algn="just"/>
            <a:r>
              <a:rPr lang="ru-RU" dirty="0" smtClean="0"/>
              <a:t>Приговор </a:t>
            </a:r>
            <a:r>
              <a:rPr lang="ru-RU" dirty="0"/>
              <a:t>се подноси Међународном бироу рада  а активну легитимацију, према чл. 24 Устава МОР-а, имају професионалне, националне или међународне организације послодаваца или радника. </a:t>
            </a:r>
            <a:endParaRPr lang="ru-RU" dirty="0" smtClean="0"/>
          </a:p>
          <a:p>
            <a:pPr algn="just"/>
            <a:r>
              <a:rPr lang="sr-Cyrl-RS" dirty="0"/>
              <a:t>О поднетом приговору води се расправа од стране трипартитног одбора (однос 1:1:1) кога именује административни савет МОР-а</a:t>
            </a:r>
            <a:r>
              <a:rPr lang="sr-Cyrl-RS" dirty="0" smtClean="0"/>
              <a:t>.</a:t>
            </a:r>
          </a:p>
          <a:p>
            <a:pPr algn="just"/>
            <a:r>
              <a:rPr lang="sr-Cyrl-RS" dirty="0"/>
              <a:t>Након тога, приговор се може доставити влади с позивом да у разумном року, обично три месеца достави прикладну изјаву. </a:t>
            </a:r>
            <a:endParaRPr lang="sr-Cyrl-RS" dirty="0" smtClean="0"/>
          </a:p>
          <a:p>
            <a:pPr algn="just"/>
            <a:r>
              <a:rPr lang="sr-Cyrl-RS" dirty="0" smtClean="0"/>
              <a:t>Одбор може ако изјава </a:t>
            </a:r>
            <a:r>
              <a:rPr lang="sr-Cyrl-RS" dirty="0"/>
              <a:t>владе није задовољавајућа </a:t>
            </a:r>
            <a:r>
              <a:rPr lang="sr-Cyrl-RS" dirty="0" smtClean="0"/>
              <a:t>примљени </a:t>
            </a:r>
            <a:r>
              <a:rPr lang="sr-Cyrl-RS" dirty="0"/>
              <a:t>приговор и евентуални одговор на њега јавно објавити. </a:t>
            </a:r>
            <a:r>
              <a:rPr lang="sr-Cyrl-RS" dirty="0" smtClean="0"/>
              <a:t> </a:t>
            </a:r>
          </a:p>
          <a:p>
            <a:pPr algn="just"/>
            <a:r>
              <a:rPr lang="sr-Cyrl-RS" dirty="0"/>
              <a:t>у периоду 1966-1994. године поднето је 40 приговора МОР-у док је 1991-1992. године поднето 8 приговора, док је 2010. године поднето 4 </a:t>
            </a:r>
            <a:r>
              <a:rPr lang="sr-Cyrl-RS" dirty="0" smtClean="0"/>
              <a:t>приговора.</a:t>
            </a:r>
          </a:p>
          <a:p>
            <a:pPr algn="just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016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Поступак </a:t>
            </a:r>
            <a:r>
              <a:rPr lang="ru-RU" b="1" dirty="0"/>
              <a:t>по жалби (тужби) која се подноси од овлашћеног подносиоца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327564"/>
            <a:ext cx="10707690" cy="4419599"/>
          </a:xfrm>
        </p:spPr>
        <p:txBody>
          <a:bodyPr/>
          <a:lstStyle/>
          <a:p>
            <a:pPr algn="just"/>
            <a:r>
              <a:rPr lang="sr-Cyrl-RS" dirty="0"/>
              <a:t>Ради се о најформалнијем поступку контроле примене конвенција МОР-а. </a:t>
            </a:r>
            <a:endParaRPr lang="sr-Cyrl-RS" dirty="0" smtClean="0"/>
          </a:p>
          <a:p>
            <a:pPr algn="just"/>
            <a:r>
              <a:rPr lang="sr-Cyrl-RS" dirty="0" smtClean="0"/>
              <a:t>Активну </a:t>
            </a:r>
            <a:r>
              <a:rPr lang="sr-Cyrl-RS" dirty="0"/>
              <a:t>легитимацију за подношење </a:t>
            </a:r>
            <a:r>
              <a:rPr lang="sr-Cyrl-RS" dirty="0" smtClean="0"/>
              <a:t>жалбе:</a:t>
            </a:r>
          </a:p>
          <a:p>
            <a:pPr algn="just"/>
            <a:r>
              <a:rPr lang="sr-Cyrl-RS" dirty="0" smtClean="0"/>
              <a:t>(</a:t>
            </a:r>
            <a:r>
              <a:rPr lang="sr-Cyrl-RS" dirty="0"/>
              <a:t>1) свака држава чланица МОР-а која није задовољна како друга држава обезбеђује примену одређене конвенције коју су обе државе ратификовале. Жалба се подноси Међународном бироу рада; </a:t>
            </a:r>
            <a:endParaRPr lang="sr-Cyrl-RS" dirty="0" smtClean="0"/>
          </a:p>
          <a:p>
            <a:pPr algn="just"/>
            <a:r>
              <a:rPr lang="sr-Cyrl-RS" dirty="0" smtClean="0"/>
              <a:t>(</a:t>
            </a:r>
            <a:r>
              <a:rPr lang="sr-Cyrl-RS" dirty="0"/>
              <a:t>2) држављани </a:t>
            </a:r>
            <a:r>
              <a:rPr lang="sr-Cyrl-RS"/>
              <a:t>државе </a:t>
            </a:r>
            <a:r>
              <a:rPr lang="sr-Cyrl-RS" smtClean="0"/>
              <a:t>тужиље </a:t>
            </a:r>
            <a:r>
              <a:rPr lang="sr-Cyrl-RS" dirty="0"/>
              <a:t>под условом да су због </a:t>
            </a:r>
            <a:r>
              <a:rPr lang="sr-Cyrl-RS" dirty="0" smtClean="0"/>
              <a:t>неадекватне </a:t>
            </a:r>
            <a:r>
              <a:rPr lang="sr-Cyrl-RS" dirty="0"/>
              <a:t>примене одређене конвенције претрпели директну штету и </a:t>
            </a:r>
            <a:endParaRPr lang="sr-Cyrl-RS" dirty="0" smtClean="0"/>
          </a:p>
          <a:p>
            <a:pPr algn="just"/>
            <a:r>
              <a:rPr lang="sr-Cyrl-RS" dirty="0" smtClean="0"/>
              <a:t>(</a:t>
            </a:r>
            <a:r>
              <a:rPr lang="sr-Cyrl-RS" dirty="0"/>
              <a:t>3) Административни савет било по свом нахођењу било поступањем по пријему тужбе од стране делегата Међународне конференције рада.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8298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10836"/>
            <a:ext cx="10707690" cy="6747163"/>
          </a:xfrm>
        </p:spPr>
        <p:txBody>
          <a:bodyPr/>
          <a:lstStyle/>
          <a:p>
            <a:pPr algn="just"/>
            <a:r>
              <a:rPr lang="sr-Cyrl-RS" dirty="0"/>
              <a:t>Т</a:t>
            </a:r>
            <a:r>
              <a:rPr lang="sr-Cyrl-RS" dirty="0" smtClean="0"/>
              <a:t>ужбени </a:t>
            </a:r>
            <a:r>
              <a:rPr lang="sr-Cyrl-RS" dirty="0"/>
              <a:t>захтев испитује Административни савет који може двојако поступити. </a:t>
            </a:r>
            <a:endParaRPr lang="sr-Cyrl-RS" dirty="0" smtClean="0"/>
          </a:p>
          <a:p>
            <a:pPr algn="just"/>
            <a:r>
              <a:rPr lang="sr-Cyrl-RS" dirty="0" smtClean="0"/>
              <a:t>Прво</a:t>
            </a:r>
            <a:r>
              <a:rPr lang="sr-Cyrl-RS" dirty="0"/>
              <a:t>, тужба се доставља туженој влади са циљем да се спорно питање реши пре него што се уђе у поступак, формалне истраге; </a:t>
            </a:r>
            <a:endParaRPr lang="sr-Cyrl-RS" dirty="0" smtClean="0"/>
          </a:p>
          <a:p>
            <a:pPr algn="just"/>
            <a:r>
              <a:rPr lang="sr-Cyrl-RS" dirty="0"/>
              <a:t>Д</a:t>
            </a:r>
            <a:r>
              <a:rPr lang="sr-Cyrl-RS" dirty="0" smtClean="0"/>
              <a:t>руго</a:t>
            </a:r>
            <a:r>
              <a:rPr lang="sr-Cyrl-RS" dirty="0"/>
              <a:t>, ако Административни савет не сматра да је потребно да се тужба достави туженој влади, или ако пак, без обзира што је тужба достављена влади, не прими у разумном року адекватан (очекивани) одговор онда </a:t>
            </a:r>
            <a:r>
              <a:rPr lang="sr-Cyrl-RS" dirty="0" smtClean="0"/>
              <a:t>он </a:t>
            </a:r>
            <a:r>
              <a:rPr lang="sr-Cyrl-RS" dirty="0"/>
              <a:t>може формирати трочлану истражну Комисију чија је обавеза да анализира тужбени захтев и да поднесе извештај са одређеним препорукама за решење спорног питања. </a:t>
            </a:r>
            <a:endParaRPr lang="sr-Cyrl-RS" dirty="0" smtClean="0"/>
          </a:p>
          <a:p>
            <a:pPr algn="just"/>
            <a:r>
              <a:rPr lang="sr-Cyrl-RS" dirty="0"/>
              <a:t>Следећа фаза овог општег надзора настаје поводом поднетог извештаја. </a:t>
            </a:r>
            <a:endParaRPr lang="sr-Latn-RS" dirty="0"/>
          </a:p>
          <a:p>
            <a:pPr algn="just"/>
            <a:r>
              <a:rPr lang="sr-Cyrl-RS" dirty="0"/>
              <a:t>Ова фаза надзорног поступка започиње достављањем извештаја Административном савету и свакој влади која за то има интерес. Генерални директор испуњава ту обавезу с тим што је неопходно да се извештај и објави. 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35783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96982"/>
            <a:ext cx="10555290" cy="6761017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dirty="0"/>
              <a:t>Након тога </a:t>
            </a:r>
            <a:r>
              <a:rPr lang="sr-Cyrl-RS" dirty="0" err="1"/>
              <a:t>заинтересoване</a:t>
            </a:r>
            <a:r>
              <a:rPr lang="sr-Cyrl-RS" dirty="0"/>
              <a:t> владе у року од три месеца треба да обавесте Генералног директора да ли прихватају или не препоруке које је истражна комисија дала у свом извештају. </a:t>
            </a:r>
            <a:endParaRPr lang="sr-Cyrl-RS" dirty="0" smtClean="0"/>
          </a:p>
          <a:p>
            <a:pPr algn="just"/>
            <a:r>
              <a:rPr lang="sr-Cyrl-RS" dirty="0" smtClean="0"/>
              <a:t>Ако</a:t>
            </a:r>
            <a:r>
              <a:rPr lang="sr-Cyrl-RS" dirty="0"/>
              <a:t>, пак, владе не прихватају предложене препоруке потребно је да се изјасне да ли се спорно питање може изнети пред Међународни суд правде, чија је одлука на основу члана 31. Устава МОР-а коначна</a:t>
            </a:r>
            <a:r>
              <a:rPr lang="sr-Cyrl-RS" dirty="0" smtClean="0"/>
              <a:t>.</a:t>
            </a:r>
          </a:p>
          <a:p>
            <a:pPr algn="just"/>
            <a:r>
              <a:rPr lang="sr-Cyrl-RS" dirty="0" smtClean="0"/>
              <a:t>За </a:t>
            </a:r>
            <a:r>
              <a:rPr lang="sr-Cyrl-RS" dirty="0"/>
              <a:t>све време овог поступка значајно је ангажовање и Одбора експерата који својим знањем и умећем настоји да сачува ауторитет МОР-а.</a:t>
            </a:r>
            <a:endParaRPr lang="sr-Latn-RS" dirty="0"/>
          </a:p>
          <a:p>
            <a:pPr algn="just"/>
            <a:r>
              <a:rPr lang="sr-Cyrl-RS" dirty="0"/>
              <a:t>Следећа фаза јесте извршење препоруке коју садржи извештај или одлуке Међународног суда правде. </a:t>
            </a:r>
            <a:endParaRPr lang="sr-Cyrl-RS" dirty="0" smtClean="0"/>
          </a:p>
          <a:p>
            <a:pPr algn="just"/>
            <a:r>
              <a:rPr lang="sr-Cyrl-RS" dirty="0" smtClean="0"/>
              <a:t>Ако </a:t>
            </a:r>
            <a:r>
              <a:rPr lang="sr-Cyrl-RS" dirty="0"/>
              <a:t>држава чланица у </a:t>
            </a:r>
            <a:r>
              <a:rPr lang="sr-Cyrl-RS" dirty="0" err="1"/>
              <a:t>предвиђеном</a:t>
            </a:r>
            <a:r>
              <a:rPr lang="sr-Cyrl-RS" dirty="0"/>
              <a:t> року не спроведе извршење Административни савет може предложити Међународној конференцији рада меру коју сматра опортуном за примену препорука а што произилази из члана 33. Устава МОР-а</a:t>
            </a:r>
            <a:r>
              <a:rPr lang="sr-Cyrl-RS" dirty="0" smtClean="0"/>
              <a:t>.</a:t>
            </a:r>
          </a:p>
          <a:p>
            <a:pPr algn="just"/>
            <a:r>
              <a:rPr lang="sr-Cyrl-RS" dirty="0" smtClean="0"/>
              <a:t>Након окончаног поступка по тужби нема прописане санкције за </a:t>
            </a:r>
            <a:r>
              <a:rPr lang="sr-Cyrl-RS" dirty="0" err="1" smtClean="0"/>
              <a:t>непоступање</a:t>
            </a:r>
            <a:r>
              <a:rPr lang="sr-Cyrl-RS" dirty="0" smtClean="0"/>
              <a:t> </a:t>
            </a:r>
            <a:r>
              <a:rPr lang="sr-Cyrl-RS" smtClean="0"/>
              <a:t>по препорукама.</a:t>
            </a:r>
            <a:endParaRPr lang="sr-Latn-RS" dirty="0"/>
          </a:p>
          <a:p>
            <a:pPr algn="just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8606268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216</TotalTime>
  <Words>834</Words>
  <Application>Microsoft Office PowerPoint</Application>
  <PresentationFormat>Widescreen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Corbel</vt:lpstr>
      <vt:lpstr>Times New Roman</vt:lpstr>
      <vt:lpstr>Parallax</vt:lpstr>
      <vt:lpstr>Међународно радно право </vt:lpstr>
      <vt:lpstr>PowerPoint Presentation</vt:lpstr>
      <vt:lpstr>Подсећање</vt:lpstr>
      <vt:lpstr>Контрола примене конвенција и препорука МОР-а</vt:lpstr>
      <vt:lpstr>Подношење годишњих извештаја Међународном бироу рада од стране држава чланица МОР-а</vt:lpstr>
      <vt:lpstr>Подношење приговора (рекламације)</vt:lpstr>
      <vt:lpstr>Поступак по жалби (тужби) која се подноси од овлашћеног подносиоца</vt:lpstr>
      <vt:lpstr>PowerPoint Presentation</vt:lpstr>
      <vt:lpstr>PowerPoint Presentation</vt:lpstr>
      <vt:lpstr> Следећи час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Међународно радно право </dc:title>
  <dc:creator>Aleksandar Antic</dc:creator>
  <cp:lastModifiedBy>Aleksandar Antic</cp:lastModifiedBy>
  <cp:revision>30</cp:revision>
  <dcterms:created xsi:type="dcterms:W3CDTF">2019-03-03T12:51:16Z</dcterms:created>
  <dcterms:modified xsi:type="dcterms:W3CDTF">2020-03-23T21:28:17Z</dcterms:modified>
</cp:coreProperties>
</file>