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3" r:id="rId3"/>
    <p:sldId id="280" r:id="rId4"/>
    <p:sldId id="259" r:id="rId5"/>
    <p:sldId id="276" r:id="rId6"/>
    <p:sldId id="281" r:id="rId7"/>
    <p:sldId id="283" r:id="rId8"/>
    <p:sldId id="270" r:id="rId9"/>
    <p:sldId id="277" r:id="rId10"/>
    <p:sldId id="282" r:id="rId11"/>
    <p:sldId id="278" r:id="rId12"/>
    <p:sldId id="279" r:id="rId13"/>
    <p:sldId id="269" r:id="rId14"/>
    <p:sldId id="262" r:id="rId1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6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12.5.2019.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959658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12.5.2019.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10294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12.5.2019.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69124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12.5.2019.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86819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12.5.2019.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66256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12.5.2019.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06927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12.5.2019.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19199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12.5.2019.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6401006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12.5.2019.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45107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12.5.2019.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81384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12.5.2019.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87229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12.5.2019.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258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12.5.2019.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82040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12.5.2019.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36259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12.5.2019.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8407876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12.5.2019.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334805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424EA-132B-45E0-B2DD-F9343F7865A1}" type="datetimeFigureOut">
              <a:rPr lang="sr-Latn-RS" smtClean="0"/>
              <a:t>12.5.2019.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26882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0A424EA-132B-45E0-B2DD-F9343F7865A1}" type="datetimeFigureOut">
              <a:rPr lang="sr-Latn-RS" smtClean="0"/>
              <a:t>12.5.2019.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A8160B5-BA98-4CF9-8495-64F277484158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80918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 smtClean="0"/>
              <a:t>Међународно радно право</a:t>
            </a:r>
            <a:r>
              <a:rPr lang="sr-Cyrl-RS" dirty="0" smtClean="0"/>
              <a:t/>
            </a:r>
            <a:br>
              <a:rPr lang="sr-Cyrl-RS" dirty="0" smtClean="0"/>
            </a:b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Cyrl-RS" dirty="0" smtClean="0"/>
          </a:p>
          <a:p>
            <a:r>
              <a:rPr lang="sr-Cyrl-RS" sz="2800" b="1" i="1" dirty="0"/>
              <a:t>Вежбе</a:t>
            </a:r>
            <a:endParaRPr lang="sr-Cyrl-RS" sz="2800" b="1" i="1" dirty="0" smtClean="0"/>
          </a:p>
        </p:txBody>
      </p:sp>
    </p:spTree>
    <p:extLst>
      <p:ext uri="{BB962C8B-B14F-4D97-AF65-F5344CB8AC3E}">
        <p14:creationId xmlns:p14="http://schemas.microsoft.com/office/powerpoint/2010/main" val="42837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86194"/>
            <a:ext cx="10707690" cy="111302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Конвенција </a:t>
            </a:r>
            <a:r>
              <a:rPr lang="ru-RU" b="1" dirty="0"/>
              <a:t>МОР бр. 155 о заштити на раду и радној средини</a:t>
            </a:r>
            <a:endParaRPr lang="sr-Latn-R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199214"/>
            <a:ext cx="10707690" cy="5658785"/>
          </a:xfrm>
        </p:spPr>
        <p:txBody>
          <a:bodyPr>
            <a:normAutofit lnSpcReduction="10000"/>
          </a:bodyPr>
          <a:lstStyle/>
          <a:p>
            <a:r>
              <a:rPr lang="sr-Cyrl-RS" dirty="0" smtClean="0"/>
              <a:t>Донета </a:t>
            </a:r>
            <a:r>
              <a:rPr lang="sr-Cyrl-RS" dirty="0" smtClean="0"/>
              <a:t>1981. </a:t>
            </a:r>
            <a:r>
              <a:rPr lang="sr-Cyrl-RS" dirty="0" smtClean="0"/>
              <a:t>године.</a:t>
            </a:r>
          </a:p>
          <a:p>
            <a:r>
              <a:rPr lang="sr-Cyrl-RS" dirty="0" smtClean="0"/>
              <a:t>Ратификована </a:t>
            </a:r>
            <a:r>
              <a:rPr lang="sr-Cyrl-RS" dirty="0" smtClean="0"/>
              <a:t>1987. </a:t>
            </a:r>
            <a:r>
              <a:rPr lang="sr-Cyrl-RS" dirty="0" smtClean="0"/>
              <a:t>године.</a:t>
            </a:r>
          </a:p>
          <a:p>
            <a:pPr algn="just"/>
            <a:r>
              <a:rPr lang="sr-Cyrl-RS" dirty="0" smtClean="0"/>
              <a:t>Конвенција се примењује на све гране привредне делатности.</a:t>
            </a:r>
          </a:p>
          <a:p>
            <a:pPr algn="just"/>
            <a:r>
              <a:rPr lang="ru-RU" dirty="0"/>
              <a:t>Чланица која ратификује ову конвенцију </a:t>
            </a:r>
            <a:r>
              <a:rPr lang="ru-RU" b="1" dirty="0"/>
              <a:t>може, после консултација</a:t>
            </a:r>
            <a:r>
              <a:rPr lang="ru-RU" dirty="0"/>
              <a:t>, у најранијој могућој фази, са заинтересованим организацијама послодаваца и радника, </a:t>
            </a:r>
            <a:r>
              <a:rPr lang="ru-RU" b="1" dirty="0"/>
              <a:t>да искључи из своје примене, делимично или у целини, одређене гране привредне делатности</a:t>
            </a:r>
            <a:r>
              <a:rPr lang="ru-RU" dirty="0"/>
              <a:t>, као што су поморска пловидба или рибарење, у којима се јављају посебни проблеми суштинског карактера.</a:t>
            </a:r>
          </a:p>
          <a:p>
            <a:pPr algn="just"/>
            <a:r>
              <a:rPr lang="ru-RU" dirty="0"/>
              <a:t>Чланица која ратификује ову конвенцију може, после консултација, у најранијој могућој фази са заинтересованим организацијама послодаваца и радника, </a:t>
            </a:r>
            <a:r>
              <a:rPr lang="ru-RU" b="1" dirty="0"/>
              <a:t>да искључи из своје примене, делимично или у целини, ограничене категорије радника </a:t>
            </a:r>
            <a:r>
              <a:rPr lang="ru-RU" dirty="0"/>
              <a:t>у односу на које постоје посебне тешкоће.
</a:t>
            </a:r>
            <a:r>
              <a:rPr lang="ru-RU" dirty="0"/>
              <a:t>
</a:t>
            </a:r>
          </a:p>
        </p:txBody>
      </p:sp>
    </p:spTree>
    <p:extLst>
      <p:ext uri="{BB962C8B-B14F-4D97-AF65-F5344CB8AC3E}">
        <p14:creationId xmlns:p14="http://schemas.microsoft.com/office/powerpoint/2010/main" val="4019921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0"/>
            <a:ext cx="10707690" cy="6857999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Свака чланица треба, у складу с националним условима и праксом и у консултацијама са најрепрезентативнијим организацијама послодаваца и радника, да формулише, спроводи и периодично ревидира јединствену </a:t>
            </a:r>
            <a:r>
              <a:rPr lang="ru-RU" b="1" dirty="0"/>
              <a:t>националну политику о заштити на раду, здравственој заштити и радној средини</a:t>
            </a:r>
            <a:r>
              <a:rPr lang="ru-RU" dirty="0" smtClean="0"/>
              <a:t>.</a:t>
            </a:r>
            <a:r>
              <a:rPr lang="ru-RU" dirty="0"/>
              <a:t>
</a:t>
            </a:r>
            <a:r>
              <a:rPr lang="ru-RU" dirty="0" smtClean="0"/>
              <a:t>Циљ </a:t>
            </a:r>
            <a:r>
              <a:rPr lang="ru-RU" dirty="0"/>
              <a:t>ове политике треба да буде </a:t>
            </a:r>
            <a:r>
              <a:rPr lang="ru-RU" b="1" dirty="0"/>
              <a:t>спречавање несрећа на раду, професионалних обољења и осталих повреда на раду које су последица рада или које су повезане са радом или се дешавају у току рада</a:t>
            </a:r>
            <a:r>
              <a:rPr lang="ru-RU" dirty="0"/>
              <a:t>, сводећи на најмању могућу меру, колико је то изводљиво, узроке опасности у радној средини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7008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0"/>
            <a:ext cx="10552792" cy="674557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/>
              <a:t>У циљу заштите на раду свака држава чланица треба да води рачуна о следећим </a:t>
            </a:r>
            <a:r>
              <a:rPr lang="ru-RU" b="1" dirty="0"/>
              <a:t>главним активностима </a:t>
            </a:r>
            <a:r>
              <a:rPr lang="ru-RU" dirty="0"/>
              <a:t>ако оне утичу на сигурност и здравље на раду и на радну средину:
пројектовање, тестирање, избор, замена, инсталисање, аранжирање, коришћење и одржавање </a:t>
            </a:r>
            <a:r>
              <a:rPr lang="ru-RU" b="1" dirty="0"/>
              <a:t>материјалних елемената рада </a:t>
            </a:r>
            <a:r>
              <a:rPr lang="ru-RU" dirty="0"/>
              <a:t>(радна места, радна средина, алат, машине и опрема, хемијске, физичке и биолошке супстанце и агенси, процеси рада);
односи </a:t>
            </a:r>
            <a:r>
              <a:rPr lang="ru-RU" b="1" dirty="0"/>
              <a:t>између материјалних елемената рада и лица која </a:t>
            </a:r>
            <a:r>
              <a:rPr lang="ru-RU" dirty="0"/>
              <a:t>обављају или контролишу тај рад и прилагођавање машина, опреме, радног времена, организације рада и радних процеса физичким и менталним способностима радника;
</a:t>
            </a:r>
            <a:r>
              <a:rPr lang="ru-RU" b="1" dirty="0"/>
              <a:t>оспособљавање</a:t>
            </a:r>
            <a:r>
              <a:rPr lang="ru-RU" dirty="0"/>
              <a:t>, укључујући и потребну обуку, квалификација и мотивација заинтересованих лица, у овом или оном својству, за постизање одговарајућег нивоа заштите на раду и здравствене заштите;
</a:t>
            </a:r>
            <a:r>
              <a:rPr lang="ru-RU" b="1" dirty="0"/>
              <a:t>комуницирање и сарадња на нивоу радне групе и предузећа, као и на свим другим одговарајућим нивоима до националног нивоа</a:t>
            </a:r>
            <a:r>
              <a:rPr lang="ru-RU" dirty="0"/>
              <a:t>, укључујући и тај ниво;
</a:t>
            </a:r>
            <a:r>
              <a:rPr lang="ru-RU" b="1" dirty="0"/>
              <a:t>заштита радника и њихових представника од дисциплинских мера </a:t>
            </a:r>
            <a:r>
              <a:rPr lang="ru-RU" dirty="0"/>
              <a:t>због акција које су они на одговарајући начин предузели ради остваривања безбедности и здравља на раду.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8570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	</a:t>
            </a:r>
            <a:r>
              <a:rPr lang="sr-Cyrl-RS" b="1" dirty="0" smtClean="0"/>
              <a:t>Следећи час</a:t>
            </a:r>
            <a:endParaRPr lang="sr-Latn-R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Делатност Међународне организације рада на подручју међународних радних </a:t>
            </a:r>
            <a:r>
              <a:rPr lang="sr-Cyrl-RS" dirty="0" smtClean="0"/>
              <a:t>стандарда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894503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-554182"/>
            <a:ext cx="10018713" cy="1008610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4800" b="1" dirty="0" smtClean="0"/>
              <a:t>Хвала на пажњи!</a:t>
            </a:r>
          </a:p>
          <a:p>
            <a:pPr marL="0" indent="0" algn="ctr">
              <a:buNone/>
            </a:pPr>
            <a:endParaRPr lang="sr-Cyrl-RS" sz="4800" b="1" dirty="0"/>
          </a:p>
          <a:p>
            <a:pPr marL="0" indent="0" algn="r">
              <a:buNone/>
            </a:pPr>
            <a:r>
              <a:rPr lang="sr-Cyrl-RS" sz="2000" i="1" dirty="0" smtClean="0"/>
              <a:t>Асистент Александар Антић</a:t>
            </a:r>
          </a:p>
          <a:p>
            <a:pPr marL="0" indent="0" algn="r">
              <a:buNone/>
            </a:pPr>
            <a:r>
              <a:rPr lang="sr-Cyrl-RS" sz="2000" i="1" dirty="0" smtClean="0"/>
              <a:t>Кабинет А 116</a:t>
            </a:r>
          </a:p>
          <a:p>
            <a:pPr marL="0" indent="0" algn="r">
              <a:buNone/>
            </a:pPr>
            <a:r>
              <a:rPr lang="sr-Cyrl-RS" sz="2000" i="1" dirty="0" smtClean="0"/>
              <a:t>Телефон у кабинету</a:t>
            </a:r>
            <a:r>
              <a:rPr lang="sr-Cyrl-RS" sz="2000" i="1" dirty="0"/>
              <a:t>: </a:t>
            </a:r>
            <a:r>
              <a:rPr lang="sr-Cyrl-RS" sz="2000" i="1" dirty="0" smtClean="0"/>
              <a:t>034 </a:t>
            </a:r>
            <a:r>
              <a:rPr lang="sr-Cyrl-RS" sz="2000" i="1" dirty="0"/>
              <a:t>306 568 </a:t>
            </a:r>
            <a:endParaRPr lang="sr-Cyrl-RS" sz="2000" i="1" dirty="0" smtClean="0"/>
          </a:p>
          <a:p>
            <a:pPr marL="0" indent="0" algn="r">
              <a:buNone/>
            </a:pPr>
            <a:r>
              <a:rPr lang="en-GB" sz="2000" i="1" dirty="0" smtClean="0"/>
              <a:t>E – mail</a:t>
            </a:r>
            <a:r>
              <a:rPr lang="sr-Cyrl-RS" sz="2000" i="1" dirty="0" smtClean="0"/>
              <a:t>:</a:t>
            </a:r>
            <a:r>
              <a:rPr lang="en-GB" sz="2000" i="1" dirty="0" smtClean="0"/>
              <a:t> aantic@jura.kg.ac.rs</a:t>
            </a:r>
            <a:endParaRPr lang="sr-Latn-RS" sz="2000" i="1" dirty="0"/>
          </a:p>
        </p:txBody>
      </p:sp>
    </p:spTree>
    <p:extLst>
      <p:ext uri="{BB962C8B-B14F-4D97-AF65-F5344CB8AC3E}">
        <p14:creationId xmlns:p14="http://schemas.microsoft.com/office/powerpoint/2010/main" val="2895941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9620" y="-20780"/>
            <a:ext cx="10018713" cy="1624727"/>
          </a:xfrm>
        </p:spPr>
        <p:txBody>
          <a:bodyPr>
            <a:normAutofit/>
          </a:bodyPr>
          <a:lstStyle/>
          <a:p>
            <a:r>
              <a:rPr lang="ru-RU" sz="3200" b="1" dirty="0"/>
              <a:t>24.	Конвенција МОР бр. 140 о плаћеном одсуству за образовне сврхе</a:t>
            </a:r>
            <a:endParaRPr lang="sr-Latn-R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3928" y="1229193"/>
            <a:ext cx="10558072" cy="5628807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Донета </a:t>
            </a:r>
            <a:r>
              <a:rPr lang="ru-RU" dirty="0" smtClean="0"/>
              <a:t>1974. </a:t>
            </a:r>
            <a:r>
              <a:rPr lang="ru-RU" dirty="0" smtClean="0"/>
              <a:t>године.</a:t>
            </a:r>
          </a:p>
          <a:p>
            <a:pPr algn="just"/>
            <a:r>
              <a:rPr lang="ru-RU" dirty="0" smtClean="0"/>
              <a:t>Ратификована </a:t>
            </a:r>
            <a:r>
              <a:rPr lang="ru-RU" dirty="0" smtClean="0"/>
              <a:t>1982. </a:t>
            </a:r>
            <a:r>
              <a:rPr lang="ru-RU" dirty="0" smtClean="0"/>
              <a:t>године.</a:t>
            </a:r>
          </a:p>
          <a:p>
            <a:pPr algn="just"/>
            <a:r>
              <a:rPr lang="ru-RU" dirty="0"/>
              <a:t>Свака чланица треба да формулише и примењује политику како би се методама које одговарају националним условима и пракси, и евентуално у етапама, </a:t>
            </a:r>
            <a:r>
              <a:rPr lang="ru-RU" b="1" dirty="0"/>
              <a:t>подстакло одобравање плаћеног одсуства за сврхе образовања у циљу:</a:t>
            </a:r>
          </a:p>
          <a:p>
            <a:pPr lvl="1" algn="just"/>
            <a:r>
              <a:rPr lang="ru-RU" dirty="0"/>
              <a:t>обуке на свим нивоима</a:t>
            </a:r>
            <a:r>
              <a:rPr lang="ru-RU" dirty="0" smtClean="0"/>
              <a:t>;</a:t>
            </a:r>
            <a:r>
              <a:rPr lang="ru-RU" dirty="0"/>
              <a:t>
општег, друштвеног и грађанског образовања</a:t>
            </a:r>
            <a:r>
              <a:rPr lang="ru-RU" dirty="0" smtClean="0"/>
              <a:t>;</a:t>
            </a:r>
            <a:r>
              <a:rPr lang="ru-RU" dirty="0"/>
              <a:t>
синдикалног образовања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Давање плаћеног одсуства за сврхе образовања може да се обезбеди националним законима и прописима, колективним споразумима, арбитражним одлукама и на други начин, у складу с националном праксом</a:t>
            </a:r>
            <a:r>
              <a:rPr lang="ru-RU" dirty="0" smtClean="0"/>
              <a:t>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77692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0"/>
            <a:ext cx="10597762" cy="6857999"/>
          </a:xfrm>
        </p:spPr>
        <p:txBody>
          <a:bodyPr/>
          <a:lstStyle/>
          <a:p>
            <a:pPr algn="just"/>
            <a:r>
              <a:rPr lang="ru-RU" dirty="0"/>
              <a:t>Плаћено одсуство за сврхе образовања не сме се ускраћивати радницима </a:t>
            </a:r>
            <a:r>
              <a:rPr lang="ru-RU" b="1" dirty="0"/>
              <a:t>на бази </a:t>
            </a:r>
            <a:r>
              <a:rPr lang="ru-RU" dirty="0"/>
              <a:t>расе, боје коже, пола, вероисповести, политичког убеђења, националне припадности или социјалног порекла</a:t>
            </a:r>
            <a:r>
              <a:rPr lang="ru-RU" dirty="0" smtClean="0"/>
              <a:t>.</a:t>
            </a:r>
            <a:r>
              <a:rPr lang="ru-RU" dirty="0"/>
              <a:t>
Период плаћеног одсуства за сврхе образовања треба да буде изједначен са периодима ефективне службе ради утврђивања права на социјална давања и других права из радног односа, као што је предвиђено националним законима или прописима, колективним споразумима, арбитражним одлукама или на други начин који одговара националној пракси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1840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526473"/>
            <a:ext cx="10018713" cy="36021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Конвенције </a:t>
            </a:r>
            <a:r>
              <a:rPr lang="ru-RU" b="1" dirty="0"/>
              <a:t>МОР бр. 143 о миграцијама у условима злоупотребе и унапређењу једнаких могућности и третмана радника миграната</a:t>
            </a:r>
            <a:endParaRPr lang="sr-Latn-R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1492" y="1798819"/>
            <a:ext cx="11000508" cy="482365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Донета 1975. године.
Код нас у примени од 1980. године.
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Сваки члан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усваја све потребне и одговарајуће мере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како у оквиру своје надлежности тако и у сарадњи с другим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члановима:</a:t>
            </a:r>
          </a:p>
          <a:p>
            <a:pPr lvl="1"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сузбијање тајних миграција и незаконитог запошљавања миграната,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
против организатора незаконитог или трајног кретања миграната у циљу запослења, ако то кретање полази са његове територије, пролази преко ње или се завршава на њој, и против оних који запошљавају раднике који су имигрирали под незаконитим условима, да би се спречиле и отклониле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злоупотребе.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Један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 циљева мера из ове конвенције је да се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омогући судско гоњење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оних који се баве трговином радном снагом, без обзира на то које се земље баве том активношћу. </a:t>
            </a:r>
          </a:p>
        </p:txBody>
      </p:sp>
    </p:spTree>
    <p:extLst>
      <p:ext uri="{BB962C8B-B14F-4D97-AF65-F5344CB8AC3E}">
        <p14:creationId xmlns:p14="http://schemas.microsoft.com/office/powerpoint/2010/main" val="104546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0"/>
            <a:ext cx="10707690" cy="6857999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Под условом да је </a:t>
            </a:r>
            <a:r>
              <a:rPr lang="ru-RU" b="1" dirty="0"/>
              <a:t>легално боравио </a:t>
            </a:r>
            <a:r>
              <a:rPr lang="ru-RU" dirty="0"/>
              <a:t>у одређеној земљи ради запослења, не сматра се да се радник мигрант налази у незаконитом или нерегулисаном положају само због чињенице да је изгубио запослење, што само по себи не подразумева повлачење његове дозволе за боравак или, у зависности од случаја, дозволе за рад</a:t>
            </a:r>
            <a:r>
              <a:rPr lang="ru-RU" dirty="0" smtClean="0"/>
              <a:t>.</a:t>
            </a:r>
            <a:r>
              <a:rPr lang="ru-RU" dirty="0"/>
              <a:t>
Следствено томе, он </a:t>
            </a:r>
            <a:r>
              <a:rPr lang="ru-RU" b="1" dirty="0"/>
              <a:t>ужива једнак третман </a:t>
            </a:r>
            <a:r>
              <a:rPr lang="ru-RU" dirty="0"/>
              <a:t>као и домаћи радници, нарочито у погледу гаранција у вези са сигурношћу запослења, обезбеђењем алтернативног запослења, радовима организованим за помоћ незапосленима и преквалификацијом</a:t>
            </a:r>
            <a:r>
              <a:rPr lang="ru-RU" dirty="0" smtClean="0"/>
              <a:t>.</a:t>
            </a:r>
            <a:r>
              <a:rPr lang="ru-RU" dirty="0"/>
              <a:t>
Без штете по мере за контролисање кретања миграната у циљу запослења на тај начин што ће се радницима мигрантима обезбедити да уђу на националну територију и да се запосле сагласно односним законима и прописима, радник мигрант и његова породица треба, у случајевима у којима ови закони и прописи нису били поштовани и у којима се његов положај не може учинити регуларним, да </a:t>
            </a:r>
            <a:r>
              <a:rPr lang="ru-RU" b="1" dirty="0"/>
              <a:t>уживају једнак </a:t>
            </a:r>
            <a:r>
              <a:rPr lang="ru-RU" dirty="0"/>
              <a:t>третман у погледу права која проистичу из прошлих запослења, у погледу награђивања, социјалног обезбеђења и других давања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50522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0"/>
            <a:ext cx="10707690" cy="6730584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Сваки члан за кога је ова конвенција на снази обавезује се да формулише и спроводи националну политику којом ће се унапређивати и гарантовати, на начин који одговара националним условима и пракси, </a:t>
            </a:r>
            <a:r>
              <a:rPr lang="ru-RU" b="1" dirty="0"/>
              <a:t>једнаке могућности и третман</a:t>
            </a:r>
            <a:r>
              <a:rPr lang="ru-RU" dirty="0"/>
              <a:t> у погледу запослења и занимања, социјалног обезбеђења, синдикалних и културних права и индивидуалних и колективних слобода за лица која се у својству радника миграната или чланова њихових породица легално налазе на његовој територији</a:t>
            </a:r>
            <a:r>
              <a:rPr lang="ru-RU" dirty="0" smtClean="0"/>
              <a:t>.</a:t>
            </a:r>
            <a:r>
              <a:rPr lang="ru-RU" dirty="0"/>
              <a:t>
Члан може предузимати све потребне мере које су у његовој надлежности и сарађивати с другим члановима да би </a:t>
            </a:r>
            <a:r>
              <a:rPr lang="ru-RU" b="1" dirty="0"/>
              <a:t>олакшао спајање породица </a:t>
            </a:r>
            <a:r>
              <a:rPr lang="ru-RU" dirty="0"/>
              <a:t>свих радника миграната који легално бораве на њиховој територији</a:t>
            </a:r>
            <a:r>
              <a:rPr lang="ru-RU" dirty="0" smtClean="0"/>
              <a:t>.</a:t>
            </a:r>
            <a:r>
              <a:rPr lang="ru-RU" dirty="0"/>
              <a:t>
</a:t>
            </a:r>
            <a:r>
              <a:rPr lang="ru-RU" b="1" dirty="0"/>
              <a:t>Чланови породице радника миграната </a:t>
            </a:r>
            <a:r>
              <a:rPr lang="ru-RU" dirty="0"/>
              <a:t>на које се овај члан примењује су брачни друг и издржавана деца, отац и мајка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7764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8957" y="0"/>
            <a:ext cx="10493115" cy="6857999"/>
          </a:xfrm>
        </p:spPr>
        <p:txBody>
          <a:bodyPr>
            <a:normAutofit/>
          </a:bodyPr>
          <a:lstStyle/>
          <a:p>
            <a:pPr algn="just"/>
            <a:r>
              <a:rPr lang="ru-RU" b="1" dirty="0"/>
              <a:t>Члан може</a:t>
            </a:r>
            <a:r>
              <a:rPr lang="ru-RU" dirty="0" smtClean="0"/>
              <a:t>:</a:t>
            </a:r>
            <a:r>
              <a:rPr lang="ru-RU" dirty="0"/>
              <a:t>
</a:t>
            </a:r>
            <a:r>
              <a:rPr lang="ru-RU" dirty="0" smtClean="0"/>
              <a:t>условити </a:t>
            </a:r>
            <a:r>
              <a:rPr lang="ru-RU" dirty="0"/>
              <a:t>слободан избор запослења, обезбеђујући истовремено радницима мигрантима право на географску мобилност, с тим да је радник мигрант ради запослења легално боравио на његовој територији у одређеном временском периоду који не треба да прелази две године или, ако се његовим законима или прописима предвиђају уговори на одређено време краће од две године, да је први уговор о раду тог радника истекао</a:t>
            </a:r>
            <a:r>
              <a:rPr lang="ru-RU" dirty="0" smtClean="0"/>
              <a:t>;</a:t>
            </a:r>
            <a:r>
              <a:rPr lang="ru-RU" dirty="0"/>
              <a:t>
</a:t>
            </a:r>
            <a:r>
              <a:rPr lang="ru-RU" dirty="0" smtClean="0"/>
              <a:t>донети</a:t>
            </a:r>
            <a:r>
              <a:rPr lang="ru-RU" dirty="0"/>
              <a:t>, после одговарајуће консултације с представничким организацијама послодаваца и радника, прописе о признавању стручних квалификација стечених ван његове територије, укључујући сведочанства и дипломе</a:t>
            </a:r>
            <a:r>
              <a:rPr lang="ru-RU" dirty="0" smtClean="0"/>
              <a:t>;</a:t>
            </a:r>
            <a:r>
              <a:rPr lang="ru-RU" dirty="0"/>
              <a:t>
</a:t>
            </a:r>
            <a:r>
              <a:rPr lang="ru-RU" dirty="0" smtClean="0"/>
              <a:t>ограничити </a:t>
            </a:r>
            <a:r>
              <a:rPr lang="ru-RU" dirty="0"/>
              <a:t>приступ одређеним категоријама послова или функција када је то потребно у интересу </a:t>
            </a:r>
            <a:r>
              <a:rPr lang="ru-RU" dirty="0" smtClean="0"/>
              <a:t>државе (</a:t>
            </a:r>
            <a:r>
              <a:rPr lang="ru-RU" b="1" dirty="0" smtClean="0"/>
              <a:t>државни службеници</a:t>
            </a:r>
            <a:r>
              <a:rPr lang="ru-RU" dirty="0" smtClean="0"/>
              <a:t>).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898673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1"/>
            <a:ext cx="10018713" cy="1177636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Конвенција </a:t>
            </a:r>
            <a:r>
              <a:rPr lang="ru-RU" sz="3200" b="1" dirty="0"/>
              <a:t>МОР бр. 154 о унапређењу (промоцији) колективног преговарања</a:t>
            </a:r>
            <a:endParaRPr lang="sr-Latn-R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09" y="1364105"/>
            <a:ext cx="10583000" cy="5493895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Донета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1981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године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
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Србија је није ратификовала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
</a:t>
            </a:r>
            <a:r>
              <a:rPr lang="ru-RU" dirty="0"/>
              <a:t>Ова Конвенција се примењује на све гране привредне делатности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Обим </a:t>
            </a:r>
            <a:r>
              <a:rPr lang="ru-RU" dirty="0"/>
              <a:t>у коме ће се гаранције предвиђене овом Конвенцијом примењивати </a:t>
            </a:r>
            <a:r>
              <a:rPr lang="ru-RU" b="1" dirty="0"/>
              <a:t>на оружане снаге и полицију </a:t>
            </a:r>
            <a:r>
              <a:rPr lang="ru-RU" dirty="0"/>
              <a:t>може се одредити државним законима, уредбама, односно националном праксом. </a:t>
            </a:r>
            <a:endParaRPr lang="ru-RU" dirty="0" smtClean="0"/>
          </a:p>
          <a:p>
            <a:pPr algn="just"/>
            <a:r>
              <a:rPr lang="ru-RU" dirty="0"/>
              <a:t>Мере које се предузимају у смислу подстицања колективних преговарања неће се утврђивати ни примењивати на начин којим би смањивале слободу колективног преговарања.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6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0"/>
            <a:ext cx="10707690" cy="6730583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Ради подстицања колективног преговарања предузимаће се одговарајуће </a:t>
            </a:r>
            <a:r>
              <a:rPr lang="ru-RU" b="1" dirty="0" smtClean="0"/>
              <a:t>мере како би:</a:t>
            </a:r>
          </a:p>
          <a:p>
            <a:pPr lvl="1" algn="just"/>
            <a:r>
              <a:rPr lang="ru-RU" dirty="0" smtClean="0"/>
              <a:t>колективно </a:t>
            </a:r>
            <a:r>
              <a:rPr lang="ru-RU" dirty="0"/>
              <a:t>преговарање </a:t>
            </a:r>
            <a:r>
              <a:rPr lang="ru-RU" dirty="0" smtClean="0"/>
              <a:t>омогућило </a:t>
            </a:r>
            <a:r>
              <a:rPr lang="ru-RU" dirty="0"/>
              <a:t>свим послодавцима и свим групама радника у свим гранама привредне </a:t>
            </a:r>
            <a:r>
              <a:rPr lang="ru-RU" dirty="0" smtClean="0"/>
              <a:t>делатности;</a:t>
            </a:r>
          </a:p>
          <a:p>
            <a:pPr lvl="1" algn="just"/>
            <a:r>
              <a:rPr lang="ru-RU" dirty="0" smtClean="0"/>
              <a:t>колективно </a:t>
            </a:r>
            <a:r>
              <a:rPr lang="ru-RU" dirty="0"/>
              <a:t>преговарање се прогресивно </a:t>
            </a:r>
            <a:r>
              <a:rPr lang="ru-RU" dirty="0" smtClean="0"/>
              <a:t>ширило </a:t>
            </a:r>
            <a:r>
              <a:rPr lang="ru-RU" dirty="0"/>
              <a:t>на сва </a:t>
            </a:r>
            <a:r>
              <a:rPr lang="ru-RU" dirty="0" smtClean="0"/>
              <a:t>питања:</a:t>
            </a:r>
          </a:p>
          <a:p>
            <a:pPr lvl="1" algn="just"/>
            <a:r>
              <a:rPr lang="ru-RU" dirty="0" smtClean="0"/>
              <a:t>подстицало </a:t>
            </a:r>
            <a:r>
              <a:rPr lang="ru-RU" dirty="0"/>
              <a:t>утврђивање процедуралних правила договорених између организације послодаваца и </a:t>
            </a:r>
            <a:r>
              <a:rPr lang="ru-RU" dirty="0" smtClean="0"/>
              <a:t>радника;</a:t>
            </a:r>
          </a:p>
          <a:p>
            <a:pPr lvl="1" algn="just"/>
            <a:r>
              <a:rPr lang="ru-RU" dirty="0" smtClean="0"/>
              <a:t>колективно </a:t>
            </a:r>
            <a:r>
              <a:rPr lang="ru-RU" dirty="0"/>
              <a:t>преговарање </a:t>
            </a:r>
            <a:r>
              <a:rPr lang="ru-RU" dirty="0" smtClean="0"/>
              <a:t>било неспутавано непостојањем </a:t>
            </a:r>
            <a:r>
              <a:rPr lang="ru-RU" dirty="0"/>
              <a:t>правила за утврђивање поступка које треба </a:t>
            </a:r>
            <a:r>
              <a:rPr lang="ru-RU" dirty="0" smtClean="0"/>
              <a:t>примењивати;</a:t>
            </a:r>
          </a:p>
          <a:p>
            <a:pPr lvl="1" algn="just"/>
            <a:r>
              <a:rPr lang="ru-RU" dirty="0" smtClean="0"/>
              <a:t>органи </a:t>
            </a:r>
            <a:r>
              <a:rPr lang="ru-RU" dirty="0"/>
              <a:t>и поступци за решавање радних спорова </a:t>
            </a:r>
            <a:r>
              <a:rPr lang="ru-RU" dirty="0" smtClean="0"/>
              <a:t>уредили </a:t>
            </a:r>
            <a:r>
              <a:rPr lang="ru-RU" dirty="0"/>
              <a:t>на начин који ће доприносити подстицању колективног преговарања. </a:t>
            </a:r>
            <a:endParaRPr lang="ru-RU" dirty="0" smtClean="0"/>
          </a:p>
          <a:p>
            <a:pPr lvl="1" algn="just"/>
            <a:endParaRPr lang="ru-RU" dirty="0" smtClean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99103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1" width="350" row="2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853B2196-F307-4017-9A7A-93328443F64A}">
  <we:reference id="wa104379177" version="1.0.0.1" store="en-001" storeType="OMEX"/>
  <we:alternateReferences>
    <we:reference id="wa104379177" version="1.0.0.1" store="wa104379177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392</TotalTime>
  <Words>564</Words>
  <Application>Microsoft Office PowerPoint</Application>
  <PresentationFormat>Widescreen</PresentationFormat>
  <Paragraphs>43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Corbel</vt:lpstr>
      <vt:lpstr>Times New Roman</vt:lpstr>
      <vt:lpstr>Parallax</vt:lpstr>
      <vt:lpstr>Међународно радно право </vt:lpstr>
      <vt:lpstr>24. Конвенција МОР бр. 140 о плаћеном одсуству за образовне сврхе</vt:lpstr>
      <vt:lpstr>PowerPoint Presentation</vt:lpstr>
      <vt:lpstr>Конвенције МОР бр. 143 о миграцијама у условима злоупотребе и унапређењу једнаких могућности и третмана радника миграната</vt:lpstr>
      <vt:lpstr>PowerPoint Presentation</vt:lpstr>
      <vt:lpstr>PowerPoint Presentation</vt:lpstr>
      <vt:lpstr>PowerPoint Presentation</vt:lpstr>
      <vt:lpstr>Конвенција МОР бр. 154 о унапређењу (промоцији) колективног преговарања</vt:lpstr>
      <vt:lpstr>PowerPoint Presentation</vt:lpstr>
      <vt:lpstr>Конвенција МОР бр. 155 о заштити на раду и радној средини</vt:lpstr>
      <vt:lpstr>PowerPoint Presentation</vt:lpstr>
      <vt:lpstr>PowerPoint Presentation</vt:lpstr>
      <vt:lpstr> Следећи час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Међународно радно право </dc:title>
  <dc:creator>Aleksandar Antic</dc:creator>
  <cp:lastModifiedBy>Aleksandar Antic</cp:lastModifiedBy>
  <cp:revision>52</cp:revision>
  <dcterms:created xsi:type="dcterms:W3CDTF">2019-03-03T12:51:16Z</dcterms:created>
  <dcterms:modified xsi:type="dcterms:W3CDTF">2019-05-12T17:23:55Z</dcterms:modified>
</cp:coreProperties>
</file>