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63" r:id="rId3"/>
    <p:sldId id="280" r:id="rId4"/>
    <p:sldId id="259" r:id="rId5"/>
    <p:sldId id="276" r:id="rId6"/>
    <p:sldId id="281" r:id="rId7"/>
    <p:sldId id="270" r:id="rId8"/>
    <p:sldId id="277" r:id="rId9"/>
    <p:sldId id="282" r:id="rId10"/>
    <p:sldId id="278" r:id="rId11"/>
    <p:sldId id="279" r:id="rId12"/>
    <p:sldId id="269" r:id="rId13"/>
    <p:sldId id="262" r:id="rId14"/>
  </p:sldIdLst>
  <p:sldSz cx="12192000" cy="6858000"/>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66" y="3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0A424EA-132B-45E0-B2DD-F9343F7865A1}" type="datetimeFigureOut">
              <a:rPr lang="sr-Latn-RS" smtClean="0"/>
              <a:t>5.5.2019.</a:t>
            </a:fld>
            <a:endParaRPr lang="sr-Latn-RS"/>
          </a:p>
        </p:txBody>
      </p:sp>
      <p:sp>
        <p:nvSpPr>
          <p:cNvPr id="5" name="Footer Placeholder 4"/>
          <p:cNvSpPr>
            <a:spLocks noGrp="1"/>
          </p:cNvSpPr>
          <p:nvPr>
            <p:ph type="ftr" sz="quarter" idx="11"/>
          </p:nvPr>
        </p:nvSpPr>
        <p:spPr>
          <a:xfrm>
            <a:off x="5332412" y="5883275"/>
            <a:ext cx="4324044" cy="365125"/>
          </a:xfrm>
        </p:spPr>
        <p:txBody>
          <a:bodyPr/>
          <a:lstStyle/>
          <a:p>
            <a:endParaRPr lang="sr-Latn-RS"/>
          </a:p>
        </p:txBody>
      </p:sp>
      <p:sp>
        <p:nvSpPr>
          <p:cNvPr id="6" name="Slide Number Placeholder 5"/>
          <p:cNvSpPr>
            <a:spLocks noGrp="1"/>
          </p:cNvSpPr>
          <p:nvPr>
            <p:ph type="sldNum" sz="quarter" idx="12"/>
          </p:nvPr>
        </p:nvSpPr>
        <p:spPr/>
        <p:txBody>
          <a:bodyPr/>
          <a:lstStyle/>
          <a:p>
            <a:fld id="{5A8160B5-BA98-4CF9-8495-64F277484158}" type="slidenum">
              <a:rPr lang="sr-Latn-RS" smtClean="0"/>
              <a:t>‹#›</a:t>
            </a:fld>
            <a:endParaRPr lang="sr-Latn-RS"/>
          </a:p>
        </p:txBody>
      </p:sp>
    </p:spTree>
    <p:extLst>
      <p:ext uri="{BB962C8B-B14F-4D97-AF65-F5344CB8AC3E}">
        <p14:creationId xmlns:p14="http://schemas.microsoft.com/office/powerpoint/2010/main" val="2495965821"/>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0A424EA-132B-45E0-B2DD-F9343F7865A1}" type="datetimeFigureOut">
              <a:rPr lang="sr-Latn-RS" smtClean="0"/>
              <a:t>5.5.2019.</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5A8160B5-BA98-4CF9-8495-64F277484158}" type="slidenum">
              <a:rPr lang="sr-Latn-RS" smtClean="0"/>
              <a:t>‹#›</a:t>
            </a:fld>
            <a:endParaRPr lang="sr-Latn-RS"/>
          </a:p>
        </p:txBody>
      </p:sp>
    </p:spTree>
    <p:extLst>
      <p:ext uri="{BB962C8B-B14F-4D97-AF65-F5344CB8AC3E}">
        <p14:creationId xmlns:p14="http://schemas.microsoft.com/office/powerpoint/2010/main" val="10102942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0A424EA-132B-45E0-B2DD-F9343F7865A1}" type="datetimeFigureOut">
              <a:rPr lang="sr-Latn-RS" smtClean="0"/>
              <a:t>5.5.2019.</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5A8160B5-BA98-4CF9-8495-64F277484158}" type="slidenum">
              <a:rPr lang="sr-Latn-RS" smtClean="0"/>
              <a:t>‹#›</a:t>
            </a:fld>
            <a:endParaRPr lang="sr-Latn-RS"/>
          </a:p>
        </p:txBody>
      </p:sp>
    </p:spTree>
    <p:extLst>
      <p:ext uri="{BB962C8B-B14F-4D97-AF65-F5344CB8AC3E}">
        <p14:creationId xmlns:p14="http://schemas.microsoft.com/office/powerpoint/2010/main" val="10691240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0A424EA-132B-45E0-B2DD-F9343F7865A1}" type="datetimeFigureOut">
              <a:rPr lang="sr-Latn-RS" smtClean="0"/>
              <a:t>5.5.2019.</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5A8160B5-BA98-4CF9-8495-64F277484158}" type="slidenum">
              <a:rPr lang="sr-Latn-RS" smtClean="0"/>
              <a:t>‹#›</a:t>
            </a:fld>
            <a:endParaRPr lang="sr-Latn-RS"/>
          </a:p>
        </p:txBody>
      </p:sp>
    </p:spTree>
    <p:extLst>
      <p:ext uri="{BB962C8B-B14F-4D97-AF65-F5344CB8AC3E}">
        <p14:creationId xmlns:p14="http://schemas.microsoft.com/office/powerpoint/2010/main" val="2586819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0A424EA-132B-45E0-B2DD-F9343F7865A1}" type="datetimeFigureOut">
              <a:rPr lang="sr-Latn-RS" smtClean="0"/>
              <a:t>5.5.2019.</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5A8160B5-BA98-4CF9-8495-64F277484158}" type="slidenum">
              <a:rPr lang="sr-Latn-RS" smtClean="0"/>
              <a:t>‹#›</a:t>
            </a:fld>
            <a:endParaRPr lang="sr-Latn-RS"/>
          </a:p>
        </p:txBody>
      </p:sp>
    </p:spTree>
    <p:extLst>
      <p:ext uri="{BB962C8B-B14F-4D97-AF65-F5344CB8AC3E}">
        <p14:creationId xmlns:p14="http://schemas.microsoft.com/office/powerpoint/2010/main" val="32662569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0A424EA-132B-45E0-B2DD-F9343F7865A1}" type="datetimeFigureOut">
              <a:rPr lang="sr-Latn-RS" smtClean="0"/>
              <a:t>5.5.2019.</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5A8160B5-BA98-4CF9-8495-64F277484158}" type="slidenum">
              <a:rPr lang="sr-Latn-RS" smtClean="0"/>
              <a:t>‹#›</a:t>
            </a:fld>
            <a:endParaRPr lang="sr-Latn-RS"/>
          </a:p>
        </p:txBody>
      </p:sp>
    </p:spTree>
    <p:extLst>
      <p:ext uri="{BB962C8B-B14F-4D97-AF65-F5344CB8AC3E}">
        <p14:creationId xmlns:p14="http://schemas.microsoft.com/office/powerpoint/2010/main" val="33069270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0A424EA-132B-45E0-B2DD-F9343F7865A1}" type="datetimeFigureOut">
              <a:rPr lang="sr-Latn-RS" smtClean="0"/>
              <a:t>5.5.2019.</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5A8160B5-BA98-4CF9-8495-64F277484158}" type="slidenum">
              <a:rPr lang="sr-Latn-RS" smtClean="0"/>
              <a:t>‹#›</a:t>
            </a:fld>
            <a:endParaRPr lang="sr-Latn-RS"/>
          </a:p>
        </p:txBody>
      </p:sp>
    </p:spTree>
    <p:extLst>
      <p:ext uri="{BB962C8B-B14F-4D97-AF65-F5344CB8AC3E}">
        <p14:creationId xmlns:p14="http://schemas.microsoft.com/office/powerpoint/2010/main" val="32191994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0A424EA-132B-45E0-B2DD-F9343F7865A1}" type="datetimeFigureOut">
              <a:rPr lang="sr-Latn-RS" smtClean="0"/>
              <a:t>5.5.2019.</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5A8160B5-BA98-4CF9-8495-64F277484158}" type="slidenum">
              <a:rPr lang="sr-Latn-RS" smtClean="0"/>
              <a:t>‹#›</a:t>
            </a:fld>
            <a:endParaRPr lang="sr-Latn-RS"/>
          </a:p>
        </p:txBody>
      </p:sp>
    </p:spTree>
    <p:extLst>
      <p:ext uri="{BB962C8B-B14F-4D97-AF65-F5344CB8AC3E}">
        <p14:creationId xmlns:p14="http://schemas.microsoft.com/office/powerpoint/2010/main" val="16401006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0A424EA-132B-45E0-B2DD-F9343F7865A1}" type="datetimeFigureOut">
              <a:rPr lang="sr-Latn-RS" smtClean="0"/>
              <a:t>5.5.2019.</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5A8160B5-BA98-4CF9-8495-64F277484158}" type="slidenum">
              <a:rPr lang="sr-Latn-RS" smtClean="0"/>
              <a:t>‹#›</a:t>
            </a:fld>
            <a:endParaRPr lang="sr-Latn-RS"/>
          </a:p>
        </p:txBody>
      </p:sp>
    </p:spTree>
    <p:extLst>
      <p:ext uri="{BB962C8B-B14F-4D97-AF65-F5344CB8AC3E}">
        <p14:creationId xmlns:p14="http://schemas.microsoft.com/office/powerpoint/2010/main" val="445107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0A424EA-132B-45E0-B2DD-F9343F7865A1}" type="datetimeFigureOut">
              <a:rPr lang="sr-Latn-RS" smtClean="0"/>
              <a:t>5.5.2019.</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a:xfrm>
            <a:off x="10951856" y="5867131"/>
            <a:ext cx="551167" cy="365125"/>
          </a:xfrm>
        </p:spPr>
        <p:txBody>
          <a:bodyPr/>
          <a:lstStyle/>
          <a:p>
            <a:fld id="{5A8160B5-BA98-4CF9-8495-64F277484158}" type="slidenum">
              <a:rPr lang="sr-Latn-RS" smtClean="0"/>
              <a:t>‹#›</a:t>
            </a:fld>
            <a:endParaRPr lang="sr-Latn-RS"/>
          </a:p>
        </p:txBody>
      </p:sp>
    </p:spTree>
    <p:extLst>
      <p:ext uri="{BB962C8B-B14F-4D97-AF65-F5344CB8AC3E}">
        <p14:creationId xmlns:p14="http://schemas.microsoft.com/office/powerpoint/2010/main" val="4281384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0A424EA-132B-45E0-B2DD-F9343F7865A1}" type="datetimeFigureOut">
              <a:rPr lang="sr-Latn-RS" smtClean="0"/>
              <a:t>5.5.2019.</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5A8160B5-BA98-4CF9-8495-64F277484158}" type="slidenum">
              <a:rPr lang="sr-Latn-RS" smtClean="0"/>
              <a:t>‹#›</a:t>
            </a:fld>
            <a:endParaRPr lang="sr-Latn-RS"/>
          </a:p>
        </p:txBody>
      </p:sp>
    </p:spTree>
    <p:extLst>
      <p:ext uri="{BB962C8B-B14F-4D97-AF65-F5344CB8AC3E}">
        <p14:creationId xmlns:p14="http://schemas.microsoft.com/office/powerpoint/2010/main" val="12872291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0A424EA-132B-45E0-B2DD-F9343F7865A1}" type="datetimeFigureOut">
              <a:rPr lang="sr-Latn-RS" smtClean="0"/>
              <a:t>5.5.2019.</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5A8160B5-BA98-4CF9-8495-64F277484158}" type="slidenum">
              <a:rPr lang="sr-Latn-RS" smtClean="0"/>
              <a:t>‹#›</a:t>
            </a:fld>
            <a:endParaRPr lang="sr-Latn-RS"/>
          </a:p>
        </p:txBody>
      </p:sp>
    </p:spTree>
    <p:extLst>
      <p:ext uri="{BB962C8B-B14F-4D97-AF65-F5344CB8AC3E}">
        <p14:creationId xmlns:p14="http://schemas.microsoft.com/office/powerpoint/2010/main" val="322587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0A424EA-132B-45E0-B2DD-F9343F7865A1}" type="datetimeFigureOut">
              <a:rPr lang="sr-Latn-RS" smtClean="0"/>
              <a:t>5.5.2019.</a:t>
            </a:fld>
            <a:endParaRPr lang="sr-Latn-RS"/>
          </a:p>
        </p:txBody>
      </p:sp>
      <p:sp>
        <p:nvSpPr>
          <p:cNvPr id="8" name="Footer Placeholder 7"/>
          <p:cNvSpPr>
            <a:spLocks noGrp="1"/>
          </p:cNvSpPr>
          <p:nvPr>
            <p:ph type="ftr" sz="quarter" idx="11"/>
          </p:nvPr>
        </p:nvSpPr>
        <p:spPr/>
        <p:txBody>
          <a:bodyPr/>
          <a:lstStyle/>
          <a:p>
            <a:endParaRPr lang="sr-Latn-RS"/>
          </a:p>
        </p:txBody>
      </p:sp>
      <p:sp>
        <p:nvSpPr>
          <p:cNvPr id="9" name="Slide Number Placeholder 8"/>
          <p:cNvSpPr>
            <a:spLocks noGrp="1"/>
          </p:cNvSpPr>
          <p:nvPr>
            <p:ph type="sldNum" sz="quarter" idx="12"/>
          </p:nvPr>
        </p:nvSpPr>
        <p:spPr/>
        <p:txBody>
          <a:bodyPr/>
          <a:lstStyle/>
          <a:p>
            <a:fld id="{5A8160B5-BA98-4CF9-8495-64F277484158}" type="slidenum">
              <a:rPr lang="sr-Latn-RS" smtClean="0"/>
              <a:t>‹#›</a:t>
            </a:fld>
            <a:endParaRPr lang="sr-Latn-RS"/>
          </a:p>
        </p:txBody>
      </p:sp>
    </p:spTree>
    <p:extLst>
      <p:ext uri="{BB962C8B-B14F-4D97-AF65-F5344CB8AC3E}">
        <p14:creationId xmlns:p14="http://schemas.microsoft.com/office/powerpoint/2010/main" val="25820404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0A424EA-132B-45E0-B2DD-F9343F7865A1}" type="datetimeFigureOut">
              <a:rPr lang="sr-Latn-RS" smtClean="0"/>
              <a:t>5.5.2019.</a:t>
            </a:fld>
            <a:endParaRPr lang="sr-Latn-RS"/>
          </a:p>
        </p:txBody>
      </p:sp>
      <p:sp>
        <p:nvSpPr>
          <p:cNvPr id="4" name="Footer Placeholder 3"/>
          <p:cNvSpPr>
            <a:spLocks noGrp="1"/>
          </p:cNvSpPr>
          <p:nvPr>
            <p:ph type="ftr" sz="quarter" idx="11"/>
          </p:nvPr>
        </p:nvSpPr>
        <p:spPr/>
        <p:txBody>
          <a:bodyPr/>
          <a:lstStyle/>
          <a:p>
            <a:endParaRPr lang="sr-Latn-RS"/>
          </a:p>
        </p:txBody>
      </p:sp>
      <p:sp>
        <p:nvSpPr>
          <p:cNvPr id="5" name="Slide Number Placeholder 4"/>
          <p:cNvSpPr>
            <a:spLocks noGrp="1"/>
          </p:cNvSpPr>
          <p:nvPr>
            <p:ph type="sldNum" sz="quarter" idx="12"/>
          </p:nvPr>
        </p:nvSpPr>
        <p:spPr/>
        <p:txBody>
          <a:bodyPr/>
          <a:lstStyle/>
          <a:p>
            <a:fld id="{5A8160B5-BA98-4CF9-8495-64F277484158}" type="slidenum">
              <a:rPr lang="sr-Latn-RS" smtClean="0"/>
              <a:t>‹#›</a:t>
            </a:fld>
            <a:endParaRPr lang="sr-Latn-RS"/>
          </a:p>
        </p:txBody>
      </p:sp>
    </p:spTree>
    <p:extLst>
      <p:ext uri="{BB962C8B-B14F-4D97-AF65-F5344CB8AC3E}">
        <p14:creationId xmlns:p14="http://schemas.microsoft.com/office/powerpoint/2010/main" val="26362596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A424EA-132B-45E0-B2DD-F9343F7865A1}" type="datetimeFigureOut">
              <a:rPr lang="sr-Latn-RS" smtClean="0"/>
              <a:t>5.5.2019.</a:t>
            </a:fld>
            <a:endParaRPr lang="sr-Latn-RS"/>
          </a:p>
        </p:txBody>
      </p:sp>
      <p:sp>
        <p:nvSpPr>
          <p:cNvPr id="3" name="Footer Placeholder 2"/>
          <p:cNvSpPr>
            <a:spLocks noGrp="1"/>
          </p:cNvSpPr>
          <p:nvPr>
            <p:ph type="ftr" sz="quarter" idx="11"/>
          </p:nvPr>
        </p:nvSpPr>
        <p:spPr/>
        <p:txBody>
          <a:bodyPr/>
          <a:lstStyle/>
          <a:p>
            <a:endParaRPr lang="sr-Latn-RS"/>
          </a:p>
        </p:txBody>
      </p:sp>
      <p:sp>
        <p:nvSpPr>
          <p:cNvPr id="4" name="Slide Number Placeholder 3"/>
          <p:cNvSpPr>
            <a:spLocks noGrp="1"/>
          </p:cNvSpPr>
          <p:nvPr>
            <p:ph type="sldNum" sz="quarter" idx="12"/>
          </p:nvPr>
        </p:nvSpPr>
        <p:spPr/>
        <p:txBody>
          <a:bodyPr/>
          <a:lstStyle/>
          <a:p>
            <a:fld id="{5A8160B5-BA98-4CF9-8495-64F277484158}" type="slidenum">
              <a:rPr lang="sr-Latn-RS" smtClean="0"/>
              <a:t>‹#›</a:t>
            </a:fld>
            <a:endParaRPr lang="sr-Latn-RS"/>
          </a:p>
        </p:txBody>
      </p:sp>
    </p:spTree>
    <p:extLst>
      <p:ext uri="{BB962C8B-B14F-4D97-AF65-F5344CB8AC3E}">
        <p14:creationId xmlns:p14="http://schemas.microsoft.com/office/powerpoint/2010/main" val="2084078768"/>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0A424EA-132B-45E0-B2DD-F9343F7865A1}" type="datetimeFigureOut">
              <a:rPr lang="sr-Latn-RS" smtClean="0"/>
              <a:t>5.5.2019.</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5A8160B5-BA98-4CF9-8495-64F277484158}" type="slidenum">
              <a:rPr lang="sr-Latn-RS" smtClean="0"/>
              <a:t>‹#›</a:t>
            </a:fld>
            <a:endParaRPr lang="sr-Latn-RS"/>
          </a:p>
        </p:txBody>
      </p:sp>
    </p:spTree>
    <p:extLst>
      <p:ext uri="{BB962C8B-B14F-4D97-AF65-F5344CB8AC3E}">
        <p14:creationId xmlns:p14="http://schemas.microsoft.com/office/powerpoint/2010/main" val="3633480565"/>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0A424EA-132B-45E0-B2DD-F9343F7865A1}" type="datetimeFigureOut">
              <a:rPr lang="sr-Latn-RS" smtClean="0"/>
              <a:t>5.5.2019.</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5A8160B5-BA98-4CF9-8495-64F277484158}" type="slidenum">
              <a:rPr lang="sr-Latn-RS" smtClean="0"/>
              <a:t>‹#›</a:t>
            </a:fld>
            <a:endParaRPr lang="sr-Latn-RS"/>
          </a:p>
        </p:txBody>
      </p:sp>
    </p:spTree>
    <p:extLst>
      <p:ext uri="{BB962C8B-B14F-4D97-AF65-F5344CB8AC3E}">
        <p14:creationId xmlns:p14="http://schemas.microsoft.com/office/powerpoint/2010/main" val="22688227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10A424EA-132B-45E0-B2DD-F9343F7865A1}" type="datetimeFigureOut">
              <a:rPr lang="sr-Latn-RS" smtClean="0"/>
              <a:t>5.5.2019.</a:t>
            </a:fld>
            <a:endParaRPr lang="sr-Latn-R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sr-Latn-R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5A8160B5-BA98-4CF9-8495-64F277484158}" type="slidenum">
              <a:rPr lang="sr-Latn-RS" smtClean="0"/>
              <a:t>‹#›</a:t>
            </a:fld>
            <a:endParaRPr lang="sr-Latn-RS"/>
          </a:p>
        </p:txBody>
      </p:sp>
    </p:spTree>
    <p:extLst>
      <p:ext uri="{BB962C8B-B14F-4D97-AF65-F5344CB8AC3E}">
        <p14:creationId xmlns:p14="http://schemas.microsoft.com/office/powerpoint/2010/main" val="180918196"/>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6" r:id="rId12"/>
    <p:sldLayoutId id="2147483757" r:id="rId13"/>
    <p:sldLayoutId id="2147483758" r:id="rId14"/>
    <p:sldLayoutId id="2147483759" r:id="rId15"/>
    <p:sldLayoutId id="2147483760" r:id="rId16"/>
    <p:sldLayoutId id="2147483761"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sr-Cyrl-RS" b="1" dirty="0" smtClean="0"/>
              <a:t>Међународно радно право</a:t>
            </a:r>
            <a:r>
              <a:rPr lang="sr-Cyrl-RS" dirty="0" smtClean="0"/>
              <a:t/>
            </a:r>
            <a:br>
              <a:rPr lang="sr-Cyrl-RS" dirty="0" smtClean="0"/>
            </a:br>
            <a:endParaRPr lang="sr-Latn-RS" dirty="0"/>
          </a:p>
        </p:txBody>
      </p:sp>
      <p:sp>
        <p:nvSpPr>
          <p:cNvPr id="3" name="Subtitle 2"/>
          <p:cNvSpPr>
            <a:spLocks noGrp="1"/>
          </p:cNvSpPr>
          <p:nvPr>
            <p:ph type="subTitle" idx="1"/>
          </p:nvPr>
        </p:nvSpPr>
        <p:spPr/>
        <p:txBody>
          <a:bodyPr/>
          <a:lstStyle/>
          <a:p>
            <a:endParaRPr lang="sr-Cyrl-RS" dirty="0" smtClean="0"/>
          </a:p>
          <a:p>
            <a:r>
              <a:rPr lang="sr-Cyrl-RS" sz="2800" b="1" i="1" dirty="0"/>
              <a:t>Вежбе</a:t>
            </a:r>
            <a:endParaRPr lang="sr-Cyrl-RS" sz="2800" b="1" i="1" dirty="0" smtClean="0"/>
          </a:p>
        </p:txBody>
      </p:sp>
    </p:spTree>
    <p:extLst>
      <p:ext uri="{BB962C8B-B14F-4D97-AF65-F5344CB8AC3E}">
        <p14:creationId xmlns:p14="http://schemas.microsoft.com/office/powerpoint/2010/main" val="4283779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84310" y="0"/>
            <a:ext cx="10707690" cy="6857999"/>
          </a:xfrm>
        </p:spPr>
        <p:txBody>
          <a:bodyPr>
            <a:normAutofit/>
          </a:bodyPr>
          <a:lstStyle/>
          <a:p>
            <a:pPr algn="just"/>
            <a:r>
              <a:rPr lang="ru-RU" dirty="0"/>
              <a:t>Минималне године старости за заснивање било које врсте радног односа или рада који по свом карактеру или околностима у којима се обавља може </a:t>
            </a:r>
            <a:r>
              <a:rPr lang="ru-RU" b="1" dirty="0"/>
              <a:t>угрозити здравље, сигурност или морал младих не треба да буде испод 18 година</a:t>
            </a:r>
            <a:r>
              <a:rPr lang="ru-RU" b="1" dirty="0" smtClean="0"/>
              <a:t>.</a:t>
            </a:r>
            <a:r>
              <a:rPr lang="ru-RU" dirty="0"/>
              <a:t>
Ова конвенција се не примењује на рад који обављају деца и омладина у </a:t>
            </a:r>
            <a:r>
              <a:rPr lang="ru-RU" b="1" dirty="0"/>
              <a:t>школама за опште, стручно или техничко образовање или у другим установама за обуку, односно на рад у предузећима који обављају лица која имају најмање 14 година</a:t>
            </a:r>
            <a:r>
              <a:rPr lang="ru-RU" dirty="0"/>
              <a:t>, кад се тај рад обавља у складу с условима што их је прописао надлежни орган после консултација са заинтересованим организацијама послодаваца и радника, ако такве органиазције постоје, ако је такав рад саставни </a:t>
            </a:r>
            <a:r>
              <a:rPr lang="ru-RU" dirty="0" smtClean="0"/>
              <a:t>део:</a:t>
            </a:r>
          </a:p>
          <a:p>
            <a:pPr lvl="1" algn="just"/>
            <a:r>
              <a:rPr lang="ru-RU" dirty="0" smtClean="0"/>
              <a:t>степена </a:t>
            </a:r>
            <a:r>
              <a:rPr lang="ru-RU" dirty="0"/>
              <a:t>образовања или обуке за које је школа, односно установа обуке првенствено одговорна (</a:t>
            </a:r>
            <a:r>
              <a:rPr lang="ru-RU" b="1" dirty="0"/>
              <a:t>пракса</a:t>
            </a:r>
            <a:r>
              <a:rPr lang="ru-RU" dirty="0" smtClean="0"/>
              <a:t>);</a:t>
            </a:r>
            <a:r>
              <a:rPr lang="ru-RU" dirty="0"/>
              <a:t>
програма обуке који се углавном или у целости изводи у предузећу, а који је одобрио надлежни орган (</a:t>
            </a:r>
            <a:r>
              <a:rPr lang="ru-RU" b="1" dirty="0"/>
              <a:t>дуално образовање</a:t>
            </a:r>
            <a:r>
              <a:rPr lang="ru-RU" dirty="0" smtClean="0"/>
              <a:t>);</a:t>
            </a:r>
            <a:r>
              <a:rPr lang="ru-RU" dirty="0"/>
              <a:t>
програма упућивања односно оријентације чији је циљ да олакша избор занимања или врсте стручног оспособљавања</a:t>
            </a:r>
            <a:r>
              <a:rPr lang="ru-RU" dirty="0" smtClean="0"/>
              <a:t>.</a:t>
            </a:r>
            <a:endParaRPr lang="ru-RU" dirty="0"/>
          </a:p>
        </p:txBody>
      </p:sp>
    </p:spTree>
    <p:extLst>
      <p:ext uri="{BB962C8B-B14F-4D97-AF65-F5344CB8AC3E}">
        <p14:creationId xmlns:p14="http://schemas.microsoft.com/office/powerpoint/2010/main" val="26870082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84310" y="0"/>
            <a:ext cx="10552792" cy="6745573"/>
          </a:xfrm>
        </p:spPr>
        <p:txBody>
          <a:bodyPr/>
          <a:lstStyle/>
          <a:p>
            <a:pPr algn="just"/>
            <a:r>
              <a:rPr lang="ru-RU" dirty="0"/>
              <a:t>Националним законима, односно прописима може да се дозволи запошљавање или рад особама </a:t>
            </a:r>
            <a:r>
              <a:rPr lang="ru-RU" b="1" dirty="0"/>
              <a:t>од 13 до 15 година </a:t>
            </a:r>
            <a:r>
              <a:rPr lang="ru-RU" dirty="0"/>
              <a:t>старости на лакшим радовима </a:t>
            </a:r>
            <a:r>
              <a:rPr lang="ru-RU" dirty="0" smtClean="0"/>
              <a:t>који:</a:t>
            </a:r>
          </a:p>
          <a:p>
            <a:pPr lvl="1" algn="just"/>
            <a:r>
              <a:rPr lang="ru-RU" b="1" dirty="0" smtClean="0"/>
              <a:t>нису </a:t>
            </a:r>
            <a:r>
              <a:rPr lang="ru-RU" b="1" dirty="0"/>
              <a:t>штетни </a:t>
            </a:r>
            <a:r>
              <a:rPr lang="ru-RU" dirty="0"/>
              <a:t>за њихово здравље или развој; </a:t>
            </a:r>
            <a:r>
              <a:rPr lang="ru-RU" dirty="0" smtClean="0"/>
              <a:t>и</a:t>
            </a:r>
            <a:r>
              <a:rPr lang="ru-RU" dirty="0"/>
              <a:t>
</a:t>
            </a:r>
            <a:r>
              <a:rPr lang="ru-RU" b="1" dirty="0"/>
              <a:t>не иду на штету </a:t>
            </a:r>
            <a:r>
              <a:rPr lang="ru-RU" dirty="0"/>
              <a:t>њиховог похађања школе, њиховог учешћа у програмима професионалне оријентације или обуке које је одобрио надлежни орган или њихове способности да прате одређену наставу</a:t>
            </a:r>
            <a:r>
              <a:rPr lang="ru-RU" dirty="0" smtClean="0"/>
              <a:t>.</a:t>
            </a:r>
            <a:endParaRPr lang="ru-RU" dirty="0"/>
          </a:p>
        </p:txBody>
      </p:sp>
    </p:spTree>
    <p:extLst>
      <p:ext uri="{BB962C8B-B14F-4D97-AF65-F5344CB8AC3E}">
        <p14:creationId xmlns:p14="http://schemas.microsoft.com/office/powerpoint/2010/main" val="35185707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	</a:t>
            </a:r>
            <a:r>
              <a:rPr lang="sr-Cyrl-RS" b="1" dirty="0" smtClean="0"/>
              <a:t>Следећи час</a:t>
            </a:r>
            <a:endParaRPr lang="sr-Latn-RS" b="1" dirty="0"/>
          </a:p>
        </p:txBody>
      </p:sp>
      <p:sp>
        <p:nvSpPr>
          <p:cNvPr id="3" name="Content Placeholder 2"/>
          <p:cNvSpPr>
            <a:spLocks noGrp="1"/>
          </p:cNvSpPr>
          <p:nvPr>
            <p:ph idx="1"/>
          </p:nvPr>
        </p:nvSpPr>
        <p:spPr/>
        <p:txBody>
          <a:bodyPr/>
          <a:lstStyle/>
          <a:p>
            <a:r>
              <a:rPr lang="sr-Cyrl-RS" dirty="0"/>
              <a:t>Делатност Међународне организације рада на подручју међународних радних </a:t>
            </a:r>
            <a:r>
              <a:rPr lang="sr-Cyrl-RS" dirty="0" smtClean="0"/>
              <a:t>стандарда</a:t>
            </a:r>
          </a:p>
          <a:p>
            <a:endParaRPr lang="sr-Latn-RS" dirty="0"/>
          </a:p>
        </p:txBody>
      </p:sp>
    </p:spTree>
    <p:extLst>
      <p:ext uri="{BB962C8B-B14F-4D97-AF65-F5344CB8AC3E}">
        <p14:creationId xmlns:p14="http://schemas.microsoft.com/office/powerpoint/2010/main" val="26894503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84310" y="-554182"/>
            <a:ext cx="10018713" cy="10086109"/>
          </a:xfrm>
        </p:spPr>
        <p:txBody>
          <a:bodyPr>
            <a:normAutofit/>
          </a:bodyPr>
          <a:lstStyle/>
          <a:p>
            <a:pPr marL="0" indent="0" algn="ctr">
              <a:buNone/>
            </a:pPr>
            <a:r>
              <a:rPr lang="sr-Cyrl-RS" sz="4800" b="1" dirty="0" smtClean="0"/>
              <a:t>Хвала на пажњи!</a:t>
            </a:r>
          </a:p>
          <a:p>
            <a:pPr marL="0" indent="0" algn="ctr">
              <a:buNone/>
            </a:pPr>
            <a:endParaRPr lang="sr-Cyrl-RS" sz="4800" b="1" dirty="0"/>
          </a:p>
          <a:p>
            <a:pPr marL="0" indent="0" algn="r">
              <a:buNone/>
            </a:pPr>
            <a:r>
              <a:rPr lang="sr-Cyrl-RS" sz="2000" i="1" dirty="0" smtClean="0"/>
              <a:t>Асистент Александар Антић</a:t>
            </a:r>
          </a:p>
          <a:p>
            <a:pPr marL="0" indent="0" algn="r">
              <a:buNone/>
            </a:pPr>
            <a:r>
              <a:rPr lang="sr-Cyrl-RS" sz="2000" i="1" dirty="0" smtClean="0"/>
              <a:t>Кабинет А 116</a:t>
            </a:r>
          </a:p>
          <a:p>
            <a:pPr marL="0" indent="0" algn="r">
              <a:buNone/>
            </a:pPr>
            <a:r>
              <a:rPr lang="sr-Cyrl-RS" sz="2000" i="1" dirty="0" smtClean="0"/>
              <a:t>Телефон у кабинету</a:t>
            </a:r>
            <a:r>
              <a:rPr lang="sr-Cyrl-RS" sz="2000" i="1" dirty="0"/>
              <a:t>: </a:t>
            </a:r>
            <a:r>
              <a:rPr lang="sr-Cyrl-RS" sz="2000" i="1" dirty="0" smtClean="0"/>
              <a:t>034 </a:t>
            </a:r>
            <a:r>
              <a:rPr lang="sr-Cyrl-RS" sz="2000" i="1" dirty="0"/>
              <a:t>306 568 </a:t>
            </a:r>
            <a:endParaRPr lang="sr-Cyrl-RS" sz="2000" i="1" dirty="0" smtClean="0"/>
          </a:p>
          <a:p>
            <a:pPr marL="0" indent="0" algn="r">
              <a:buNone/>
            </a:pPr>
            <a:r>
              <a:rPr lang="en-GB" sz="2000" i="1" dirty="0" smtClean="0"/>
              <a:t>E – mail</a:t>
            </a:r>
            <a:r>
              <a:rPr lang="sr-Cyrl-RS" sz="2000" i="1" dirty="0" smtClean="0"/>
              <a:t>:</a:t>
            </a:r>
            <a:r>
              <a:rPr lang="en-GB" sz="2000" i="1" dirty="0" smtClean="0"/>
              <a:t> aantic@jura.kg.ac.rs</a:t>
            </a:r>
            <a:endParaRPr lang="sr-Latn-RS" sz="2000" i="1" dirty="0"/>
          </a:p>
        </p:txBody>
      </p:sp>
    </p:spTree>
    <p:extLst>
      <p:ext uri="{BB962C8B-B14F-4D97-AF65-F5344CB8AC3E}">
        <p14:creationId xmlns:p14="http://schemas.microsoft.com/office/powerpoint/2010/main" val="2895941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9620" y="-20780"/>
            <a:ext cx="10018713" cy="1624727"/>
          </a:xfrm>
        </p:spPr>
        <p:txBody>
          <a:bodyPr>
            <a:normAutofit/>
          </a:bodyPr>
          <a:lstStyle/>
          <a:p>
            <a:r>
              <a:rPr lang="ru-RU" sz="3200" b="1" dirty="0" smtClean="0"/>
              <a:t>Конвенција </a:t>
            </a:r>
            <a:r>
              <a:rPr lang="ru-RU" sz="3200" b="1" dirty="0"/>
              <a:t>МОР бр. </a:t>
            </a:r>
            <a:r>
              <a:rPr lang="ru-RU" sz="3200" b="1" dirty="0" smtClean="0"/>
              <a:t>111 о забрани дискриминације у погледу запошљавања и занимања</a:t>
            </a:r>
            <a:endParaRPr lang="sr-Latn-RS" sz="3200" b="1" dirty="0"/>
          </a:p>
        </p:txBody>
      </p:sp>
      <p:sp>
        <p:nvSpPr>
          <p:cNvPr id="3" name="Content Placeholder 2"/>
          <p:cNvSpPr>
            <a:spLocks noGrp="1"/>
          </p:cNvSpPr>
          <p:nvPr>
            <p:ph idx="1"/>
          </p:nvPr>
        </p:nvSpPr>
        <p:spPr>
          <a:xfrm>
            <a:off x="1633928" y="1229193"/>
            <a:ext cx="10558072" cy="5628807"/>
          </a:xfrm>
        </p:spPr>
        <p:txBody>
          <a:bodyPr>
            <a:normAutofit lnSpcReduction="10000"/>
          </a:bodyPr>
          <a:lstStyle/>
          <a:p>
            <a:pPr algn="just"/>
            <a:r>
              <a:rPr lang="ru-RU" dirty="0" smtClean="0"/>
              <a:t>Донета </a:t>
            </a:r>
            <a:r>
              <a:rPr lang="ru-RU" dirty="0" smtClean="0"/>
              <a:t>1960. </a:t>
            </a:r>
            <a:r>
              <a:rPr lang="ru-RU" dirty="0" smtClean="0"/>
              <a:t>године</a:t>
            </a:r>
            <a:r>
              <a:rPr lang="ru-RU" dirty="0" smtClean="0"/>
              <a:t>.</a:t>
            </a:r>
          </a:p>
          <a:p>
            <a:pPr algn="just"/>
            <a:r>
              <a:rPr lang="ru-RU" dirty="0" smtClean="0"/>
              <a:t>Ратификована 1961. године.</a:t>
            </a:r>
            <a:endParaRPr lang="ru-RU" dirty="0" smtClean="0"/>
          </a:p>
          <a:p>
            <a:pPr algn="just"/>
            <a:r>
              <a:rPr lang="ru-RU" dirty="0" smtClean="0"/>
              <a:t>Под </a:t>
            </a:r>
            <a:r>
              <a:rPr lang="ru-RU" b="1" dirty="0" smtClean="0"/>
              <a:t>дискриминацијом</a:t>
            </a:r>
            <a:r>
              <a:rPr lang="ru-RU" dirty="0" smtClean="0"/>
              <a:t> у смислу Конвенције подразумева се:</a:t>
            </a:r>
          </a:p>
          <a:p>
            <a:pPr lvl="1" algn="just"/>
            <a:r>
              <a:rPr lang="ru-RU" dirty="0"/>
              <a:t>свако прављење разлике, искључење или давање првенства заснованог на раси, боји, полу, вери, политичком мишљењу, националном или социјалном пореклу, који иду за тим да униште или наруше једнакост могућности или поступања у погледу запошљавања или занимања;</a:t>
            </a:r>
          </a:p>
          <a:p>
            <a:pPr lvl="1" algn="just"/>
            <a:r>
              <a:rPr lang="ru-RU" dirty="0"/>
              <a:t>свако друго прављење разлике, искључење или давање првенства, које иде за тим да уништи или наруши једнакост могућности или поступања у погледу упошљавања или занимања, које ће моћи поименце назначити заинтересована држава чланица након консултовања представничких организација послодаваца и радника, ако оне постоје, и других одговарајућих органа</a:t>
            </a:r>
            <a:r>
              <a:rPr lang="ru-RU" dirty="0" smtClean="0"/>
              <a:t>.</a:t>
            </a:r>
          </a:p>
          <a:p>
            <a:pPr algn="just"/>
            <a:r>
              <a:rPr lang="ru-RU" dirty="0" smtClean="0"/>
              <a:t>Прављење разлика међу кандидатима за посао које су последица одређених квалификација потребних за конкретно радно место </a:t>
            </a:r>
            <a:r>
              <a:rPr lang="ru-RU" b="1" dirty="0" smtClean="0"/>
              <a:t>не сматра се дискриминацијом.</a:t>
            </a:r>
            <a:endParaRPr lang="sr-Latn-RS" b="1" dirty="0"/>
          </a:p>
        </p:txBody>
      </p:sp>
    </p:spTree>
    <p:extLst>
      <p:ext uri="{BB962C8B-B14F-4D97-AF65-F5344CB8AC3E}">
        <p14:creationId xmlns:p14="http://schemas.microsoft.com/office/powerpoint/2010/main" val="27769284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84310" y="0"/>
            <a:ext cx="10597762" cy="6857999"/>
          </a:xfrm>
        </p:spPr>
        <p:txBody>
          <a:bodyPr/>
          <a:lstStyle/>
          <a:p>
            <a:pPr algn="just"/>
            <a:r>
              <a:rPr lang="ru-RU" dirty="0"/>
              <a:t>Посебне мере заштите или помоћи, предвиђене у другим конвенцијама или препорукама, које је усвојила Међународна конвенција рада, </a:t>
            </a:r>
            <a:r>
              <a:rPr lang="ru-RU" b="1" dirty="0"/>
              <a:t>не сматрају се </a:t>
            </a:r>
            <a:r>
              <a:rPr lang="ru-RU" b="1" dirty="0" smtClean="0"/>
              <a:t>дискриминацијом.</a:t>
            </a:r>
          </a:p>
          <a:p>
            <a:pPr algn="just"/>
            <a:r>
              <a:rPr lang="ru-RU" dirty="0"/>
              <a:t>Свака држава чланица може, после консултовања представничких организација послодаваца и радника, ако оне постоје, дефинисати као недискриминационе све остале посебне мере које су намењене да се води рачуна о посебним потребама лица за које је заштита или нека посебна помоћ уопште призната као потребна из разлога као што су пол, године, инвалидност, породичне обавезе или социјални или културни ниво</a:t>
            </a:r>
            <a:r>
              <a:rPr lang="ru-RU" dirty="0" smtClean="0"/>
              <a:t>. (</a:t>
            </a:r>
            <a:r>
              <a:rPr lang="ru-RU" b="1" dirty="0" smtClean="0"/>
              <a:t>Позитивна дискриминација</a:t>
            </a:r>
            <a:r>
              <a:rPr lang="ru-RU" dirty="0" smtClean="0"/>
              <a:t>).</a:t>
            </a:r>
            <a:endParaRPr lang="ru-RU" dirty="0"/>
          </a:p>
          <a:p>
            <a:pPr marL="0" indent="0" algn="just">
              <a:buNone/>
            </a:pPr>
            <a:endParaRPr lang="sr-Latn-RS" dirty="0"/>
          </a:p>
        </p:txBody>
      </p:sp>
    </p:spTree>
    <p:extLst>
      <p:ext uri="{BB962C8B-B14F-4D97-AF65-F5344CB8AC3E}">
        <p14:creationId xmlns:p14="http://schemas.microsoft.com/office/powerpoint/2010/main" val="7218408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526473"/>
            <a:ext cx="10018713" cy="360218"/>
          </a:xfrm>
        </p:spPr>
        <p:txBody>
          <a:bodyPr>
            <a:normAutofit fontScale="90000"/>
          </a:bodyPr>
          <a:lstStyle/>
          <a:p>
            <a:r>
              <a:rPr lang="ru-RU" b="1" dirty="0" smtClean="0"/>
              <a:t>Конвенција </a:t>
            </a:r>
            <a:r>
              <a:rPr lang="ru-RU" b="1" dirty="0"/>
              <a:t>МОР бр. </a:t>
            </a:r>
            <a:r>
              <a:rPr lang="ru-RU" b="1" dirty="0" smtClean="0"/>
              <a:t>132</a:t>
            </a:r>
            <a:r>
              <a:rPr lang="ru-RU" b="1" dirty="0" smtClean="0"/>
              <a:t>. о </a:t>
            </a:r>
            <a:r>
              <a:rPr lang="ru-RU" b="1" dirty="0" smtClean="0"/>
              <a:t>плаћеном годишњем одмору</a:t>
            </a:r>
            <a:endParaRPr lang="sr-Latn-RS" b="1" dirty="0"/>
          </a:p>
        </p:txBody>
      </p:sp>
      <p:sp>
        <p:nvSpPr>
          <p:cNvPr id="3" name="Content Placeholder 2"/>
          <p:cNvSpPr>
            <a:spLocks noGrp="1"/>
          </p:cNvSpPr>
          <p:nvPr>
            <p:ph idx="1"/>
          </p:nvPr>
        </p:nvSpPr>
        <p:spPr>
          <a:xfrm>
            <a:off x="1191492" y="1319134"/>
            <a:ext cx="11000508" cy="5303339"/>
          </a:xfrm>
        </p:spPr>
        <p:txBody>
          <a:bodyPr>
            <a:normAutofit lnSpcReduction="10000"/>
          </a:bodyPr>
          <a:lstStyle/>
          <a:p>
            <a:pPr algn="just"/>
            <a:r>
              <a:rPr lang="ru-RU" dirty="0">
                <a:latin typeface="Times New Roman" panose="02020603050405020304" pitchFamily="18" charset="0"/>
                <a:cs typeface="Times New Roman" panose="02020603050405020304" pitchFamily="18" charset="0"/>
              </a:rPr>
              <a:t>Донета </a:t>
            </a:r>
            <a:r>
              <a:rPr lang="ru-RU" dirty="0" smtClean="0">
                <a:latin typeface="Times New Roman" panose="02020603050405020304" pitchFamily="18" charset="0"/>
                <a:cs typeface="Times New Roman" panose="02020603050405020304" pitchFamily="18" charset="0"/>
              </a:rPr>
              <a:t>1970. </a:t>
            </a:r>
            <a:r>
              <a:rPr lang="ru-RU" dirty="0">
                <a:latin typeface="Times New Roman" panose="02020603050405020304" pitchFamily="18" charset="0"/>
                <a:cs typeface="Times New Roman" panose="02020603050405020304" pitchFamily="18" charset="0"/>
              </a:rPr>
              <a:t>године.
Код нас у примени од </a:t>
            </a:r>
            <a:r>
              <a:rPr lang="ru-RU" dirty="0" smtClean="0">
                <a:latin typeface="Times New Roman" panose="02020603050405020304" pitchFamily="18" charset="0"/>
                <a:cs typeface="Times New Roman" panose="02020603050405020304" pitchFamily="18" charset="0"/>
              </a:rPr>
              <a:t>1973. </a:t>
            </a:r>
            <a:r>
              <a:rPr lang="ru-RU" dirty="0">
                <a:latin typeface="Times New Roman" panose="02020603050405020304" pitchFamily="18" charset="0"/>
                <a:cs typeface="Times New Roman" panose="02020603050405020304" pitchFamily="18" charset="0"/>
              </a:rPr>
              <a:t>године.
</a:t>
            </a:r>
            <a:r>
              <a:rPr lang="ru-RU" dirty="0">
                <a:latin typeface="Times New Roman" panose="02020603050405020304" pitchFamily="18" charset="0"/>
                <a:cs typeface="Times New Roman" panose="02020603050405020304" pitchFamily="18" charset="0"/>
              </a:rPr>
              <a:t>Одредбе ове конвенције </a:t>
            </a:r>
            <a:r>
              <a:rPr lang="ru-RU" b="1" dirty="0">
                <a:latin typeface="Times New Roman" panose="02020603050405020304" pitchFamily="18" charset="0"/>
                <a:cs typeface="Times New Roman" panose="02020603050405020304" pitchFamily="18" charset="0"/>
              </a:rPr>
              <a:t>спроводе се у живот </a:t>
            </a:r>
            <a:r>
              <a:rPr lang="ru-RU" dirty="0">
                <a:latin typeface="Times New Roman" panose="02020603050405020304" pitchFamily="18" charset="0"/>
                <a:cs typeface="Times New Roman" panose="02020603050405020304" pitchFamily="18" charset="0"/>
              </a:rPr>
              <a:t>преко националних закона и прописа, уколико се не примењују путем колективних уговора, арбитражних одлука, судских решења, службених органа за одређивање зарада, или на други начин, у складу са праксом те земље која одговара приликама у њој</a:t>
            </a:r>
            <a:r>
              <a:rPr lang="ru-RU" dirty="0" smtClean="0">
                <a:latin typeface="Times New Roman" panose="02020603050405020304" pitchFamily="18" charset="0"/>
                <a:cs typeface="Times New Roman" panose="02020603050405020304" pitchFamily="18" charset="0"/>
              </a:rPr>
              <a:t>.</a:t>
            </a:r>
          </a:p>
          <a:p>
            <a:pPr algn="just"/>
            <a:r>
              <a:rPr lang="ru-RU" dirty="0">
                <a:latin typeface="Times New Roman" panose="02020603050405020304" pitchFamily="18" charset="0"/>
                <a:cs typeface="Times New Roman" panose="02020603050405020304" pitchFamily="18" charset="0"/>
              </a:rPr>
              <a:t>Ова конвенција се примењује на сва запошљена лица, </a:t>
            </a:r>
            <a:r>
              <a:rPr lang="ru-RU" b="1" dirty="0">
                <a:latin typeface="Times New Roman" panose="02020603050405020304" pitchFamily="18" charset="0"/>
                <a:cs typeface="Times New Roman" panose="02020603050405020304" pitchFamily="18" charset="0"/>
              </a:rPr>
              <a:t>осим на поморце</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(Зашто</a:t>
            </a:r>
            <a:r>
              <a:rPr lang="ru-RU" b="1" dirty="0" smtClean="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Свако лице на које се примењује ова конвенција има право на плаћени годишњи одмор у одређеном минималном трајању</a:t>
            </a:r>
            <a:r>
              <a:rPr lang="ru-RU" dirty="0" smtClean="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Одмор ни у ком случају не сме бити краћи </a:t>
            </a:r>
            <a:r>
              <a:rPr lang="ru-RU" b="1" dirty="0">
                <a:latin typeface="Times New Roman" panose="02020603050405020304" pitchFamily="18" charset="0"/>
                <a:cs typeface="Times New Roman" panose="02020603050405020304" pitchFamily="18" charset="0"/>
              </a:rPr>
              <a:t>од три радне недеље </a:t>
            </a:r>
            <a:r>
              <a:rPr lang="ru-RU" dirty="0">
                <a:latin typeface="Times New Roman" panose="02020603050405020304" pitchFamily="18" charset="0"/>
                <a:cs typeface="Times New Roman" panose="02020603050405020304" pitchFamily="18" charset="0"/>
              </a:rPr>
              <a:t>за годину дана службе.</a:t>
            </a:r>
          </a:p>
          <a:p>
            <a:pPr marL="0" indent="0" algn="just">
              <a:buNone/>
            </a:pPr>
            <a:endParaRPr lang="ru-RU"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454661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84310" y="0"/>
            <a:ext cx="10707690" cy="6857999"/>
          </a:xfrm>
        </p:spPr>
        <p:txBody>
          <a:bodyPr>
            <a:normAutofit fontScale="92500" lnSpcReduction="10000"/>
          </a:bodyPr>
          <a:lstStyle/>
          <a:p>
            <a:pPr algn="just"/>
            <a:r>
              <a:rPr lang="ru-RU" dirty="0"/>
              <a:t>Лице чији је радни стаж у једној години мањи од оног који је потребан за стицање права на пуни одмор предвиђен у претходном члану, имаће за ту годину право на плаћени одмор </a:t>
            </a:r>
            <a:r>
              <a:rPr lang="ru-RU" b="1" dirty="0"/>
              <a:t>у сразмери са дужином радног стажа те године</a:t>
            </a:r>
            <a:r>
              <a:rPr lang="ru-RU" dirty="0" smtClean="0"/>
              <a:t>.</a:t>
            </a:r>
            <a:r>
              <a:rPr lang="ru-RU" dirty="0"/>
              <a:t>
За стицање права на плаћени годишњи одмор може се захтевати минимални радни стаж</a:t>
            </a:r>
            <a:r>
              <a:rPr lang="ru-RU" dirty="0" smtClean="0"/>
              <a:t>.</a:t>
            </a:r>
            <a:r>
              <a:rPr lang="ru-RU" dirty="0"/>
              <a:t>
Дужину тог стажа утврђују надлежне власти или одговарајући органи у дотичној земљи, али она </a:t>
            </a:r>
            <a:r>
              <a:rPr lang="ru-RU" b="1" dirty="0"/>
              <a:t>не треба да пређе шест месеци</a:t>
            </a:r>
            <a:r>
              <a:rPr lang="ru-RU" dirty="0" smtClean="0"/>
              <a:t>.</a:t>
            </a:r>
            <a:r>
              <a:rPr lang="ru-RU" dirty="0"/>
              <a:t>
Под условима које одреде надлежне власти или одговарајући органи у земљи, одсуствовање с посла из разлога коју су ван контроле дотичног запошљеног лица, као што су болест, повреда или материнство, </a:t>
            </a:r>
            <a:r>
              <a:rPr lang="ru-RU" b="1" dirty="0"/>
              <a:t>рачунају се у део радног стажа</a:t>
            </a:r>
            <a:r>
              <a:rPr lang="ru-RU" dirty="0" smtClean="0"/>
              <a:t>.</a:t>
            </a:r>
            <a:r>
              <a:rPr lang="ru-RU" dirty="0"/>
              <a:t>
Званични и уобичајени празници, без обзира да ли падају у време годишњег одмора или не, </a:t>
            </a:r>
            <a:r>
              <a:rPr lang="ru-RU" b="1" dirty="0"/>
              <a:t>не рачунају се </a:t>
            </a:r>
            <a:r>
              <a:rPr lang="ru-RU" dirty="0"/>
              <a:t>у минимални плаћени годишњи одмор </a:t>
            </a:r>
            <a:r>
              <a:rPr lang="ru-RU" dirty="0" smtClean="0"/>
              <a:t>.</a:t>
            </a:r>
            <a:r>
              <a:rPr lang="ru-RU" dirty="0"/>
              <a:t>
Под условима које одреде надлежне власти или одговарајући органи у земљи, време неспособности за рад услед болести или повреде </a:t>
            </a:r>
            <a:r>
              <a:rPr lang="ru-RU" b="1" dirty="0"/>
              <a:t>не може се рачунати у део </a:t>
            </a:r>
            <a:r>
              <a:rPr lang="ru-RU" dirty="0"/>
              <a:t>минималног плаћеног годишњег одмора</a:t>
            </a:r>
            <a:r>
              <a:rPr lang="ru-RU" dirty="0" smtClean="0"/>
              <a:t>.</a:t>
            </a:r>
            <a:r>
              <a:rPr lang="ru-RU" dirty="0"/>
              <a:t>
Свако лице које користи одмор предвиђен овом конвенцијом прима, за време целог одмора, </a:t>
            </a:r>
            <a:r>
              <a:rPr lang="ru-RU" b="1" dirty="0"/>
              <a:t>најмање своју нормалну или просечну плату</a:t>
            </a:r>
            <a:r>
              <a:rPr lang="ru-RU" dirty="0"/>
              <a:t>, обрачунату на начин који одреде надлежне власти или одговарајући органи у земљи</a:t>
            </a:r>
            <a:r>
              <a:rPr lang="ru-RU" dirty="0" smtClean="0"/>
              <a:t>.</a:t>
            </a:r>
            <a:endParaRPr lang="ru-RU" dirty="0"/>
          </a:p>
        </p:txBody>
      </p:sp>
    </p:spTree>
    <p:extLst>
      <p:ext uri="{BB962C8B-B14F-4D97-AF65-F5344CB8AC3E}">
        <p14:creationId xmlns:p14="http://schemas.microsoft.com/office/powerpoint/2010/main" val="31505222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84310" y="0"/>
            <a:ext cx="10707690" cy="6730584"/>
          </a:xfrm>
        </p:spPr>
        <p:txBody>
          <a:bodyPr>
            <a:normAutofit lnSpcReduction="10000"/>
          </a:bodyPr>
          <a:lstStyle/>
          <a:p>
            <a:pPr algn="just"/>
            <a:r>
              <a:rPr lang="ru-RU" dirty="0"/>
              <a:t>Коришћење плаћеног годишњег одмора </a:t>
            </a:r>
            <a:r>
              <a:rPr lang="ru-RU" b="1" dirty="0"/>
              <a:t>у деловима </a:t>
            </a:r>
            <a:r>
              <a:rPr lang="ru-RU" dirty="0"/>
              <a:t>могу одобрити надлежне власти или одговарајући органи у земљи</a:t>
            </a:r>
            <a:r>
              <a:rPr lang="ru-RU" dirty="0" smtClean="0"/>
              <a:t>.</a:t>
            </a:r>
            <a:r>
              <a:rPr lang="ru-RU" dirty="0"/>
              <a:t>
Један део користи се </a:t>
            </a:r>
            <a:r>
              <a:rPr lang="ru-RU" b="1" dirty="0"/>
              <a:t>без прекида најмање две радне недеље </a:t>
            </a:r>
            <a:r>
              <a:rPr lang="ru-RU" dirty="0"/>
              <a:t>уколико друкчије није предвиђено споразумом који важи за послодавца и за дотично запошљено лице, и под условом да према дужини радног стажа дотично лице има право на толики период одмора</a:t>
            </a:r>
            <a:r>
              <a:rPr lang="ru-RU" dirty="0" smtClean="0"/>
              <a:t>.</a:t>
            </a:r>
            <a:r>
              <a:rPr lang="ru-RU" dirty="0"/>
              <a:t>
Непрекидни део плаћеног годишњег, даје се и користи се најкасније у року </a:t>
            </a:r>
            <a:r>
              <a:rPr lang="ru-RU" b="1" dirty="0"/>
              <a:t>од године дана</a:t>
            </a:r>
            <a:r>
              <a:rPr lang="ru-RU" dirty="0"/>
              <a:t>, а остатак плаћеног годишњег одмора – најкасније у року од </a:t>
            </a:r>
            <a:r>
              <a:rPr lang="ru-RU" b="1" dirty="0"/>
              <a:t>18 месеци</a:t>
            </a:r>
            <a:r>
              <a:rPr lang="ru-RU" dirty="0"/>
              <a:t>, рачунајући од краја године у којој је стечено право на одмор</a:t>
            </a:r>
            <a:r>
              <a:rPr lang="ru-RU" dirty="0" smtClean="0"/>
              <a:t>.</a:t>
            </a:r>
            <a:r>
              <a:rPr lang="ru-RU" dirty="0"/>
              <a:t>
Уколико није утврђено прописима, колективним уговором, арбитражном одлуком или на неки други начин, сходно пракси у тој земљи, </a:t>
            </a:r>
            <a:r>
              <a:rPr lang="ru-RU" b="1" dirty="0"/>
              <a:t>време коришћења одмора одређује послодавац</a:t>
            </a:r>
            <a:r>
              <a:rPr lang="ru-RU" dirty="0"/>
              <a:t> – после консултација са заинтересованим запошљеним лицем или његовим представницима</a:t>
            </a:r>
            <a:r>
              <a:rPr lang="ru-RU" dirty="0" smtClean="0"/>
              <a:t>.</a:t>
            </a:r>
            <a:r>
              <a:rPr lang="ru-RU" dirty="0"/>
              <a:t>
Сваки споразум о одрицању од права на минимални плаћени годишњи одмор или одустајање од одмора ради новчане накнаде или нечег другог, биће, у складу са условима који важе у тој земљи, </a:t>
            </a:r>
            <a:r>
              <a:rPr lang="ru-RU" b="1" dirty="0"/>
              <a:t>ништавни и неважећи или забрањени. </a:t>
            </a:r>
          </a:p>
        </p:txBody>
      </p:sp>
    </p:spTree>
    <p:extLst>
      <p:ext uri="{BB962C8B-B14F-4D97-AF65-F5344CB8AC3E}">
        <p14:creationId xmlns:p14="http://schemas.microsoft.com/office/powerpoint/2010/main" val="5577641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9" y="1"/>
            <a:ext cx="10018713" cy="1177636"/>
          </a:xfrm>
        </p:spPr>
        <p:txBody>
          <a:bodyPr>
            <a:normAutofit/>
          </a:bodyPr>
          <a:lstStyle/>
          <a:p>
            <a:r>
              <a:rPr lang="ru-RU" sz="3200" b="1" dirty="0" smtClean="0"/>
              <a:t>Конвенција </a:t>
            </a:r>
            <a:r>
              <a:rPr lang="ru-RU" sz="3200" b="1" dirty="0"/>
              <a:t>МОР </a:t>
            </a:r>
            <a:r>
              <a:rPr lang="ru-RU" sz="3200" b="1" dirty="0" smtClean="0"/>
              <a:t>бр. </a:t>
            </a:r>
            <a:r>
              <a:rPr lang="ru-RU" sz="3200" b="1" dirty="0"/>
              <a:t>135 о заштити и олакшицама које се пружају представницима радника у предузећу </a:t>
            </a:r>
            <a:endParaRPr lang="sr-Latn-RS" sz="3200" b="1" dirty="0"/>
          </a:p>
        </p:txBody>
      </p:sp>
      <p:sp>
        <p:nvSpPr>
          <p:cNvPr id="3" name="Content Placeholder 2"/>
          <p:cNvSpPr>
            <a:spLocks noGrp="1"/>
          </p:cNvSpPr>
          <p:nvPr>
            <p:ph idx="1"/>
          </p:nvPr>
        </p:nvSpPr>
        <p:spPr>
          <a:xfrm>
            <a:off x="1484309" y="1364105"/>
            <a:ext cx="10583000" cy="5493895"/>
          </a:xfrm>
        </p:spPr>
        <p:txBody>
          <a:bodyPr>
            <a:normAutofit/>
          </a:bodyPr>
          <a:lstStyle/>
          <a:p>
            <a:pPr algn="just"/>
            <a:r>
              <a:rPr lang="ru-RU" dirty="0">
                <a:latin typeface="Times New Roman" panose="02020603050405020304" pitchFamily="18" charset="0"/>
                <a:cs typeface="Times New Roman" panose="02020603050405020304" pitchFamily="18" charset="0"/>
              </a:rPr>
              <a:t>Донета 1971. године</a:t>
            </a:r>
            <a:r>
              <a:rPr lang="ru-RU" dirty="0" smtClean="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Код нас се примењује од 1982. године</a:t>
            </a:r>
            <a:r>
              <a:rPr lang="ru-RU" dirty="0" smtClean="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Представници радника у предузећу уживају </a:t>
            </a:r>
            <a:r>
              <a:rPr lang="ru-RU" b="1" dirty="0">
                <a:latin typeface="Times New Roman" panose="02020603050405020304" pitchFamily="18" charset="0"/>
                <a:cs typeface="Times New Roman" panose="02020603050405020304" pitchFamily="18" charset="0"/>
              </a:rPr>
              <a:t>ефикасну заштиту </a:t>
            </a:r>
            <a:r>
              <a:rPr lang="ru-RU" dirty="0">
                <a:latin typeface="Times New Roman" panose="02020603050405020304" pitchFamily="18" charset="0"/>
                <a:cs typeface="Times New Roman" panose="02020603050405020304" pitchFamily="18" charset="0"/>
              </a:rPr>
              <a:t>од сваког поступка који је штетан за њих, укључујући и отпуштање, због њиховог статуса или активности као представника радника или чланства синдиката или учешћа у синдикалним активностима, ако поступају у складу са важећим законима или колективним споразумима или другим заједнички договореним аранжманима</a:t>
            </a:r>
            <a:r>
              <a:rPr lang="ru-RU" dirty="0" smtClean="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Представницима радника </a:t>
            </a:r>
            <a:r>
              <a:rPr lang="ru-RU" dirty="0">
                <a:latin typeface="Times New Roman" panose="02020603050405020304" pitchFamily="18" charset="0"/>
                <a:cs typeface="Times New Roman" panose="02020603050405020304" pitchFamily="18" charset="0"/>
              </a:rPr>
              <a:t>у предузећу дају се одговарајуће олакшице како би </a:t>
            </a:r>
            <a:r>
              <a:rPr lang="ru-RU" dirty="0" smtClean="0">
                <a:latin typeface="Times New Roman" panose="02020603050405020304" pitchFamily="18" charset="0"/>
                <a:cs typeface="Times New Roman" panose="02020603050405020304" pitchFamily="18" charset="0"/>
              </a:rPr>
              <a:t>им </a:t>
            </a:r>
            <a:r>
              <a:rPr lang="ru-RU" dirty="0">
                <a:latin typeface="Times New Roman" panose="02020603050405020304" pitchFamily="18" charset="0"/>
                <a:cs typeface="Times New Roman" panose="02020603050405020304" pitchFamily="18" charset="0"/>
              </a:rPr>
              <a:t>се омогућило да брзо и ефикасно обављају своје функције</a:t>
            </a:r>
            <a:r>
              <a:rPr lang="ru-RU" dirty="0" smtClean="0">
                <a:latin typeface="Times New Roman" panose="02020603050405020304" pitchFamily="18" charset="0"/>
                <a:cs typeface="Times New Roman" panose="02020603050405020304" pitchFamily="18" charset="0"/>
              </a:rPr>
              <a:t>.</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1658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84310" y="0"/>
            <a:ext cx="10707690" cy="6730583"/>
          </a:xfrm>
        </p:spPr>
        <p:txBody>
          <a:bodyPr>
            <a:normAutofit/>
          </a:bodyPr>
          <a:lstStyle/>
          <a:p>
            <a:pPr algn="just"/>
            <a:r>
              <a:rPr lang="ru-RU" dirty="0" smtClean="0"/>
              <a:t>Представницима радника </a:t>
            </a:r>
            <a:r>
              <a:rPr lang="ru-RU" b="1" dirty="0" smtClean="0"/>
              <a:t>сматрају се</a:t>
            </a:r>
            <a:r>
              <a:rPr lang="ru-RU" dirty="0" smtClean="0"/>
              <a:t>:</a:t>
            </a:r>
          </a:p>
          <a:p>
            <a:pPr lvl="1" algn="just"/>
            <a:r>
              <a:rPr lang="ru-RU" b="1" dirty="0"/>
              <a:t>синдикални представници </a:t>
            </a:r>
            <a:r>
              <a:rPr lang="ru-RU" dirty="0"/>
              <a:t>односно представници које је именовао или изабрао синдикат или чланови тих синдиката; </a:t>
            </a:r>
            <a:r>
              <a:rPr lang="ru-RU" dirty="0" smtClean="0"/>
              <a:t>или</a:t>
            </a:r>
            <a:r>
              <a:rPr lang="ru-RU" dirty="0"/>
              <a:t>
</a:t>
            </a:r>
            <a:r>
              <a:rPr lang="ru-RU" b="1" dirty="0"/>
              <a:t>изабрани представници </a:t>
            </a:r>
            <a:r>
              <a:rPr lang="ru-RU" dirty="0"/>
              <a:t>односно представници које су слободно изабрали радници предузећа у складу с одредбама националних закона или прописа или колективних споразума, чије функције не обухватају активности које су признате као искључиви прерогатив синдиката у одговарајућој </a:t>
            </a:r>
            <a:r>
              <a:rPr lang="ru-RU" dirty="0" smtClean="0"/>
              <a:t>земљи (у Србији у пракси готово да не постоје – савет запослених).</a:t>
            </a:r>
          </a:p>
          <a:p>
            <a:pPr algn="just"/>
            <a:r>
              <a:rPr lang="ru-RU" dirty="0"/>
              <a:t>Кад у истом предузећу постоје и синдикални представници и изабрани представници, </a:t>
            </a:r>
            <a:r>
              <a:rPr lang="ru-RU" dirty="0" smtClean="0"/>
              <a:t>предузеће </a:t>
            </a:r>
            <a:r>
              <a:rPr lang="ru-RU" dirty="0"/>
              <a:t>се, по потреби, одговарајуће мере да се постојање </a:t>
            </a:r>
            <a:r>
              <a:rPr lang="ru-RU" b="1" dirty="0"/>
              <a:t>изабраних представника не користи за угрожавање положаја заинтересованих синдиката или њихових представника </a:t>
            </a:r>
            <a:r>
              <a:rPr lang="ru-RU" dirty="0"/>
              <a:t>тј. да се </a:t>
            </a:r>
            <a:r>
              <a:rPr lang="ru-RU" dirty="0" smtClean="0"/>
              <a:t>подстакне </a:t>
            </a:r>
            <a:r>
              <a:rPr lang="ru-RU" dirty="0"/>
              <a:t>сарадња између изабраних представника и заинтересованих синдиката и њихових представника у свим одговарајућим питањима</a:t>
            </a:r>
            <a:r>
              <a:rPr lang="ru-RU" dirty="0" smtClean="0"/>
              <a:t>.</a:t>
            </a:r>
          </a:p>
          <a:p>
            <a:pPr algn="just"/>
            <a:endParaRPr lang="ru-RU" dirty="0"/>
          </a:p>
        </p:txBody>
      </p:sp>
    </p:spTree>
    <p:extLst>
      <p:ext uri="{BB962C8B-B14F-4D97-AF65-F5344CB8AC3E}">
        <p14:creationId xmlns:p14="http://schemas.microsoft.com/office/powerpoint/2010/main" val="24099103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86194"/>
            <a:ext cx="10707690" cy="1113020"/>
          </a:xfrm>
        </p:spPr>
        <p:txBody>
          <a:bodyPr>
            <a:normAutofit fontScale="90000"/>
          </a:bodyPr>
          <a:lstStyle/>
          <a:p>
            <a:r>
              <a:rPr lang="sr-Cyrl-RS" b="1" dirty="0" smtClean="0"/>
              <a:t>Конвенција бр 138. о минималним годинама за запошљавање</a:t>
            </a:r>
            <a:endParaRPr lang="sr-Latn-RS" b="1" dirty="0"/>
          </a:p>
        </p:txBody>
      </p:sp>
      <p:sp>
        <p:nvSpPr>
          <p:cNvPr id="3" name="Content Placeholder 2"/>
          <p:cNvSpPr>
            <a:spLocks noGrp="1"/>
          </p:cNvSpPr>
          <p:nvPr>
            <p:ph idx="1"/>
          </p:nvPr>
        </p:nvSpPr>
        <p:spPr>
          <a:xfrm>
            <a:off x="1484310" y="1199214"/>
            <a:ext cx="10707690" cy="5658785"/>
          </a:xfrm>
        </p:spPr>
        <p:txBody>
          <a:bodyPr>
            <a:normAutofit fontScale="92500" lnSpcReduction="10000"/>
          </a:bodyPr>
          <a:lstStyle/>
          <a:p>
            <a:r>
              <a:rPr lang="sr-Cyrl-RS" dirty="0" smtClean="0"/>
              <a:t>Донета 1973. године.</a:t>
            </a:r>
          </a:p>
          <a:p>
            <a:r>
              <a:rPr lang="sr-Cyrl-RS" dirty="0" smtClean="0"/>
              <a:t>Ратификована 1982. године.</a:t>
            </a:r>
          </a:p>
          <a:p>
            <a:pPr algn="just"/>
            <a:r>
              <a:rPr lang="ru-RU" dirty="0"/>
              <a:t>Свака чланица за коју је ова конвенција ступила на снагу обавезује се да ће спроводити националну политику чији је циљ да се осигура ефективно укидање рада деце те да се прогресивно померају минималне године старости за заснивање радног односа или рада у складу с потпуним физичким и менталним развојем омладине</a:t>
            </a:r>
            <a:r>
              <a:rPr lang="ru-RU" dirty="0" smtClean="0"/>
              <a:t>.</a:t>
            </a:r>
            <a:endParaRPr lang="sr-Cyrl-RS" dirty="0" smtClean="0"/>
          </a:p>
          <a:p>
            <a:pPr algn="just"/>
            <a:r>
              <a:rPr lang="ru-RU" dirty="0"/>
              <a:t>Минималне године старости не треба да буду испод година старости завршавања обавезног школовања и, у сваком случају, </a:t>
            </a:r>
            <a:r>
              <a:rPr lang="ru-RU" b="1" dirty="0"/>
              <a:t>никако испод 15 година</a:t>
            </a:r>
            <a:r>
              <a:rPr lang="ru-RU" dirty="0" smtClean="0"/>
              <a:t>.</a:t>
            </a:r>
          </a:p>
          <a:p>
            <a:pPr algn="just"/>
            <a:r>
              <a:rPr lang="ru-RU" dirty="0"/>
              <a:t>Међутим, чланица чије су привредне и образовне могућности недовољно развијене, после консултација са заинтересованим организацијама послодаваца и радника, ако такве организације постоје, може да као почетне минималне године старости </a:t>
            </a:r>
            <a:r>
              <a:rPr lang="ru-RU" b="1" dirty="0"/>
              <a:t>прецизира 14 година</a:t>
            </a:r>
            <a:r>
              <a:rPr lang="ru-RU" dirty="0" smtClean="0"/>
              <a:t>.</a:t>
            </a:r>
          </a:p>
          <a:p>
            <a:pPr algn="just"/>
            <a:r>
              <a:rPr lang="ru-RU" dirty="0"/>
              <a:t>
</a:t>
            </a:r>
          </a:p>
        </p:txBody>
      </p:sp>
    </p:spTree>
    <p:extLst>
      <p:ext uri="{BB962C8B-B14F-4D97-AF65-F5344CB8AC3E}">
        <p14:creationId xmlns:p14="http://schemas.microsoft.com/office/powerpoint/2010/main" val="401992140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1" width="350" row="2">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853B2196-F307-4017-9A7A-93328443F64A}">
  <we:reference id="wa104379177" version="1.0.0.1" store="en-001" storeType="OMEX"/>
  <we:alternateReferences>
    <we:reference id="wa104379177" version="1.0.0.1" store="wa104379177"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Parallax</Template>
  <TotalTime>341</TotalTime>
  <Words>596</Words>
  <Application>Microsoft Office PowerPoint</Application>
  <PresentationFormat>Widescreen</PresentationFormat>
  <Paragraphs>41</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Corbel</vt:lpstr>
      <vt:lpstr>Times New Roman</vt:lpstr>
      <vt:lpstr>Parallax</vt:lpstr>
      <vt:lpstr>Међународно радно право </vt:lpstr>
      <vt:lpstr>Конвенција МОР бр. 111 о забрани дискриминације у погледу запошљавања и занимања</vt:lpstr>
      <vt:lpstr>PowerPoint Presentation</vt:lpstr>
      <vt:lpstr>Конвенција МОР бр. 132. о плаћеном годишњем одмору</vt:lpstr>
      <vt:lpstr>PowerPoint Presentation</vt:lpstr>
      <vt:lpstr>PowerPoint Presentation</vt:lpstr>
      <vt:lpstr>Конвенција МОР бр. 135 о заштити и олакшицама које се пружају представницима радника у предузећу </vt:lpstr>
      <vt:lpstr>PowerPoint Presentation</vt:lpstr>
      <vt:lpstr>Конвенција бр 138. о минималним годинама за запошљавање</vt:lpstr>
      <vt:lpstr>PowerPoint Presentation</vt:lpstr>
      <vt:lpstr>PowerPoint Presentation</vt:lpstr>
      <vt:lpstr> Следећи час</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Међународно радно право </dc:title>
  <dc:creator>Aleksandar Antic</dc:creator>
  <cp:lastModifiedBy>Aleksandar Antic</cp:lastModifiedBy>
  <cp:revision>46</cp:revision>
  <dcterms:created xsi:type="dcterms:W3CDTF">2019-03-03T12:51:16Z</dcterms:created>
  <dcterms:modified xsi:type="dcterms:W3CDTF">2019-05-05T10:47:37Z</dcterms:modified>
</cp:coreProperties>
</file>