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3" r:id="rId3"/>
    <p:sldId id="280" r:id="rId4"/>
    <p:sldId id="259" r:id="rId5"/>
    <p:sldId id="276" r:id="rId6"/>
    <p:sldId id="270" r:id="rId7"/>
    <p:sldId id="277" r:id="rId8"/>
    <p:sldId id="278" r:id="rId9"/>
    <p:sldId id="279" r:id="rId10"/>
    <p:sldId id="269" r:id="rId11"/>
    <p:sldId id="262" r:id="rId1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6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21.4.2019.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959658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21.4.2019.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10294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21.4.2019.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69124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21.4.2019.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86819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21.4.2019.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66256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21.4.2019.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06927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21.4.2019.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19199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21.4.2019.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401006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21.4.2019.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45107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21.4.2019.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81384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21.4.2019.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87229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21.4.2019.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258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21.4.2019.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82040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21.4.2019.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36259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21.4.2019.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840787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21.4.2019.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334805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21.4.2019.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6882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0A424EA-132B-45E0-B2DD-F9343F7865A1}" type="datetimeFigureOut">
              <a:rPr lang="sr-Latn-RS" smtClean="0"/>
              <a:t>21.4.2019.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80918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 smtClean="0"/>
              <a:t>Међународно радно право</a:t>
            </a:r>
            <a:r>
              <a:rPr lang="sr-Cyrl-RS" dirty="0" smtClean="0"/>
              <a:t/>
            </a:r>
            <a:br>
              <a:rPr lang="sr-Cyrl-RS" dirty="0" smtClean="0"/>
            </a:b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 dirty="0" smtClean="0"/>
          </a:p>
          <a:p>
            <a:r>
              <a:rPr lang="sr-Cyrl-RS" sz="2800" b="1" i="1" dirty="0"/>
              <a:t>Вежбе</a:t>
            </a:r>
            <a:endParaRPr lang="sr-Cyrl-RS" sz="28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42837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	</a:t>
            </a:r>
            <a:r>
              <a:rPr lang="sr-Cyrl-RS" b="1" dirty="0" smtClean="0"/>
              <a:t>Следећи час</a:t>
            </a:r>
            <a:endParaRPr lang="sr-Latn-R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Делатност Међународне организације рада на подручју међународних радних </a:t>
            </a:r>
            <a:r>
              <a:rPr lang="sr-Cyrl-RS" dirty="0" smtClean="0"/>
              <a:t>стандарда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89450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-554182"/>
            <a:ext cx="10018713" cy="100861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4800" b="1" dirty="0" smtClean="0"/>
              <a:t>Хвала на пажњи!</a:t>
            </a:r>
          </a:p>
          <a:p>
            <a:pPr marL="0" indent="0" algn="ctr">
              <a:buNone/>
            </a:pPr>
            <a:endParaRPr lang="sr-Cyrl-RS" sz="4800" b="1" dirty="0"/>
          </a:p>
          <a:p>
            <a:pPr marL="0" indent="0" algn="r">
              <a:buNone/>
            </a:pPr>
            <a:r>
              <a:rPr lang="sr-Cyrl-RS" sz="2000" i="1" dirty="0" smtClean="0"/>
              <a:t>Асистент Александар Антић</a:t>
            </a:r>
          </a:p>
          <a:p>
            <a:pPr marL="0" indent="0" algn="r">
              <a:buNone/>
            </a:pPr>
            <a:r>
              <a:rPr lang="sr-Cyrl-RS" sz="2000" i="1" dirty="0" smtClean="0"/>
              <a:t>Кабинет А 116</a:t>
            </a:r>
          </a:p>
          <a:p>
            <a:pPr marL="0" indent="0" algn="r">
              <a:buNone/>
            </a:pPr>
            <a:r>
              <a:rPr lang="sr-Cyrl-RS" sz="2000" i="1" dirty="0" smtClean="0"/>
              <a:t>Телефон у кабинету</a:t>
            </a:r>
            <a:r>
              <a:rPr lang="sr-Cyrl-RS" sz="2000" i="1" dirty="0"/>
              <a:t>: </a:t>
            </a:r>
            <a:r>
              <a:rPr lang="sr-Cyrl-RS" sz="2000" i="1" dirty="0" smtClean="0"/>
              <a:t>034 </a:t>
            </a:r>
            <a:r>
              <a:rPr lang="sr-Cyrl-RS" sz="2000" i="1" dirty="0"/>
              <a:t>306 568 </a:t>
            </a:r>
            <a:endParaRPr lang="sr-Cyrl-RS" sz="2000" i="1" dirty="0" smtClean="0"/>
          </a:p>
          <a:p>
            <a:pPr marL="0" indent="0" algn="r">
              <a:buNone/>
            </a:pPr>
            <a:r>
              <a:rPr lang="en-GB" sz="2000" i="1" dirty="0" smtClean="0"/>
              <a:t>E – mail</a:t>
            </a:r>
            <a:r>
              <a:rPr lang="sr-Cyrl-RS" sz="2000" i="1" dirty="0" smtClean="0"/>
              <a:t>:</a:t>
            </a:r>
            <a:r>
              <a:rPr lang="en-GB" sz="2000" i="1" dirty="0" smtClean="0"/>
              <a:t> aantic@jura.kg.ac.rs</a:t>
            </a:r>
            <a:endParaRPr lang="sr-Latn-RS" sz="2000" i="1" dirty="0"/>
          </a:p>
        </p:txBody>
      </p:sp>
    </p:spTree>
    <p:extLst>
      <p:ext uri="{BB962C8B-B14F-4D97-AF65-F5344CB8AC3E}">
        <p14:creationId xmlns:p14="http://schemas.microsoft.com/office/powerpoint/2010/main" val="2895941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9620" y="-20779"/>
            <a:ext cx="10018713" cy="114299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Конвенција </a:t>
            </a:r>
            <a:r>
              <a:rPr lang="ru-RU" b="1" dirty="0"/>
              <a:t>МОР бр. </a:t>
            </a:r>
            <a:r>
              <a:rPr lang="ru-RU" b="1" dirty="0" smtClean="0"/>
              <a:t>100 </a:t>
            </a:r>
            <a:r>
              <a:rPr lang="ru-RU" b="1" dirty="0"/>
              <a:t>о инспекцији рада у индустрији и трговини</a:t>
            </a:r>
            <a:endParaRPr lang="sr-Latn-R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0364" y="1288473"/>
            <a:ext cx="10196945" cy="556952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Донета </a:t>
            </a:r>
            <a:r>
              <a:rPr lang="ru-RU" dirty="0" smtClean="0"/>
              <a:t>1951. </a:t>
            </a:r>
            <a:r>
              <a:rPr lang="ru-RU" dirty="0" smtClean="0"/>
              <a:t>године.</a:t>
            </a:r>
          </a:p>
          <a:p>
            <a:pPr algn="just"/>
            <a:r>
              <a:rPr lang="ru-RU" dirty="0"/>
              <a:t>У смислу Конвенције под награђивањем подразумева се надница или плата обична, основна или минимална и све друге користи које се исплаћују непосредно или посредно, у новцу или у натури, од стране послодавца раднику на основу запослења овог последњег.</a:t>
            </a:r>
          </a:p>
          <a:p>
            <a:pPr algn="just"/>
            <a:r>
              <a:rPr lang="ru-RU" dirty="0"/>
              <a:t>Под једнакошћу </a:t>
            </a:r>
            <a:r>
              <a:rPr lang="ru-RU" dirty="0" smtClean="0"/>
              <a:t>награђивања </a:t>
            </a:r>
            <a:r>
              <a:rPr lang="ru-RU" dirty="0"/>
              <a:t>између мушке и женске радне снаге за рад једнаке вриедности </a:t>
            </a:r>
            <a:r>
              <a:rPr lang="ru-RU" dirty="0" smtClean="0"/>
              <a:t>подразумевају се само стопе </a:t>
            </a:r>
            <a:r>
              <a:rPr lang="ru-RU" dirty="0"/>
              <a:t>награђивања одређене без дискриминације у погледу пола.</a:t>
            </a:r>
          </a:p>
          <a:p>
            <a:r>
              <a:rPr lang="ru-RU" dirty="0" smtClean="0"/>
              <a:t>Једнакост награђивања у земљи која је ратификовала конвенцију биће обезбеђена:</a:t>
            </a:r>
          </a:p>
          <a:p>
            <a:r>
              <a:rPr lang="ru-RU" dirty="0"/>
              <a:t>а) путем домаћег законодавства</a:t>
            </a:r>
            <a:r>
              <a:rPr lang="ru-RU" dirty="0" smtClean="0"/>
              <a:t>,</a:t>
            </a:r>
            <a:r>
              <a:rPr lang="ru-RU" dirty="0"/>
              <a:t>
б) путем сваког другог система одређивања награда установљеним или признатим од стране законодавства</a:t>
            </a:r>
            <a:r>
              <a:rPr lang="ru-RU" dirty="0" smtClean="0"/>
              <a:t>,</a:t>
            </a:r>
            <a:r>
              <a:rPr lang="ru-RU" dirty="0"/>
              <a:t>
ц путем колективних уговора закључених између послодаваца и радника</a:t>
            </a:r>
            <a:r>
              <a:rPr lang="ru-RU" dirty="0" smtClean="0"/>
              <a:t>,</a:t>
            </a:r>
            <a:r>
              <a:rPr lang="ru-RU" dirty="0"/>
              <a:t>
д) или путем комбинације ових разних начина</a:t>
            </a:r>
            <a:r>
              <a:rPr lang="ru-RU" dirty="0" smtClean="0"/>
              <a:t>.</a:t>
            </a:r>
            <a:r>
              <a:rPr lang="ru-RU" dirty="0"/>
              <a:t>
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77692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0"/>
            <a:ext cx="10597762" cy="6857999"/>
          </a:xfrm>
        </p:spPr>
        <p:txBody>
          <a:bodyPr/>
          <a:lstStyle/>
          <a:p>
            <a:pPr algn="just"/>
            <a:r>
              <a:rPr lang="ru-RU" dirty="0"/>
              <a:t>Разлике између стопа награђивања које одговарају, без обзира на пол, разликама које произлазе из објективне процене послова које треба вршити не сматрају се противним начелу једнакости награђивања мушке и женске радне снаге за рад једнаке вредности.</a:t>
            </a:r>
          </a:p>
          <a:p>
            <a:pPr algn="just"/>
            <a:r>
              <a:rPr lang="ru-RU" dirty="0"/>
              <a:t>
Свака чланица сарађиваће, на одговарајући начин, са заинтересованим организацијама послодаваца и радника, у циљу спровођења одредби ове Конвенције.</a:t>
            </a:r>
          </a:p>
          <a:p>
            <a:pPr algn="just"/>
            <a:r>
              <a:rPr lang="ru-RU" dirty="0"/>
              <a:t>
</a:t>
            </a:r>
          </a:p>
          <a:p>
            <a:pPr algn="just"/>
            <a:r>
              <a:rPr lang="ru-RU" dirty="0"/>
              <a:t>
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721840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526473"/>
            <a:ext cx="10018713" cy="36021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Конвенција </a:t>
            </a:r>
            <a:r>
              <a:rPr lang="ru-RU" b="1" dirty="0"/>
              <a:t>МОР бр. </a:t>
            </a:r>
            <a:r>
              <a:rPr lang="ru-RU" b="1" dirty="0" smtClean="0"/>
              <a:t>102. о минималној норми социјалног обезбеђења</a:t>
            </a:r>
            <a:endParaRPr lang="sr-Latn-R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1492" y="1319134"/>
            <a:ext cx="11000508" cy="530333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Донета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1954.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године.
Код нас у примени од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1955.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године.
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Конвенцијом се гарантује право на здравствену заштиту грађанима.</a:t>
            </a:r>
          </a:p>
          <a:p>
            <a:pPr algn="just"/>
            <a:r>
              <a:rPr lang="sr-Cyrl-C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Круг заштићених лица обухвата</a:t>
            </a:r>
            <a:r>
              <a:rPr lang="sr-Cyrl-C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sr-Cyrl-CS" dirty="0">
                <a:latin typeface="Times New Roman" panose="02020603050405020304" pitchFamily="18" charset="0"/>
                <a:cs typeface="Times New Roman" panose="02020603050405020304" pitchFamily="18" charset="0"/>
              </a:rPr>
              <a:t>
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било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прописане категорије лица у радном односу које сачињавају најмање 50% од целокупног броја лица у радном односу, као и супруге и децу лица тих категорија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
било прописане категорије активног становништва које сачињавају укупно најмање 20 % од целокупног броја становника, као и супруге и децу лица која припадају тим категоријама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
било прописане категорије становника, које сачињавају најмање 50% од целокупног броја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46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0"/>
            <a:ext cx="10707690" cy="6857999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Накнада за случај болести (накнада зараде у нашем правном систему).</a:t>
            </a:r>
          </a:p>
          <a:p>
            <a:pPr algn="just"/>
            <a:r>
              <a:rPr lang="ru-RU" dirty="0"/>
              <a:t>Осигурани случај обухвата неспособност за рад услед болести, која повлачи губитак зараде како је он дефинисан националним законодавством.</a:t>
            </a:r>
          </a:p>
          <a:p>
            <a:pPr algn="just"/>
            <a:r>
              <a:rPr lang="ru-RU" dirty="0" smtClean="0"/>
              <a:t>Круг заштићених лица исти је као у случају лица која имају право на здравтвену зштиту.</a:t>
            </a:r>
            <a:r>
              <a:rPr lang="ru-RU" dirty="0"/>
              <a:t>
</a:t>
            </a:r>
            <a:r>
              <a:rPr lang="ru-RU" dirty="0" smtClean="0"/>
              <a:t>Накнада за случај незапослености.</a:t>
            </a:r>
          </a:p>
          <a:p>
            <a:pPr algn="just"/>
            <a:r>
              <a:rPr lang="ru-RU" dirty="0"/>
              <a:t>Круг заштићених лица обухвата</a:t>
            </a:r>
            <a:r>
              <a:rPr lang="ru-RU" dirty="0" smtClean="0"/>
              <a:t>:</a:t>
            </a:r>
            <a:r>
              <a:rPr lang="ru-RU" dirty="0"/>
              <a:t>
било прописане категорије лица у радном односу које сачињавају укупно најмање 50% од целокупног броја лица у радном односу</a:t>
            </a:r>
            <a:r>
              <a:rPr lang="ru-RU" dirty="0" smtClean="0"/>
              <a:t>;</a:t>
            </a:r>
            <a:r>
              <a:rPr lang="ru-RU" dirty="0"/>
              <a:t>
било све становнике чије имовно стање за време осигураног случаја не премаша границу прописану према одредбама 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Конвенцијом су још гарантована давања за случај старости, инвалидности, материнства, професионалне болести, помоћи породици...</a:t>
            </a:r>
            <a:r>
              <a:rPr lang="ru-RU" dirty="0"/>
              <a:t>
</a:t>
            </a:r>
            <a:r>
              <a:rPr lang="ru-RU" dirty="0" smtClean="0"/>
              <a:t>Конвенција је један од најобимнијих. Има 87. чланова.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150522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1"/>
            <a:ext cx="10018713" cy="117763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Конвенција </a:t>
            </a:r>
            <a:r>
              <a:rPr lang="ru-RU" b="1" dirty="0"/>
              <a:t>МОР </a:t>
            </a:r>
            <a:r>
              <a:rPr lang="ru-RU" b="1" dirty="0" smtClean="0"/>
              <a:t>бр. 103. о заштити материнства</a:t>
            </a:r>
            <a:endParaRPr lang="sr-Latn-R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09" y="1364105"/>
            <a:ext cx="10583000" cy="5493895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dirty="0" smtClean="0"/>
              <a:t>Донета </a:t>
            </a:r>
            <a:r>
              <a:rPr lang="sr-Cyrl-RS" dirty="0" smtClean="0"/>
              <a:t>1952. </a:t>
            </a:r>
            <a:r>
              <a:rPr lang="sr-Cyrl-RS" dirty="0" smtClean="0"/>
              <a:t>године.</a:t>
            </a:r>
          </a:p>
          <a:p>
            <a:pPr algn="just"/>
            <a:r>
              <a:rPr lang="sr-Cyrl-RS" dirty="0" smtClean="0"/>
              <a:t>Код нас се примењује од </a:t>
            </a:r>
            <a:r>
              <a:rPr lang="sr-Cyrl-RS" dirty="0" smtClean="0"/>
              <a:t>1955. </a:t>
            </a:r>
            <a:r>
              <a:rPr lang="sr-Cyrl-RS" dirty="0" smtClean="0"/>
              <a:t>године.</a:t>
            </a:r>
          </a:p>
          <a:p>
            <a:pPr algn="just"/>
            <a:r>
              <a:rPr lang="ru-RU" dirty="0"/>
              <a:t>Конвенција се примењује на жене запослене у индустриским предузећима као и на жене запослене на неиндустриским и пољопривредним пословима, укључујући жене кућне раднице.</a:t>
            </a:r>
            <a:r>
              <a:rPr lang="ru-RU" dirty="0"/>
              <a:t>
</a:t>
            </a:r>
            <a:r>
              <a:rPr lang="ru-RU" dirty="0"/>
              <a:t>У смислу ове Конвенције, израз "жена" означава свако лице женског пола без обзира на старост, народност, расу или вероисповест, удато или не, а израз "дете" означава свако дете, било да је рођено у браку или ван брака.</a:t>
            </a:r>
          </a:p>
          <a:p>
            <a:pPr algn="just"/>
            <a:r>
              <a:rPr lang="sr-Cyrl-CS" dirty="0"/>
              <a:t>Свака жена на коју се примењује ова Конвенција има право на </a:t>
            </a:r>
            <a:r>
              <a:rPr lang="sr-Cyrl-CS" dirty="0" smtClean="0"/>
              <a:t>породиљски </a:t>
            </a:r>
            <a:r>
              <a:rPr lang="sr-Cyrl-CS" dirty="0"/>
              <a:t>одмор, на основу лекарског уверења којим се означава претпостављени датум њеног порођаја</a:t>
            </a:r>
            <a:r>
              <a:rPr lang="sr-Cyrl-CS" dirty="0" smtClean="0"/>
              <a:t>.</a:t>
            </a:r>
            <a:r>
              <a:rPr lang="sr-Cyrl-CS" dirty="0"/>
              <a:t>
</a:t>
            </a:r>
            <a:r>
              <a:rPr lang="sr-Cyrl-CS" dirty="0" smtClean="0"/>
              <a:t>Трајање </a:t>
            </a:r>
            <a:r>
              <a:rPr lang="sr-Cyrl-CS" dirty="0"/>
              <a:t>овог </a:t>
            </a:r>
            <a:r>
              <a:rPr lang="sr-Cyrl-CS" dirty="0" smtClean="0"/>
              <a:t>одсуства </a:t>
            </a:r>
            <a:r>
              <a:rPr lang="sr-Cyrl-CS" dirty="0"/>
              <a:t>биће најмање 12 недеља; један део овог </a:t>
            </a:r>
            <a:r>
              <a:rPr lang="sr-Cyrl-CS" dirty="0" smtClean="0"/>
              <a:t>одсуства </a:t>
            </a:r>
            <a:r>
              <a:rPr lang="sr-Cyrl-CS" dirty="0"/>
              <a:t>користиће се обавезно после порођаја</a:t>
            </a:r>
            <a:r>
              <a:rPr lang="sr-Cyrl-CS" dirty="0" smtClean="0"/>
              <a:t>.</a:t>
            </a:r>
            <a:endParaRPr lang="sr-Cyrl-CS" dirty="0"/>
          </a:p>
        </p:txBody>
      </p:sp>
    </p:spTree>
    <p:extLst>
      <p:ext uri="{BB962C8B-B14F-4D97-AF65-F5344CB8AC3E}">
        <p14:creationId xmlns:p14="http://schemas.microsoft.com/office/powerpoint/2010/main" val="7016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0"/>
            <a:ext cx="10707690" cy="6730583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Трајање обавезног </a:t>
            </a:r>
            <a:r>
              <a:rPr lang="ru-RU" dirty="0" smtClean="0"/>
              <a:t>одсуства </a:t>
            </a:r>
            <a:r>
              <a:rPr lang="ru-RU" dirty="0"/>
              <a:t>после порођаја биће одређено националним законодавством, али </a:t>
            </a:r>
            <a:r>
              <a:rPr lang="ru-RU" dirty="0" smtClean="0"/>
              <a:t>ни у ком </a:t>
            </a:r>
            <a:r>
              <a:rPr lang="ru-RU" dirty="0"/>
              <a:t>случају неће бити мање од шест недеља; остатак укупног отсуства моћи ће да се користи на начин прописан националним законодавством, било пре предвиђеног датума порођаја, било после истека обавезног отсуства, било делом пре првог, а делом после другог датума</a:t>
            </a:r>
            <a:r>
              <a:rPr lang="ru-RU" dirty="0" smtClean="0"/>
              <a:t>.</a:t>
            </a:r>
            <a:r>
              <a:rPr lang="ru-RU" dirty="0"/>
              <a:t>
 Кад порођај наступи после предвиђеног датума, отсуство узето раније продужава се у сваком случају до датума стварног порођаја, а трајање обавезног </a:t>
            </a:r>
            <a:r>
              <a:rPr lang="ru-RU" dirty="0" smtClean="0"/>
              <a:t>одсуства</a:t>
            </a:r>
            <a:r>
              <a:rPr lang="ru-RU" dirty="0"/>
              <a:t>, после порођаја, не треба да због тога буде смањено</a:t>
            </a:r>
            <a:r>
              <a:rPr lang="ru-RU" dirty="0" smtClean="0"/>
              <a:t>.</a:t>
            </a:r>
            <a:r>
              <a:rPr lang="ru-RU" dirty="0"/>
              <a:t>
У случају болести, посведочене лекарским уверењем, која проистиче из трудноће, национално законодавство треба да предвиди додатно </a:t>
            </a:r>
            <a:r>
              <a:rPr lang="ru-RU" dirty="0" smtClean="0"/>
              <a:t>предпорођајно </a:t>
            </a:r>
            <a:r>
              <a:rPr lang="ru-RU" dirty="0"/>
              <a:t>отсуство, чије максимално трајање може да одреди надлежна власт</a:t>
            </a:r>
            <a:r>
              <a:rPr lang="ru-RU" dirty="0" smtClean="0"/>
              <a:t>.</a:t>
            </a:r>
            <a:r>
              <a:rPr lang="ru-RU" dirty="0"/>
              <a:t>
У случају болести која на основу лекарског уверења долази због порођаја, жена има право на продужење после порођајног допуста чије максимално трајање може да одреди надлежна власт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9910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0"/>
            <a:ext cx="10707690" cy="685799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Кад жена </a:t>
            </a:r>
            <a:r>
              <a:rPr lang="ru-RU" dirty="0" smtClean="0"/>
              <a:t>одсуствује </a:t>
            </a:r>
            <a:r>
              <a:rPr lang="ru-RU" dirty="0"/>
              <a:t>са посла </a:t>
            </a:r>
            <a:r>
              <a:rPr lang="ru-RU" dirty="0" smtClean="0"/>
              <a:t>она </a:t>
            </a:r>
            <a:r>
              <a:rPr lang="ru-RU" dirty="0"/>
              <a:t>има право на примање у новцу и на лекарску помоћ</a:t>
            </a:r>
            <a:r>
              <a:rPr lang="ru-RU" dirty="0" smtClean="0"/>
              <a:t>.</a:t>
            </a:r>
            <a:r>
              <a:rPr lang="ru-RU" dirty="0"/>
              <a:t>
Стопа давања у новцу биће одређена националним законодавством тако да буде довољна да обезбеди потпуно издржавање жене и њеног детета у добрим хигијенским условима и на пристојном нивоу</a:t>
            </a:r>
            <a:r>
              <a:rPr lang="ru-RU" dirty="0" smtClean="0"/>
              <a:t>. (Проблем код нас сада није усклађен закон).</a:t>
            </a:r>
            <a:r>
              <a:rPr lang="ru-RU" dirty="0"/>
              <a:t>
Лекарска помоћ обухватаће </a:t>
            </a:r>
            <a:r>
              <a:rPr lang="ru-RU" dirty="0" smtClean="0"/>
              <a:t>предпорађајну </a:t>
            </a:r>
            <a:r>
              <a:rPr lang="ru-RU" dirty="0"/>
              <a:t>помоћ, помоћ за време порођаја и помоћ после порођаја коју пружа </a:t>
            </a:r>
            <a:r>
              <a:rPr lang="ru-RU" dirty="0" smtClean="0"/>
              <a:t>лекар</a:t>
            </a:r>
            <a:r>
              <a:rPr lang="ru-RU" dirty="0"/>
              <a:t>, као и смешатај у болници, ако је то потребно; поштоваће се слободан избор лекара и слободан избор државне или приватне болнице</a:t>
            </a:r>
            <a:r>
              <a:rPr lang="ru-RU" dirty="0" smtClean="0"/>
              <a:t>.</a:t>
            </a:r>
            <a:r>
              <a:rPr lang="ru-RU" dirty="0"/>
              <a:t>
Давања у новцу и лекарска помоћ пружиће се било у оквиру система обавезног осигурања, било на терет јавних фондова; она ће се додељивати и у једном и у другом случају пуноправно свим женама које испуњавају тражене услове</a:t>
            </a:r>
            <a:r>
              <a:rPr lang="ru-RU" dirty="0" smtClean="0"/>
              <a:t>.</a:t>
            </a:r>
            <a:r>
              <a:rPr lang="ru-RU" dirty="0"/>
              <a:t>
Жене које не могу полагати право на ова примања, примаће одговарајућу помоћ из средстава социјалне помоћи, под резревом услова о имовном стању прописаних од стране социјалне помоћи</a:t>
            </a:r>
            <a:r>
              <a:rPr lang="ru-RU" dirty="0" smtClean="0"/>
              <a:t>.</a:t>
            </a:r>
            <a:r>
              <a:rPr lang="ru-RU" dirty="0"/>
              <a:t>
</a:t>
            </a:r>
            <a:r>
              <a:rPr lang="sr-Latn-RS" dirty="0" smtClean="0"/>
              <a:t>Kad </a:t>
            </a:r>
            <a:r>
              <a:rPr lang="sr-Latn-RS" dirty="0"/>
              <a:t>se davanja u novcu, u okviru sistema obaveznog socijalnog osiguranja, određuju na osnovu prethodne zarade, ona ne smeju biti manja od dve trećine prethodne zarade koja je uzeta u obzir</a:t>
            </a:r>
            <a:r>
              <a:rPr lang="sr-Latn-RS" dirty="0" smtClean="0"/>
              <a:t>.</a:t>
            </a:r>
            <a:r>
              <a:rPr lang="sr-Cyrl-RS" dirty="0" smtClean="0"/>
              <a:t> (</a:t>
            </a:r>
            <a:r>
              <a:rPr lang="sr-Cyrl-RS" b="1" u="sng" dirty="0" smtClean="0"/>
              <a:t>Највећа неусклађеност).</a:t>
            </a:r>
            <a:endParaRPr lang="sr-Latn-RS" b="1" u="sng" dirty="0"/>
          </a:p>
          <a:p>
            <a:pPr marL="0" indent="0" algn="just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87008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0"/>
            <a:ext cx="10552792" cy="6745573"/>
          </a:xfrm>
        </p:spPr>
        <p:txBody>
          <a:bodyPr/>
          <a:lstStyle/>
          <a:p>
            <a:pPr algn="just"/>
            <a:r>
              <a:rPr lang="ru-RU" dirty="0"/>
              <a:t>Ако жена доји своје дете, она ће бити овлаштена да у ту сврху прекине свој посао за један или више периода чије ће трајање одредити национално законодавство</a:t>
            </a:r>
            <a:r>
              <a:rPr lang="ru-RU" dirty="0" smtClean="0"/>
              <a:t>. (Заштита дојиља).</a:t>
            </a:r>
            <a:r>
              <a:rPr lang="ru-RU" dirty="0"/>
              <a:t>
Прекиди у послу због дојења детета морају бити урачунати у трајање посла и као такви плаћени ако односно питање регулише национално законодавство или ако је оно одређено према овоме; у случају када се то питање регулише колективним уговорима услови ће бити одређени према одговарајућем колективном уговору</a:t>
            </a:r>
            <a:r>
              <a:rPr lang="en-US" dirty="0" smtClean="0"/>
              <a:t>.</a:t>
            </a:r>
            <a:endParaRPr lang="sr-Cyrl-RS" dirty="0" smtClean="0"/>
          </a:p>
          <a:p>
            <a:pPr algn="just"/>
            <a:r>
              <a:rPr lang="ru-RU" dirty="0"/>
              <a:t>Када жена отсуствује са </a:t>
            </a:r>
            <a:r>
              <a:rPr lang="ru-RU" dirty="0" smtClean="0"/>
              <a:t>посла, </a:t>
            </a:r>
            <a:r>
              <a:rPr lang="ru-RU" dirty="0"/>
              <a:t>за њеног послодавца је противзаконито да јој да отказ за време поменуте отсутности или тако да отказни рок истиче за време наведене отсутности. </a:t>
            </a:r>
            <a:r>
              <a:rPr lang="ru-RU" dirty="0" smtClean="0"/>
              <a:t>(Посебна заштита од отказа)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85707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1" width="350" row="3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53B2196-F307-4017-9A7A-93328443F64A}">
  <we:reference id="wa104379177" version="1.0.0.1" store="en-001" storeType="OMEX"/>
  <we:alternateReferences>
    <we:reference id="wa104379177" version="1.0.0.1" store="wa104379177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295</TotalTime>
  <Words>396</Words>
  <Application>Microsoft Office PowerPoint</Application>
  <PresentationFormat>Widescreen</PresentationFormat>
  <Paragraphs>38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Corbel</vt:lpstr>
      <vt:lpstr>Times New Roman</vt:lpstr>
      <vt:lpstr>Parallax</vt:lpstr>
      <vt:lpstr>Међународно радно право </vt:lpstr>
      <vt:lpstr>Конвенција МОР бр. 100 о инспекцији рада у индустрији и трговини</vt:lpstr>
      <vt:lpstr>PowerPoint Presentation</vt:lpstr>
      <vt:lpstr>Конвенција МОР бр. 102. о минималној норми социјалног обезбеђења</vt:lpstr>
      <vt:lpstr>PowerPoint Presentation</vt:lpstr>
      <vt:lpstr>Конвенција МОР бр. 103. о заштити материнства</vt:lpstr>
      <vt:lpstr>PowerPoint Presentation</vt:lpstr>
      <vt:lpstr>PowerPoint Presentation</vt:lpstr>
      <vt:lpstr>PowerPoint Presentation</vt:lpstr>
      <vt:lpstr> Следећи час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Међународно радно право </dc:title>
  <dc:creator>Aleksandar Antic</dc:creator>
  <cp:lastModifiedBy>Aleksandar Antic</cp:lastModifiedBy>
  <cp:revision>41</cp:revision>
  <dcterms:created xsi:type="dcterms:W3CDTF">2019-03-03T12:51:16Z</dcterms:created>
  <dcterms:modified xsi:type="dcterms:W3CDTF">2019-04-21T18:06:35Z</dcterms:modified>
</cp:coreProperties>
</file>