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308" r:id="rId5"/>
    <p:sldId id="260" r:id="rId6"/>
    <p:sldId id="259" r:id="rId7"/>
    <p:sldId id="296" r:id="rId8"/>
    <p:sldId id="278"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3E369A-9561-45E3-BE09-41512A6D6B8C}" type="datetimeFigureOut">
              <a:rPr lang="en-GB" smtClean="0"/>
              <a:t>20/03/2020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4CB931-5D7D-47DA-B1EF-C16112F0EFC9}" type="slidenum">
              <a:rPr lang="en-GB" smtClean="0"/>
              <a:t>‹#›</a:t>
            </a:fld>
            <a:endParaRPr lang="en-GB"/>
          </a:p>
        </p:txBody>
      </p:sp>
    </p:spTree>
    <p:extLst>
      <p:ext uri="{BB962C8B-B14F-4D97-AF65-F5344CB8AC3E}">
        <p14:creationId xmlns:p14="http://schemas.microsoft.com/office/powerpoint/2010/main" val="2222916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50CF42B9-DEAF-4BD6-A833-45B8600062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B453801-1002-4C3D-8B4C-B09F9232A180}" type="slidenum">
              <a:rPr lang="sr-Cyrl-CS" altLang="en-US"/>
              <a:pPr>
                <a:spcBef>
                  <a:spcPct val="0"/>
                </a:spcBef>
              </a:pPr>
              <a:t>2</a:t>
            </a:fld>
            <a:endParaRPr lang="sr-Cyrl-CS" altLang="en-US"/>
          </a:p>
        </p:txBody>
      </p:sp>
      <p:sp>
        <p:nvSpPr>
          <p:cNvPr id="6147" name="Rectangle 2">
            <a:extLst>
              <a:ext uri="{FF2B5EF4-FFF2-40B4-BE49-F238E27FC236}">
                <a16:creationId xmlns:a16="http://schemas.microsoft.com/office/drawing/2014/main" id="{C3979C54-13F8-4D60-9CBD-ED7D65DB6D36}"/>
              </a:ext>
            </a:extLst>
          </p:cNvPr>
          <p:cNvSpPr>
            <a:spLocks noRot="1" noChangeArrowheads="1" noTextEdit="1"/>
          </p:cNvSpPr>
          <p:nvPr>
            <p:ph type="sldImg"/>
          </p:nvPr>
        </p:nvSpPr>
        <p:spPr>
          <a:ln/>
        </p:spPr>
      </p:sp>
      <p:sp>
        <p:nvSpPr>
          <p:cNvPr id="6148" name="Rectangle 3">
            <a:extLst>
              <a:ext uri="{FF2B5EF4-FFF2-40B4-BE49-F238E27FC236}">
                <a16:creationId xmlns:a16="http://schemas.microsoft.com/office/drawing/2014/main" id="{9943722F-8BBE-450C-A473-4EE8D93B708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5F041AE9-896C-469C-81EC-680821755F7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40C0410-D4FA-4A3B-BC75-3F1EC702323A}" type="slidenum">
              <a:rPr lang="sr-Cyrl-CS" altLang="en-US"/>
              <a:pPr>
                <a:spcBef>
                  <a:spcPct val="0"/>
                </a:spcBef>
              </a:pPr>
              <a:t>3</a:t>
            </a:fld>
            <a:endParaRPr lang="sr-Cyrl-CS" altLang="en-US"/>
          </a:p>
        </p:txBody>
      </p:sp>
      <p:sp>
        <p:nvSpPr>
          <p:cNvPr id="8195" name="Rectangle 2">
            <a:extLst>
              <a:ext uri="{FF2B5EF4-FFF2-40B4-BE49-F238E27FC236}">
                <a16:creationId xmlns:a16="http://schemas.microsoft.com/office/drawing/2014/main" id="{A5B61535-A026-4DBF-8116-1358FD7E88AC}"/>
              </a:ext>
            </a:extLst>
          </p:cNvPr>
          <p:cNvSpPr>
            <a:spLocks noRot="1" noChangeArrowheads="1" noTextEdit="1"/>
          </p:cNvSpPr>
          <p:nvPr>
            <p:ph type="sldImg"/>
          </p:nvPr>
        </p:nvSpPr>
        <p:spPr>
          <a:ln/>
        </p:spPr>
      </p:sp>
      <p:sp>
        <p:nvSpPr>
          <p:cNvPr id="8196" name="Rectangle 3">
            <a:extLst>
              <a:ext uri="{FF2B5EF4-FFF2-40B4-BE49-F238E27FC236}">
                <a16:creationId xmlns:a16="http://schemas.microsoft.com/office/drawing/2014/main" id="{8889A52A-FEA9-41E8-B95C-3980A12A0D5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3CCF13B5-8C94-4B83-853E-B4E0240115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488B41E-E4FC-42AC-A917-07938EE7820F}" type="slidenum">
              <a:rPr lang="sr-Cyrl-CS" altLang="en-US"/>
              <a:pPr>
                <a:spcBef>
                  <a:spcPct val="0"/>
                </a:spcBef>
              </a:pPr>
              <a:t>5</a:t>
            </a:fld>
            <a:endParaRPr lang="sr-Cyrl-CS" altLang="en-US"/>
          </a:p>
        </p:txBody>
      </p:sp>
      <p:sp>
        <p:nvSpPr>
          <p:cNvPr id="11267" name="Rectangle 2">
            <a:extLst>
              <a:ext uri="{FF2B5EF4-FFF2-40B4-BE49-F238E27FC236}">
                <a16:creationId xmlns:a16="http://schemas.microsoft.com/office/drawing/2014/main" id="{2A54E6CB-65BE-4C8A-AE1C-022E9FDE2E79}"/>
              </a:ext>
            </a:extLst>
          </p:cNvPr>
          <p:cNvSpPr>
            <a:spLocks noRot="1" noChangeArrowheads="1" noTextEdit="1"/>
          </p:cNvSpPr>
          <p:nvPr>
            <p:ph type="sldImg"/>
          </p:nvPr>
        </p:nvSpPr>
        <p:spPr>
          <a:ln/>
        </p:spPr>
      </p:sp>
      <p:sp>
        <p:nvSpPr>
          <p:cNvPr id="11268" name="Rectangle 3">
            <a:extLst>
              <a:ext uri="{FF2B5EF4-FFF2-40B4-BE49-F238E27FC236}">
                <a16:creationId xmlns:a16="http://schemas.microsoft.com/office/drawing/2014/main" id="{1BCE63D4-E8FC-4319-B26E-E2F320A0140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05FBE5E1-DF39-45C0-813A-5D47D9FE24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B6258D1-3B36-427E-B6B6-3D14FDDFEE0C}" type="slidenum">
              <a:rPr lang="sr-Cyrl-CS" altLang="en-US"/>
              <a:pPr>
                <a:spcBef>
                  <a:spcPct val="0"/>
                </a:spcBef>
              </a:pPr>
              <a:t>6</a:t>
            </a:fld>
            <a:endParaRPr lang="sr-Cyrl-CS" altLang="en-US"/>
          </a:p>
        </p:txBody>
      </p:sp>
      <p:sp>
        <p:nvSpPr>
          <p:cNvPr id="13315" name="Rectangle 2">
            <a:extLst>
              <a:ext uri="{FF2B5EF4-FFF2-40B4-BE49-F238E27FC236}">
                <a16:creationId xmlns:a16="http://schemas.microsoft.com/office/drawing/2014/main" id="{AAA443D3-B1B6-41AA-92F9-61FF412A8391}"/>
              </a:ext>
            </a:extLst>
          </p:cNvPr>
          <p:cNvSpPr>
            <a:spLocks noRot="1" noChangeArrowheads="1" noTextEdit="1"/>
          </p:cNvSpPr>
          <p:nvPr>
            <p:ph type="sldImg"/>
          </p:nvPr>
        </p:nvSpPr>
        <p:spPr>
          <a:ln/>
        </p:spPr>
      </p:sp>
      <p:sp>
        <p:nvSpPr>
          <p:cNvPr id="13316" name="Rectangle 3">
            <a:extLst>
              <a:ext uri="{FF2B5EF4-FFF2-40B4-BE49-F238E27FC236}">
                <a16:creationId xmlns:a16="http://schemas.microsoft.com/office/drawing/2014/main" id="{84246925-BBDA-496D-9608-A1EB29B79B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45129027-3686-4285-901D-26401EA2AA3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C4169BF-B409-4CE0-91DF-B4B67D93158F}" type="slidenum">
              <a:rPr lang="sr-Cyrl-CS" altLang="en-US"/>
              <a:pPr>
                <a:spcBef>
                  <a:spcPct val="0"/>
                </a:spcBef>
              </a:pPr>
              <a:t>7</a:t>
            </a:fld>
            <a:endParaRPr lang="sr-Cyrl-CS" altLang="en-US"/>
          </a:p>
        </p:txBody>
      </p:sp>
      <p:sp>
        <p:nvSpPr>
          <p:cNvPr id="15363" name="Rectangle 2">
            <a:extLst>
              <a:ext uri="{FF2B5EF4-FFF2-40B4-BE49-F238E27FC236}">
                <a16:creationId xmlns:a16="http://schemas.microsoft.com/office/drawing/2014/main" id="{833DBDF2-EE2E-440A-9C2F-C83256CAD34E}"/>
              </a:ext>
            </a:extLst>
          </p:cNvPr>
          <p:cNvSpPr>
            <a:spLocks noRot="1" noChangeArrowheads="1" noTextEdit="1"/>
          </p:cNvSpPr>
          <p:nvPr>
            <p:ph type="sldImg"/>
          </p:nvPr>
        </p:nvSpPr>
        <p:spPr>
          <a:ln/>
        </p:spPr>
      </p:sp>
      <p:sp>
        <p:nvSpPr>
          <p:cNvPr id="15364" name="Rectangle 3">
            <a:extLst>
              <a:ext uri="{FF2B5EF4-FFF2-40B4-BE49-F238E27FC236}">
                <a16:creationId xmlns:a16="http://schemas.microsoft.com/office/drawing/2014/main" id="{289B587A-E8B6-47E2-A654-00CD17A12F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0AF08744-199F-4D70-93ED-939E986E879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1F9ACD5-C0DF-4A78-B204-C06CAD94A6C7}" type="slidenum">
              <a:rPr lang="sr-Cyrl-CS" altLang="en-US"/>
              <a:pPr>
                <a:spcBef>
                  <a:spcPct val="0"/>
                </a:spcBef>
              </a:pPr>
              <a:t>8</a:t>
            </a:fld>
            <a:endParaRPr lang="sr-Cyrl-CS" altLang="en-US"/>
          </a:p>
        </p:txBody>
      </p:sp>
      <p:sp>
        <p:nvSpPr>
          <p:cNvPr id="17411" name="Rectangle 2">
            <a:extLst>
              <a:ext uri="{FF2B5EF4-FFF2-40B4-BE49-F238E27FC236}">
                <a16:creationId xmlns:a16="http://schemas.microsoft.com/office/drawing/2014/main" id="{9DB286D4-0A3B-4925-9EC5-A2D2BA821D13}"/>
              </a:ext>
            </a:extLst>
          </p:cNvPr>
          <p:cNvSpPr>
            <a:spLocks noRot="1" noChangeArrowheads="1" noTextEdit="1"/>
          </p:cNvSpPr>
          <p:nvPr>
            <p:ph type="sldImg"/>
          </p:nvPr>
        </p:nvSpPr>
        <p:spPr>
          <a:ln/>
        </p:spPr>
      </p:sp>
      <p:sp>
        <p:nvSpPr>
          <p:cNvPr id="17412" name="Rectangle 3">
            <a:extLst>
              <a:ext uri="{FF2B5EF4-FFF2-40B4-BE49-F238E27FC236}">
                <a16:creationId xmlns:a16="http://schemas.microsoft.com/office/drawing/2014/main" id="{A07D5D8B-7DAA-4943-8E42-9164F079E0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23C8274D-DAEF-406F-98F1-92C256285B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0541BD7-E96E-4B91-919E-A10B5724ECBF}" type="slidenum">
              <a:rPr lang="sr-Cyrl-CS" altLang="en-US"/>
              <a:pPr>
                <a:spcBef>
                  <a:spcPct val="0"/>
                </a:spcBef>
              </a:pPr>
              <a:t>9</a:t>
            </a:fld>
            <a:endParaRPr lang="sr-Cyrl-CS" altLang="en-US"/>
          </a:p>
        </p:txBody>
      </p:sp>
      <p:sp>
        <p:nvSpPr>
          <p:cNvPr id="19459" name="Rectangle 2">
            <a:extLst>
              <a:ext uri="{FF2B5EF4-FFF2-40B4-BE49-F238E27FC236}">
                <a16:creationId xmlns:a16="http://schemas.microsoft.com/office/drawing/2014/main" id="{1EDE6A22-4A9C-4DFA-8C07-718566AA5A6F}"/>
              </a:ext>
            </a:extLst>
          </p:cNvPr>
          <p:cNvSpPr>
            <a:spLocks noRot="1" noChangeArrowheads="1" noTextEdit="1"/>
          </p:cNvSpPr>
          <p:nvPr>
            <p:ph type="sldImg"/>
          </p:nvPr>
        </p:nvSpPr>
        <p:spPr>
          <a:ln/>
        </p:spPr>
      </p:sp>
      <p:sp>
        <p:nvSpPr>
          <p:cNvPr id="19460" name="Rectangle 3">
            <a:extLst>
              <a:ext uri="{FF2B5EF4-FFF2-40B4-BE49-F238E27FC236}">
                <a16:creationId xmlns:a16="http://schemas.microsoft.com/office/drawing/2014/main" id="{7B3FAB5B-C471-44B7-AA6D-78518634B80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292CB6CF-B5A7-41B4-90A7-A70034BCF8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1C464E4-70F4-4451-B27F-A67393A245A7}" type="slidenum">
              <a:rPr lang="sr-Cyrl-CS" altLang="en-US"/>
              <a:pPr>
                <a:spcBef>
                  <a:spcPct val="0"/>
                </a:spcBef>
              </a:pPr>
              <a:t>10</a:t>
            </a:fld>
            <a:endParaRPr lang="sr-Cyrl-CS" altLang="en-US"/>
          </a:p>
        </p:txBody>
      </p:sp>
      <p:sp>
        <p:nvSpPr>
          <p:cNvPr id="21507" name="Rectangle 2">
            <a:extLst>
              <a:ext uri="{FF2B5EF4-FFF2-40B4-BE49-F238E27FC236}">
                <a16:creationId xmlns:a16="http://schemas.microsoft.com/office/drawing/2014/main" id="{80523351-D7D3-4756-B42B-472CBBA2DCDB}"/>
              </a:ext>
            </a:extLst>
          </p:cNvPr>
          <p:cNvSpPr>
            <a:spLocks noRot="1" noChangeArrowheads="1" noTextEdit="1"/>
          </p:cNvSpPr>
          <p:nvPr>
            <p:ph type="sldImg"/>
          </p:nvPr>
        </p:nvSpPr>
        <p:spPr>
          <a:ln/>
        </p:spPr>
      </p:sp>
      <p:sp>
        <p:nvSpPr>
          <p:cNvPr id="21508" name="Rectangle 3">
            <a:extLst>
              <a:ext uri="{FF2B5EF4-FFF2-40B4-BE49-F238E27FC236}">
                <a16:creationId xmlns:a16="http://schemas.microsoft.com/office/drawing/2014/main" id="{0BCAC5DD-4E9B-49F0-8956-4F20243B18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DA2E1D21-F09B-411E-90F9-6081087ED27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4BC692B-6532-447B-B69F-5D3D7E236731}" type="slidenum">
              <a:rPr lang="sr-Cyrl-CS" altLang="en-US"/>
              <a:pPr>
                <a:spcBef>
                  <a:spcPct val="0"/>
                </a:spcBef>
              </a:pPr>
              <a:t>11</a:t>
            </a:fld>
            <a:endParaRPr lang="sr-Cyrl-CS" altLang="en-US"/>
          </a:p>
        </p:txBody>
      </p:sp>
      <p:sp>
        <p:nvSpPr>
          <p:cNvPr id="23555" name="Rectangle 2">
            <a:extLst>
              <a:ext uri="{FF2B5EF4-FFF2-40B4-BE49-F238E27FC236}">
                <a16:creationId xmlns:a16="http://schemas.microsoft.com/office/drawing/2014/main" id="{7187163E-CAC7-4FD2-BEFB-11960AF29D6B}"/>
              </a:ext>
            </a:extLst>
          </p:cNvPr>
          <p:cNvSpPr>
            <a:spLocks noRot="1" noChangeArrowheads="1" noTextEdit="1"/>
          </p:cNvSpPr>
          <p:nvPr>
            <p:ph type="sldImg"/>
          </p:nvPr>
        </p:nvSpPr>
        <p:spPr>
          <a:ln/>
        </p:spPr>
      </p:sp>
      <p:sp>
        <p:nvSpPr>
          <p:cNvPr id="23556" name="Rectangle 3">
            <a:extLst>
              <a:ext uri="{FF2B5EF4-FFF2-40B4-BE49-F238E27FC236}">
                <a16:creationId xmlns:a16="http://schemas.microsoft.com/office/drawing/2014/main" id="{581D4C12-E8B6-4227-A567-AD2EDCA515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Cyrl-C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3733772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2170205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74348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2839297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94413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4011470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32652280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2623443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1862603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3EC4B6-F1D4-46EF-98E0-3E87F204FF23}"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1523567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3EC4B6-F1D4-46EF-98E0-3E87F204FF23}"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4231395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3EC4B6-F1D4-46EF-98E0-3E87F204FF23}" type="datetimeFigureOut">
              <a:rPr lang="en-GB" smtClean="0"/>
              <a:t>20/03/2020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1528136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3EC4B6-F1D4-46EF-98E0-3E87F204FF23}" type="datetimeFigureOut">
              <a:rPr lang="en-GB" smtClean="0"/>
              <a:t>20/03/2020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2287940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3EC4B6-F1D4-46EF-98E0-3E87F204FF23}" type="datetimeFigureOut">
              <a:rPr lang="en-GB" smtClean="0"/>
              <a:t>20/03/2020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2292578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3EC4B6-F1D4-46EF-98E0-3E87F204FF23}"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325169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3EC4B6-F1D4-46EF-98E0-3E87F204FF23}"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C615DB-98BE-4CC5-B572-56B1F81EC67E}" type="slidenum">
              <a:rPr lang="en-GB" smtClean="0"/>
              <a:t>‹#›</a:t>
            </a:fld>
            <a:endParaRPr lang="en-GB"/>
          </a:p>
        </p:txBody>
      </p:sp>
    </p:spTree>
    <p:extLst>
      <p:ext uri="{BB962C8B-B14F-4D97-AF65-F5344CB8AC3E}">
        <p14:creationId xmlns:p14="http://schemas.microsoft.com/office/powerpoint/2010/main" val="1197048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3EC4B6-F1D4-46EF-98E0-3E87F204FF23}" type="datetimeFigureOut">
              <a:rPr lang="en-GB" smtClean="0"/>
              <a:t>20/03/2020</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DC615DB-98BE-4CC5-B572-56B1F81EC67E}" type="slidenum">
              <a:rPr lang="en-GB" smtClean="0"/>
              <a:t>‹#›</a:t>
            </a:fld>
            <a:endParaRPr lang="en-GB"/>
          </a:p>
        </p:txBody>
      </p:sp>
    </p:spTree>
    <p:extLst>
      <p:ext uri="{BB962C8B-B14F-4D97-AF65-F5344CB8AC3E}">
        <p14:creationId xmlns:p14="http://schemas.microsoft.com/office/powerpoint/2010/main" val="25526229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D0D9D-75EB-4F02-AEE1-F5F3117D4900}"/>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99026C62-75CD-433D-A8D6-4220E7E5BAAE}"/>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970669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BF98428D-63B2-406D-959B-FF413FEB5805}"/>
              </a:ext>
            </a:extLst>
          </p:cNvPr>
          <p:cNvSpPr>
            <a:spLocks noGrp="1" noChangeArrowheads="1"/>
          </p:cNvSpPr>
          <p:nvPr>
            <p:ph type="title"/>
          </p:nvPr>
        </p:nvSpPr>
        <p:spPr/>
        <p:txBody>
          <a:bodyPr/>
          <a:lstStyle/>
          <a:p>
            <a:pPr algn="ctr" eaLnBrk="1" hangingPunct="1"/>
            <a:r>
              <a:rPr lang="sr-Cyrl-CS" altLang="en-US" sz="2400" b="1"/>
              <a:t>ОЦЕЊИВАЊЕ ДРЖАВНИХ СЛУЖБЕНИКА</a:t>
            </a:r>
          </a:p>
        </p:txBody>
      </p:sp>
      <p:sp>
        <p:nvSpPr>
          <p:cNvPr id="20483" name="Rectangle 5">
            <a:extLst>
              <a:ext uri="{FF2B5EF4-FFF2-40B4-BE49-F238E27FC236}">
                <a16:creationId xmlns:a16="http://schemas.microsoft.com/office/drawing/2014/main" id="{CC27F079-873C-49CF-B268-C8C39940B8E6}"/>
              </a:ext>
            </a:extLst>
          </p:cNvPr>
          <p:cNvSpPr>
            <a:spLocks noGrp="1" noChangeArrowheads="1"/>
          </p:cNvSpPr>
          <p:nvPr>
            <p:ph sz="half" idx="1"/>
          </p:nvPr>
        </p:nvSpPr>
        <p:spPr/>
        <p:txBody>
          <a:bodyPr/>
          <a:lstStyle/>
          <a:p>
            <a:pPr eaLnBrk="1" hangingPunct="1">
              <a:buFont typeface="Wingdings" panose="05000000000000000000" pitchFamily="2" charset="2"/>
              <a:buNone/>
            </a:pPr>
            <a:r>
              <a:rPr lang="sr-Cyrl-CS" altLang="en-US" sz="2000" b="1"/>
              <a:t>	</a:t>
            </a:r>
            <a:r>
              <a:rPr lang="sr-Cyrl-CS" altLang="en-US" sz="1800" b="1"/>
              <a:t>ОСНОВНИ ЦИЉ ОЦЕЊИВАЊА ЈЕ ОТКРИВАЊЕ И ОТКЛАЊАЊЕ НЕДОСТАТАКА У РАДУ СЛУЖБЕНИКА, ПОДСТИЦАЊЕ НА БОЉЕ РЕЗУЛТАТЕ РАДА И СТВАРАЊЕ УСЛОВА ЗА ПРАВИЛНО ОДЛУЧИВАЊЕ О НАПРЕДОВАЊУ И СТРУЧНОМ УСАВРШАВАЊУ.</a:t>
            </a:r>
          </a:p>
        </p:txBody>
      </p:sp>
      <p:sp>
        <p:nvSpPr>
          <p:cNvPr id="20484" name="Rectangle 6">
            <a:extLst>
              <a:ext uri="{FF2B5EF4-FFF2-40B4-BE49-F238E27FC236}">
                <a16:creationId xmlns:a16="http://schemas.microsoft.com/office/drawing/2014/main" id="{57B30E11-3ECC-4AB9-8E09-369537661B41}"/>
              </a:ext>
            </a:extLst>
          </p:cNvPr>
          <p:cNvSpPr>
            <a:spLocks noGrp="1" noChangeArrowheads="1"/>
          </p:cNvSpPr>
          <p:nvPr>
            <p:ph sz="half" idx="2"/>
          </p:nvPr>
        </p:nvSpPr>
        <p:spPr/>
        <p:txBody>
          <a:bodyPr/>
          <a:lstStyle/>
          <a:p>
            <a:pPr eaLnBrk="1" hangingPunct="1">
              <a:buFont typeface="Wingdings" panose="05000000000000000000" pitchFamily="2" charset="2"/>
              <a:buNone/>
            </a:pPr>
            <a:r>
              <a:rPr lang="en-US" altLang="en-US" sz="2400">
                <a:latin typeface="Times New Roman" panose="02020603050405020304" pitchFamily="18" charset="0"/>
              </a:rPr>
              <a:t> </a:t>
            </a:r>
            <a:r>
              <a:rPr lang="en-US" altLang="en-US" sz="1800" b="1"/>
              <a:t>ОЦЕНЕ СУ:</a:t>
            </a:r>
          </a:p>
          <a:p>
            <a:pPr eaLnBrk="1" hangingPunct="1">
              <a:buFont typeface="Wingdings" panose="05000000000000000000" pitchFamily="2" charset="2"/>
              <a:buNone/>
            </a:pPr>
            <a:endParaRPr lang="en-US" altLang="en-US" sz="1800" b="1"/>
          </a:p>
          <a:p>
            <a:pPr eaLnBrk="1" hangingPunct="1">
              <a:buFont typeface="Times New Roman" panose="02020603050405020304" pitchFamily="18" charset="0"/>
              <a:buAutoNum type="arabicPeriod"/>
            </a:pPr>
            <a:r>
              <a:rPr lang="en-US" altLang="en-US" sz="1800" b="1"/>
              <a:t>НЕ ЗАДОВОЉАВА</a:t>
            </a:r>
          </a:p>
          <a:p>
            <a:pPr eaLnBrk="1" hangingPunct="1">
              <a:buFont typeface="Times New Roman" panose="02020603050405020304" pitchFamily="18" charset="0"/>
              <a:buAutoNum type="arabicPeriod"/>
            </a:pPr>
            <a:r>
              <a:rPr lang="en-US" altLang="en-US" sz="1800" b="1"/>
              <a:t>ЗАДОВОЉАВА</a:t>
            </a:r>
          </a:p>
          <a:p>
            <a:pPr eaLnBrk="1" hangingPunct="1">
              <a:buFont typeface="Times New Roman" panose="02020603050405020304" pitchFamily="18" charset="0"/>
              <a:buAutoNum type="arabicPeriod"/>
            </a:pPr>
            <a:r>
              <a:rPr lang="en-US" altLang="en-US" sz="1800" b="1"/>
              <a:t>ДОБАР</a:t>
            </a:r>
          </a:p>
          <a:p>
            <a:pPr eaLnBrk="1" hangingPunct="1">
              <a:buFont typeface="Times New Roman" panose="02020603050405020304" pitchFamily="18" charset="0"/>
              <a:buAutoNum type="arabicPeriod"/>
            </a:pPr>
            <a:r>
              <a:rPr lang="en-US" altLang="en-US" sz="1800" b="1"/>
              <a:t>ИСТИЧЕ СЕ</a:t>
            </a:r>
          </a:p>
          <a:p>
            <a:pPr eaLnBrk="1" hangingPunct="1">
              <a:buFont typeface="Times New Roman" panose="02020603050405020304" pitchFamily="18" charset="0"/>
              <a:buAutoNum type="arabicPeriod"/>
            </a:pPr>
            <a:r>
              <a:rPr lang="en-US" altLang="en-US" sz="1800" b="1"/>
              <a:t>НАРОЧИТО СЕ ИСТИЧЕ</a:t>
            </a:r>
            <a:endParaRPr lang="sr-Cyrl-CS" altLang="en-US" sz="1800" b="1"/>
          </a:p>
        </p:txBody>
      </p:sp>
      <p:sp>
        <p:nvSpPr>
          <p:cNvPr id="20485" name="Slide Number Placeholder 6">
            <a:extLst>
              <a:ext uri="{FF2B5EF4-FFF2-40B4-BE49-F238E27FC236}">
                <a16:creationId xmlns:a16="http://schemas.microsoft.com/office/drawing/2014/main" id="{DDAB00E6-DD3B-4B15-9D08-1C8DD0B37CF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A8947E5-8C87-4105-AEE8-B5DE730664AF}" type="slidenum">
              <a:rPr lang="sr-Cyrl-CS" altLang="en-US" sz="1000"/>
              <a:pPr>
                <a:spcBef>
                  <a:spcPct val="0"/>
                </a:spcBef>
                <a:buClrTx/>
                <a:buSzTx/>
                <a:buFontTx/>
                <a:buNone/>
              </a:pPr>
              <a:t>10</a:t>
            </a:fld>
            <a:endParaRPr lang="sr-Cyrl-CS" altLang="en-US" sz="1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5443CA5F-EF82-47DD-B790-54EECC59B119}"/>
              </a:ext>
            </a:extLst>
          </p:cNvPr>
          <p:cNvSpPr>
            <a:spLocks noGrp="1" noChangeArrowheads="1"/>
          </p:cNvSpPr>
          <p:nvPr>
            <p:ph type="title"/>
          </p:nvPr>
        </p:nvSpPr>
        <p:spPr/>
        <p:txBody>
          <a:bodyPr/>
          <a:lstStyle/>
          <a:p>
            <a:pPr algn="ctr" eaLnBrk="1" hangingPunct="1"/>
            <a:r>
              <a:rPr lang="sr-Cyrl-CS" altLang="en-US" sz="2400" b="1"/>
              <a:t>НАПРЕДОВАЊЕ ДРЖАВНИХ СЛУЖБЕНИКА</a:t>
            </a:r>
          </a:p>
        </p:txBody>
      </p:sp>
      <p:sp>
        <p:nvSpPr>
          <p:cNvPr id="22532" name="Rectangle 3">
            <a:extLst>
              <a:ext uri="{FF2B5EF4-FFF2-40B4-BE49-F238E27FC236}">
                <a16:creationId xmlns:a16="http://schemas.microsoft.com/office/drawing/2014/main" id="{84A07B94-B4D0-47AD-867B-0B3ED75A8B6A}"/>
              </a:ext>
            </a:extLst>
          </p:cNvPr>
          <p:cNvSpPr>
            <a:spLocks noGrp="1" noChangeArrowheads="1"/>
          </p:cNvSpPr>
          <p:nvPr>
            <p:ph idx="1"/>
          </p:nvPr>
        </p:nvSpPr>
        <p:spPr/>
        <p:txBody>
          <a:bodyPr/>
          <a:lstStyle/>
          <a:p>
            <a:pPr eaLnBrk="1" hangingPunct="1">
              <a:lnSpc>
                <a:spcPct val="90000"/>
              </a:lnSpc>
            </a:pPr>
            <a:r>
              <a:rPr lang="sr-Cyrl-CS" altLang="en-US" sz="1800" b="1"/>
              <a:t>НАПРЕДОВАЊЕ ДРЖАВНИХ СЛУЖБЕНИКА ПРЕДСТАВЉА ПОСЕБАН ОБЛИК НАГРАЂИВАЊА ЉИХОВОГ УСПЕШНОГ И ЗАКОНИТОГ РАДА.</a:t>
            </a:r>
          </a:p>
          <a:p>
            <a:pPr eaLnBrk="1" hangingPunct="1">
              <a:lnSpc>
                <a:spcPct val="90000"/>
              </a:lnSpc>
            </a:pPr>
            <a:endParaRPr lang="sr-Cyrl-CS" altLang="en-US" sz="1800" b="1"/>
          </a:p>
          <a:p>
            <a:pPr eaLnBrk="1" hangingPunct="1">
              <a:lnSpc>
                <a:spcPct val="90000"/>
              </a:lnSpc>
              <a:buFont typeface="Wingdings" panose="05000000000000000000" pitchFamily="2" charset="2"/>
              <a:buNone/>
            </a:pPr>
            <a:endParaRPr lang="sr-Cyrl-CS" altLang="en-US" sz="1800" b="1"/>
          </a:p>
          <a:p>
            <a:pPr eaLnBrk="1" hangingPunct="1">
              <a:lnSpc>
                <a:spcPct val="90000"/>
              </a:lnSpc>
            </a:pPr>
            <a:r>
              <a:rPr lang="sr-Cyrl-CS" altLang="en-US" sz="1800" b="1"/>
              <a:t>СЛУЖБЕНИК МОЖЕ ДА НАПРЕДУЈЕ:</a:t>
            </a:r>
          </a:p>
          <a:p>
            <a:pPr lvl="1" eaLnBrk="1" hangingPunct="1">
              <a:lnSpc>
                <a:spcPct val="90000"/>
              </a:lnSpc>
            </a:pPr>
            <a:r>
              <a:rPr lang="sr-Cyrl-CS" altLang="en-US" sz="1600" b="1"/>
              <a:t>ПРЕМЕШТАЈЕМ НА НЕПОСРЕДНО ВИШЕ ИЗВРШИЛАЧКО РАДНО МЕСТО (</a:t>
            </a:r>
            <a:r>
              <a:rPr lang="sr-Cyrl-CS" altLang="en-US" sz="1600" b="1">
                <a:solidFill>
                  <a:srgbClr val="00B0F0"/>
                </a:solidFill>
              </a:rPr>
              <a:t>2 ПУТА УЗАСТОПНО НАРОЧИТО СЕ ИСТИЧЕ ИЛИ 4 ПУТА УЗАСТОПНО ИСТИЧЕ СЕ</a:t>
            </a:r>
            <a:r>
              <a:rPr lang="sr-Cyrl-CS" altLang="en-US" sz="1600" b="1"/>
              <a:t>)</a:t>
            </a:r>
          </a:p>
          <a:p>
            <a:pPr lvl="1" eaLnBrk="1" hangingPunct="1">
              <a:lnSpc>
                <a:spcPct val="90000"/>
              </a:lnSpc>
            </a:pPr>
            <a:r>
              <a:rPr lang="sr-Cyrl-CS" altLang="en-US" sz="1600" b="1"/>
              <a:t>ПОСТАВЉЕЊЕМ НА ПОЛОЖАЈ ИЛИ ВИШИ ПОЛОЖАЈ</a:t>
            </a:r>
          </a:p>
          <a:p>
            <a:pPr lvl="1" eaLnBrk="1" hangingPunct="1">
              <a:lnSpc>
                <a:spcPct val="90000"/>
              </a:lnSpc>
            </a:pPr>
            <a:r>
              <a:rPr lang="sr-Cyrl-CS" altLang="en-US" sz="1600" b="1"/>
              <a:t>ПРЕЛАСКОМ У ВИШИ ПЛАТНИ РАЗРЕД (</a:t>
            </a:r>
            <a:r>
              <a:rPr lang="sr-Cyrl-CS" altLang="en-US" sz="1600" b="1">
                <a:solidFill>
                  <a:srgbClr val="00B0F0"/>
                </a:solidFill>
              </a:rPr>
              <a:t>2 ПУТА УЗАСТОПНО НАРОЧИТО СЕ ИСТИЧЕ – НАПРЕДУЈЕ 2 ПЛАТНА РАЗРЕДА, 2 ПУТА УЗАСТОПНО ИСТИЧЕ СЕ 1 ПЛАТНИ РАЗРЕД</a:t>
            </a:r>
            <a:r>
              <a:rPr lang="sr-Cyrl-CS" altLang="en-US" sz="1600" b="1"/>
              <a:t>)</a:t>
            </a:r>
          </a:p>
          <a:p>
            <a:pPr lvl="1" eaLnBrk="1" hangingPunct="1">
              <a:lnSpc>
                <a:spcPct val="90000"/>
              </a:lnSpc>
              <a:buFont typeface="Wingdings" panose="05000000000000000000" pitchFamily="2" charset="2"/>
              <a:buNone/>
            </a:pPr>
            <a:endParaRPr lang="sr-Cyrl-CS" altLang="en-US" sz="1600" b="1"/>
          </a:p>
          <a:p>
            <a:pPr lvl="1" eaLnBrk="1" hangingPunct="1">
              <a:lnSpc>
                <a:spcPct val="90000"/>
              </a:lnSpc>
              <a:buFont typeface="Wingdings" panose="05000000000000000000" pitchFamily="2" charset="2"/>
              <a:buNone/>
            </a:pPr>
            <a:endParaRPr lang="sr-Cyrl-CS" altLang="en-US" sz="1600" b="1"/>
          </a:p>
        </p:txBody>
      </p:sp>
      <p:sp>
        <p:nvSpPr>
          <p:cNvPr id="22530" name="Slide Number Placeholder 5">
            <a:extLst>
              <a:ext uri="{FF2B5EF4-FFF2-40B4-BE49-F238E27FC236}">
                <a16:creationId xmlns:a16="http://schemas.microsoft.com/office/drawing/2014/main" id="{72969D58-E298-4A1F-B934-061E89FCFCE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C2E591BB-06D1-4748-988C-07EE176B97FC}" type="slidenum">
              <a:rPr lang="sr-Cyrl-CS" altLang="en-US" sz="1000"/>
              <a:pPr>
                <a:spcBef>
                  <a:spcPct val="0"/>
                </a:spcBef>
                <a:buClrTx/>
                <a:buSzTx/>
                <a:buFontTx/>
                <a:buNone/>
              </a:pPr>
              <a:t>11</a:t>
            </a:fld>
            <a:endParaRPr lang="sr-Cyrl-CS" altLang="en-US"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6298DEB-6700-4C1C-AE50-19ABB0461358}"/>
              </a:ext>
            </a:extLst>
          </p:cNvPr>
          <p:cNvSpPr>
            <a:spLocks noGrp="1" noChangeArrowheads="1"/>
          </p:cNvSpPr>
          <p:nvPr>
            <p:ph type="ctrTitle"/>
          </p:nvPr>
        </p:nvSpPr>
        <p:spPr>
          <a:xfrm>
            <a:off x="3854451" y="1138239"/>
            <a:ext cx="6327775" cy="1779587"/>
          </a:xfrm>
        </p:spPr>
        <p:txBody>
          <a:bodyPr/>
          <a:lstStyle/>
          <a:p>
            <a:pPr algn="ctr" eaLnBrk="1" hangingPunct="1"/>
            <a:br>
              <a:rPr lang="en-US" altLang="en-US" sz="4000" b="1"/>
            </a:br>
            <a:r>
              <a:rPr lang="en-US" altLang="en-US" sz="4000" b="1"/>
              <a:t>СЛУЖБЕНИЧКО ПРАВО</a:t>
            </a:r>
            <a:br>
              <a:rPr lang="sr-Cyrl-CS" altLang="en-US" sz="4000" b="1"/>
            </a:br>
            <a:endParaRPr lang="sr-Cyrl-CS" altLang="en-US" sz="4000" b="1"/>
          </a:p>
        </p:txBody>
      </p:sp>
      <p:sp>
        <p:nvSpPr>
          <p:cNvPr id="5123" name="Rectangle 3">
            <a:extLst>
              <a:ext uri="{FF2B5EF4-FFF2-40B4-BE49-F238E27FC236}">
                <a16:creationId xmlns:a16="http://schemas.microsoft.com/office/drawing/2014/main" id="{95166577-F01E-4FE4-B7DF-A26C71F3D655}"/>
              </a:ext>
            </a:extLst>
          </p:cNvPr>
          <p:cNvSpPr>
            <a:spLocks noGrp="1" noChangeArrowheads="1"/>
          </p:cNvSpPr>
          <p:nvPr>
            <p:ph type="subTitle" idx="1"/>
          </p:nvPr>
        </p:nvSpPr>
        <p:spPr>
          <a:xfrm>
            <a:off x="2782888" y="3789363"/>
            <a:ext cx="7345362" cy="1943100"/>
          </a:xfrm>
        </p:spPr>
        <p:txBody>
          <a:bodyPr>
            <a:normAutofit fontScale="85000" lnSpcReduction="10000"/>
          </a:bodyPr>
          <a:lstStyle/>
          <a:p>
            <a:pPr algn="l" eaLnBrk="1" hangingPunct="1"/>
            <a:endParaRPr lang="sr-Cyrl-CS" altLang="en-US" sz="1800"/>
          </a:p>
          <a:p>
            <a:pPr algn="l" eaLnBrk="1" hangingPunct="1"/>
            <a:endParaRPr lang="sr-Cyrl-CS" altLang="en-US" sz="1800"/>
          </a:p>
          <a:p>
            <a:pPr algn="l" eaLnBrk="1" hangingPunct="1"/>
            <a:endParaRPr lang="sr-Cyrl-CS" altLang="en-US" sz="1800"/>
          </a:p>
          <a:p>
            <a:pPr algn="just" eaLnBrk="1" hangingPunct="1"/>
            <a:r>
              <a:rPr lang="sr-Cyrl-CS" altLang="en-US" sz="1600"/>
              <a:t>Кадрови у управи; Радни однос у органима управе; Пријем у радни однос;  Приправници; Права и обавезе државних службеника; Напредовање запослених; Плате, накн</a:t>
            </a:r>
            <a:r>
              <a:rPr lang="en-US" altLang="en-US" sz="1600"/>
              <a:t>a</a:t>
            </a:r>
            <a:r>
              <a:rPr lang="sr-Cyrl-CS" altLang="en-US" sz="1600"/>
              <a:t>де и примања; Одговорност државних службеника; Престанак радног односа; Службенички систем; Службеничка политика; Службеничка етика.</a:t>
            </a:r>
          </a:p>
          <a:p>
            <a:pPr algn="l" eaLnBrk="1" hangingPunct="1"/>
            <a:endParaRPr lang="sr-Cyrl-CS" altLang="en-US" sz="1800"/>
          </a:p>
          <a:p>
            <a:pPr algn="l" eaLnBrk="1" hangingPunct="1"/>
            <a:endParaRPr lang="sr-Cyrl-CS" altLang="en-US" sz="1800"/>
          </a:p>
          <a:p>
            <a:pPr algn="l" eaLnBrk="1" hangingPunct="1"/>
            <a:endParaRPr lang="sr-Cyrl-CS" altLang="en-US" sz="1800"/>
          </a:p>
        </p:txBody>
      </p:sp>
      <p:sp>
        <p:nvSpPr>
          <p:cNvPr id="5124" name="Rectangle 4">
            <a:extLst>
              <a:ext uri="{FF2B5EF4-FFF2-40B4-BE49-F238E27FC236}">
                <a16:creationId xmlns:a16="http://schemas.microsoft.com/office/drawing/2014/main" id="{88CD56B9-B9B1-45F1-8499-88BC1147F5D3}"/>
              </a:ext>
            </a:extLst>
          </p:cNvPr>
          <p:cNvSpPr>
            <a:spLocks noChangeArrowheads="1"/>
          </p:cNvSpPr>
          <p:nvPr/>
        </p:nvSpPr>
        <p:spPr bwMode="auto">
          <a:xfrm>
            <a:off x="7464426" y="4437063"/>
            <a:ext cx="193516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endParaRPr lang="sr-Cyrl-CS" altLang="en-US" sz="1800"/>
          </a:p>
        </p:txBody>
      </p:sp>
      <p:sp>
        <p:nvSpPr>
          <p:cNvPr id="5125" name="Rectangle 5">
            <a:extLst>
              <a:ext uri="{FF2B5EF4-FFF2-40B4-BE49-F238E27FC236}">
                <a16:creationId xmlns:a16="http://schemas.microsoft.com/office/drawing/2014/main" id="{E6F10632-24B2-4CEC-8447-A3F87078ED03}"/>
              </a:ext>
            </a:extLst>
          </p:cNvPr>
          <p:cNvSpPr>
            <a:spLocks noChangeArrowheads="1"/>
          </p:cNvSpPr>
          <p:nvPr/>
        </p:nvSpPr>
        <p:spPr bwMode="auto">
          <a:xfrm>
            <a:off x="5087939" y="5084764"/>
            <a:ext cx="4968875"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endParaRPr lang="sr-Cyrl-CS" altLang="en-US" sz="1600" i="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6">
            <a:extLst>
              <a:ext uri="{FF2B5EF4-FFF2-40B4-BE49-F238E27FC236}">
                <a16:creationId xmlns:a16="http://schemas.microsoft.com/office/drawing/2014/main" id="{23F0927C-95D3-4E20-A98A-8A0B4ADE13F4}"/>
              </a:ext>
            </a:extLst>
          </p:cNvPr>
          <p:cNvSpPr>
            <a:spLocks noGrp="1" noChangeArrowheads="1"/>
          </p:cNvSpPr>
          <p:nvPr>
            <p:ph type="title"/>
          </p:nvPr>
        </p:nvSpPr>
        <p:spPr/>
        <p:txBody>
          <a:bodyPr/>
          <a:lstStyle/>
          <a:p>
            <a:pPr algn="ctr" eaLnBrk="1" hangingPunct="1"/>
            <a:r>
              <a:rPr lang="sr-Cyrl-CS" altLang="en-US" sz="2400" b="1">
                <a:latin typeface="Arial" panose="020B0604020202020204" pitchFamily="34" charset="0"/>
              </a:rPr>
              <a:t>НОРМАТИВНО УРЕЂИВАЊЕ СЛУЖБЕНИЧКИХ ОДНОСА</a:t>
            </a:r>
            <a:br>
              <a:rPr lang="sr-Cyrl-CS" altLang="en-US" sz="2400" b="1">
                <a:latin typeface="Arial" panose="020B0604020202020204" pitchFamily="34" charset="0"/>
              </a:rPr>
            </a:br>
            <a:endParaRPr lang="sr-Cyrl-CS" altLang="en-US" sz="2400" b="1">
              <a:latin typeface="Arial" panose="020B0604020202020204" pitchFamily="34" charset="0"/>
            </a:endParaRPr>
          </a:p>
        </p:txBody>
      </p:sp>
      <p:sp>
        <p:nvSpPr>
          <p:cNvPr id="7172" name="Rectangle 7">
            <a:extLst>
              <a:ext uri="{FF2B5EF4-FFF2-40B4-BE49-F238E27FC236}">
                <a16:creationId xmlns:a16="http://schemas.microsoft.com/office/drawing/2014/main" id="{B3299EED-127F-414F-A0ED-AF15AC8E4719}"/>
              </a:ext>
            </a:extLst>
          </p:cNvPr>
          <p:cNvSpPr>
            <a:spLocks noGrp="1" noChangeArrowheads="1"/>
          </p:cNvSpPr>
          <p:nvPr>
            <p:ph idx="1"/>
          </p:nvPr>
        </p:nvSpPr>
        <p:spPr/>
        <p:txBody>
          <a:bodyPr>
            <a:normAutofit fontScale="92500" lnSpcReduction="20000"/>
          </a:bodyPr>
          <a:lstStyle/>
          <a:p>
            <a:pPr eaLnBrk="1" hangingPunct="1">
              <a:lnSpc>
                <a:spcPct val="90000"/>
              </a:lnSpc>
            </a:pPr>
            <a:r>
              <a:rPr lang="sr-Cyrl-CS" altLang="en-US" sz="2000" b="1"/>
              <a:t>Службенички односи у Републици Србији уређени су у општем и посебном режиму.</a:t>
            </a:r>
          </a:p>
          <a:p>
            <a:pPr eaLnBrk="1" hangingPunct="1">
              <a:lnSpc>
                <a:spcPct val="90000"/>
              </a:lnSpc>
              <a:buFont typeface="Wingdings" panose="05000000000000000000" pitchFamily="2" charset="2"/>
              <a:buNone/>
            </a:pPr>
            <a:endParaRPr lang="sr-Cyrl-CS" altLang="en-US" sz="1800" b="1"/>
          </a:p>
          <a:p>
            <a:pPr eaLnBrk="1" hangingPunct="1">
              <a:lnSpc>
                <a:spcPct val="90000"/>
              </a:lnSpc>
              <a:buFont typeface="Wingdings" panose="05000000000000000000" pitchFamily="2" charset="2"/>
              <a:buNone/>
            </a:pPr>
            <a:endParaRPr lang="sr-Cyrl-CS" altLang="en-US" sz="1800" b="1"/>
          </a:p>
          <a:p>
            <a:pPr eaLnBrk="1" hangingPunct="1">
              <a:lnSpc>
                <a:spcPct val="90000"/>
              </a:lnSpc>
            </a:pPr>
            <a:r>
              <a:rPr lang="sr-Cyrl-CS" altLang="en-US" sz="1800" b="1"/>
              <a:t>У општем режиму:</a:t>
            </a:r>
          </a:p>
          <a:p>
            <a:pPr lvl="1" eaLnBrk="1" hangingPunct="1">
              <a:lnSpc>
                <a:spcPct val="90000"/>
              </a:lnSpc>
            </a:pPr>
            <a:r>
              <a:rPr lang="sr-Cyrl-CS" altLang="en-US" sz="1600" b="1"/>
              <a:t>Закон о државним службеницима</a:t>
            </a:r>
          </a:p>
          <a:p>
            <a:pPr lvl="1" eaLnBrk="1" hangingPunct="1">
              <a:lnSpc>
                <a:spcPct val="90000"/>
              </a:lnSpc>
            </a:pPr>
            <a:r>
              <a:rPr lang="sr-Cyrl-CS" altLang="en-US" sz="1600" b="1"/>
              <a:t>Закон о платама државних службеника и намештеника</a:t>
            </a:r>
          </a:p>
          <a:p>
            <a:pPr lvl="1" eaLnBrk="1" hangingPunct="1">
              <a:lnSpc>
                <a:spcPct val="90000"/>
              </a:lnSpc>
              <a:buFont typeface="Wingdings" panose="05000000000000000000" pitchFamily="2" charset="2"/>
              <a:buNone/>
            </a:pPr>
            <a:endParaRPr lang="sr-Cyrl-CS" altLang="en-US" sz="1600" b="1"/>
          </a:p>
          <a:p>
            <a:pPr lvl="1" eaLnBrk="1" hangingPunct="1">
              <a:lnSpc>
                <a:spcPct val="90000"/>
              </a:lnSpc>
              <a:buFont typeface="Wingdings" panose="05000000000000000000" pitchFamily="2" charset="2"/>
              <a:buNone/>
            </a:pPr>
            <a:endParaRPr lang="sr-Cyrl-CS" altLang="en-US" sz="1600" b="1"/>
          </a:p>
          <a:p>
            <a:pPr eaLnBrk="1" hangingPunct="1">
              <a:lnSpc>
                <a:spcPct val="90000"/>
              </a:lnSpc>
            </a:pPr>
            <a:r>
              <a:rPr lang="sr-Cyrl-CS" altLang="en-US" sz="1800" b="1"/>
              <a:t>У посебном режиму:</a:t>
            </a:r>
          </a:p>
          <a:p>
            <a:pPr lvl="1" eaLnBrk="1" hangingPunct="1">
              <a:lnSpc>
                <a:spcPct val="90000"/>
              </a:lnSpc>
            </a:pPr>
            <a:r>
              <a:rPr lang="sr-Cyrl-CS" altLang="en-US" sz="1600" b="1"/>
              <a:t>Закон о полицији</a:t>
            </a:r>
          </a:p>
          <a:p>
            <a:pPr lvl="1" eaLnBrk="1" hangingPunct="1">
              <a:lnSpc>
                <a:spcPct val="90000"/>
              </a:lnSpc>
            </a:pPr>
            <a:r>
              <a:rPr lang="sr-Cyrl-CS" altLang="en-US" sz="1600" b="1"/>
              <a:t>Закон о војсци</a:t>
            </a:r>
          </a:p>
          <a:p>
            <a:pPr lvl="1" eaLnBrk="1" hangingPunct="1">
              <a:lnSpc>
                <a:spcPct val="90000"/>
              </a:lnSpc>
            </a:pPr>
            <a:r>
              <a:rPr lang="sr-Cyrl-CS" altLang="en-US" sz="1600" b="1"/>
              <a:t>Закон о спољним пословима</a:t>
            </a:r>
          </a:p>
          <a:p>
            <a:pPr lvl="1" eaLnBrk="1" hangingPunct="1">
              <a:lnSpc>
                <a:spcPct val="90000"/>
              </a:lnSpc>
            </a:pPr>
            <a:endParaRPr lang="sr-Cyrl-CS" altLang="en-US" sz="1600" b="1"/>
          </a:p>
          <a:p>
            <a:pPr lvl="1" eaLnBrk="1" hangingPunct="1">
              <a:lnSpc>
                <a:spcPct val="90000"/>
              </a:lnSpc>
              <a:buFont typeface="Wingdings" panose="05000000000000000000" pitchFamily="2" charset="2"/>
              <a:buNone/>
            </a:pPr>
            <a:endParaRPr lang="sr-Cyrl-CS" altLang="en-US" sz="1600" b="1"/>
          </a:p>
        </p:txBody>
      </p:sp>
      <p:sp>
        <p:nvSpPr>
          <p:cNvPr id="7170" name="Slide Number Placeholder 5">
            <a:extLst>
              <a:ext uri="{FF2B5EF4-FFF2-40B4-BE49-F238E27FC236}">
                <a16:creationId xmlns:a16="http://schemas.microsoft.com/office/drawing/2014/main" id="{D261A8D4-C0EB-4921-BEF9-4EC477559CE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73AE195B-8E29-4EF8-AE85-E2C8D55EC530}" type="slidenum">
              <a:rPr lang="sr-Cyrl-CS" altLang="en-US" sz="1000"/>
              <a:pPr>
                <a:spcBef>
                  <a:spcPct val="0"/>
                </a:spcBef>
                <a:buClrTx/>
                <a:buSzTx/>
                <a:buFontTx/>
                <a:buNone/>
              </a:pPr>
              <a:t>3</a:t>
            </a:fld>
            <a:endParaRPr lang="sr-Cyrl-CS" altLang="en-US"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B72BC-24E9-4F4A-9C46-744C0F886B5A}"/>
              </a:ext>
            </a:extLst>
          </p:cNvPr>
          <p:cNvSpPr>
            <a:spLocks noGrp="1"/>
          </p:cNvSpPr>
          <p:nvPr>
            <p:ph type="title"/>
          </p:nvPr>
        </p:nvSpPr>
        <p:spPr/>
        <p:txBody>
          <a:bodyPr/>
          <a:lstStyle/>
          <a:p>
            <a:pPr algn="ctr">
              <a:defRPr/>
            </a:pPr>
            <a:r>
              <a:rPr lang="sr-Cyrl-RS" sz="2400" b="1" dirty="0">
                <a:latin typeface="+mn-lt"/>
              </a:rPr>
              <a:t>ДРЖАВА КАО ПОСЛОДАВАЦ</a:t>
            </a:r>
            <a:endParaRPr lang="en-US" sz="2400" b="1" dirty="0">
              <a:latin typeface="+mn-lt"/>
            </a:endParaRPr>
          </a:p>
        </p:txBody>
      </p:sp>
      <p:sp>
        <p:nvSpPr>
          <p:cNvPr id="9219" name="Content Placeholder 2">
            <a:extLst>
              <a:ext uri="{FF2B5EF4-FFF2-40B4-BE49-F238E27FC236}">
                <a16:creationId xmlns:a16="http://schemas.microsoft.com/office/drawing/2014/main" id="{C1ED4329-F75D-4A31-A2A2-FD04B10CB7F2}"/>
              </a:ext>
            </a:extLst>
          </p:cNvPr>
          <p:cNvSpPr>
            <a:spLocks noGrp="1" noChangeArrowheads="1"/>
          </p:cNvSpPr>
          <p:nvPr>
            <p:ph idx="1"/>
          </p:nvPr>
        </p:nvSpPr>
        <p:spPr/>
        <p:txBody>
          <a:bodyPr/>
          <a:lstStyle/>
          <a:p>
            <a:r>
              <a:rPr lang="en-US" altLang="en-US" sz="2000" b="1"/>
              <a:t>ДРЖАВА КАО НАЈОРГАНИЗОВАНИЈИ ОБЛИК ДРУШТВА</a:t>
            </a:r>
          </a:p>
          <a:p>
            <a:endParaRPr lang="en-US" altLang="en-US" sz="2000" b="1"/>
          </a:p>
          <a:p>
            <a:r>
              <a:rPr lang="en-US" altLang="en-US" sz="2000" b="1"/>
              <a:t>ВЛАСТ КАО НАЈИЗРАЗИТИЈЕ ОБЕЛЕЖЈЕ ДРЖАВЕ</a:t>
            </a:r>
          </a:p>
          <a:p>
            <a:endParaRPr lang="en-US" altLang="en-US" sz="2000" b="1"/>
          </a:p>
          <a:p>
            <a:r>
              <a:rPr lang="en-US" altLang="en-US" sz="2000" b="1"/>
              <a:t>СУВЕРЕНОСТ КАО СВОЈСТВО ДРЖАВЕ ДА НА ЈЕДНОМ ПАРЧЕТУ ЗЕМЉЕ БУДЕ НАЈВИША ВЛАСТ</a:t>
            </a:r>
          </a:p>
          <a:p>
            <a:endParaRPr lang="en-US" altLang="en-US" sz="2000" b="1"/>
          </a:p>
          <a:p>
            <a:r>
              <a:rPr lang="en-US" altLang="en-US" sz="2000" b="1"/>
              <a:t>ДРЖАВА КАО ПОСЛОДАВАЦ И ЗАКОНОДАВАЦ</a:t>
            </a:r>
          </a:p>
          <a:p>
            <a:endParaRPr lang="en-US" altLang="en-US" sz="2000"/>
          </a:p>
          <a:p>
            <a:pPr>
              <a:buFont typeface="Wingdings" panose="05000000000000000000" pitchFamily="2" charset="2"/>
              <a:buNone/>
            </a:pPr>
            <a:endParaRPr lang="en-US" altLang="en-US" sz="2000"/>
          </a:p>
          <a:p>
            <a:pPr>
              <a:buFont typeface="Wingdings" panose="05000000000000000000" pitchFamily="2" charset="2"/>
              <a:buNone/>
            </a:pPr>
            <a:endParaRPr lang="en-US" altLang="en-US" sz="2000"/>
          </a:p>
          <a:p>
            <a:endParaRPr lang="en-US" altLang="en-US" sz="2000"/>
          </a:p>
        </p:txBody>
      </p:sp>
      <p:sp>
        <p:nvSpPr>
          <p:cNvPr id="9220" name="Slide Number Placeholder 3">
            <a:extLst>
              <a:ext uri="{FF2B5EF4-FFF2-40B4-BE49-F238E27FC236}">
                <a16:creationId xmlns:a16="http://schemas.microsoft.com/office/drawing/2014/main" id="{A86C4A28-047B-4C35-A15F-48E79A7221D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228897D6-84EE-4D06-A6C3-8E0A48540D61}" type="slidenum">
              <a:rPr lang="sr-Cyrl-CS" altLang="en-US" sz="1000"/>
              <a:pPr>
                <a:spcBef>
                  <a:spcPct val="0"/>
                </a:spcBef>
                <a:buClrTx/>
                <a:buSzTx/>
                <a:buFontTx/>
                <a:buNone/>
              </a:pPr>
              <a:t>4</a:t>
            </a:fld>
            <a:endParaRPr lang="sr-Cyrl-CS" altLang="en-US"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E2127A9-6BAE-45A4-BE5A-45FCB3508638}"/>
              </a:ext>
            </a:extLst>
          </p:cNvPr>
          <p:cNvSpPr>
            <a:spLocks noGrp="1" noChangeArrowheads="1"/>
          </p:cNvSpPr>
          <p:nvPr>
            <p:ph type="title"/>
          </p:nvPr>
        </p:nvSpPr>
        <p:spPr>
          <a:xfrm>
            <a:off x="2438400" y="277814"/>
            <a:ext cx="7772400" cy="873125"/>
          </a:xfrm>
        </p:spPr>
        <p:txBody>
          <a:bodyPr/>
          <a:lstStyle/>
          <a:p>
            <a:pPr algn="ctr" eaLnBrk="1" hangingPunct="1">
              <a:defRPr/>
            </a:pPr>
            <a:r>
              <a:rPr lang="sr-Cyrl-CS" sz="2400" b="1" dirty="0">
                <a:latin typeface="+mn-lt"/>
              </a:rPr>
              <a:t>ПОЈАМ ДРЖАВНОГ СЛУЖБЕНИКА И НАМЕШТЕНИКА </a:t>
            </a:r>
          </a:p>
        </p:txBody>
      </p:sp>
      <p:sp>
        <p:nvSpPr>
          <p:cNvPr id="10244" name="Rectangle 3">
            <a:extLst>
              <a:ext uri="{FF2B5EF4-FFF2-40B4-BE49-F238E27FC236}">
                <a16:creationId xmlns:a16="http://schemas.microsoft.com/office/drawing/2014/main" id="{DA61F63B-A89A-4998-8026-94D411E7C7DF}"/>
              </a:ext>
            </a:extLst>
          </p:cNvPr>
          <p:cNvSpPr>
            <a:spLocks noGrp="1" noChangeArrowheads="1"/>
          </p:cNvSpPr>
          <p:nvPr>
            <p:ph idx="1"/>
          </p:nvPr>
        </p:nvSpPr>
        <p:spPr>
          <a:xfrm>
            <a:off x="2655889" y="1627188"/>
            <a:ext cx="7337425" cy="4470400"/>
          </a:xfrm>
        </p:spPr>
        <p:txBody>
          <a:bodyPr/>
          <a:lstStyle/>
          <a:p>
            <a:pPr eaLnBrk="1" hangingPunct="1">
              <a:lnSpc>
                <a:spcPct val="80000"/>
              </a:lnSpc>
              <a:buSzTx/>
              <a:buFont typeface="Wingdings" panose="05000000000000000000" pitchFamily="2" charset="2"/>
              <a:buChar char="§"/>
            </a:pPr>
            <a:r>
              <a:rPr lang="sr-Cyrl-CS" altLang="en-US" sz="2000" b="1"/>
              <a:t>ДРЖАВНИ СЛУЖБЕНИК ЈЕ ЛИЦЕ ЧИЈЕ СЕ РАДНО МЕСТО САСТОЈИ ОД ПОСЛОВА ИЗ ДЕЛОКРУГА ОРГАНА ДРЖАВНЕ УПРАВЕ, СУДОВА, ЈАВНИХ ТУЖИЛАШТАВА, РЕПУБЛИЧКОГ ЈАВНОГ ТУЖИЛАШТВА, СЛУЖБИ НАРОДНЕ СКУПШТИНЕ, ПРЕДСЕДНИКА РЕПУБЛИКЕ, ВЛАДЕ, УСТАВНОГ СУДА И СЛУЖБИ ОРГАНА ЧИЈЕ ЧЛАНОВЕ БИРА НАРОДНА СКУПШТИНА, ИЛИ С ЊИМА ПОВЕЗАНИХ ОПШТИХ ПРАВНИХ, ИНФОРМАТИЧКИХ, МАТЕРИЈАЛНО ФИНАНСИЈСКИХ, РАЧУНОВОДСТВЕНИХ И АДМИНИСТРАТИВНИХ ПОСЛОВА.</a:t>
            </a:r>
          </a:p>
          <a:p>
            <a:pPr eaLnBrk="1" hangingPunct="1">
              <a:lnSpc>
                <a:spcPct val="80000"/>
              </a:lnSpc>
              <a:buSzTx/>
              <a:buFont typeface="Wingdings" panose="05000000000000000000" pitchFamily="2" charset="2"/>
              <a:buChar char="§"/>
            </a:pPr>
            <a:endParaRPr lang="sr-Cyrl-CS" altLang="en-US" sz="2000" b="1"/>
          </a:p>
          <a:p>
            <a:pPr eaLnBrk="1" hangingPunct="1">
              <a:lnSpc>
                <a:spcPct val="80000"/>
              </a:lnSpc>
              <a:buSzTx/>
              <a:buFont typeface="Wingdings" panose="05000000000000000000" pitchFamily="2" charset="2"/>
              <a:buChar char="§"/>
            </a:pPr>
            <a:r>
              <a:rPr lang="sr-Cyrl-CS" altLang="en-US" sz="2000" b="1"/>
              <a:t>НАМЕШТЕНИЦИ СУ ЛИЦА ЧИЈЕ СЕ РАДНО МЕСТО САСТОЈИ ОД ПРАТЕЋИХ И ПОМОЋНО-ТЕХНИЧКИХ ПОСЛОВА У ДРЖАВНОМ ОРГАНУ.</a:t>
            </a:r>
          </a:p>
        </p:txBody>
      </p:sp>
      <p:sp>
        <p:nvSpPr>
          <p:cNvPr id="10242" name="Slide Number Placeholder 5">
            <a:extLst>
              <a:ext uri="{FF2B5EF4-FFF2-40B4-BE49-F238E27FC236}">
                <a16:creationId xmlns:a16="http://schemas.microsoft.com/office/drawing/2014/main" id="{0644FCE7-C810-43B9-B65E-2E1AA953DAE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01A9FEEB-0D5E-4776-BF7A-F2BD6C6F3AA5}" type="slidenum">
              <a:rPr lang="sr-Cyrl-CS" altLang="en-US" sz="1000"/>
              <a:pPr>
                <a:spcBef>
                  <a:spcPct val="0"/>
                </a:spcBef>
                <a:buClrTx/>
                <a:buSzTx/>
                <a:buFontTx/>
                <a:buNone/>
              </a:pPr>
              <a:t>5</a:t>
            </a:fld>
            <a:endParaRPr lang="sr-Cyrl-CS" altLang="en-US"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5">
            <a:extLst>
              <a:ext uri="{FF2B5EF4-FFF2-40B4-BE49-F238E27FC236}">
                <a16:creationId xmlns:a16="http://schemas.microsoft.com/office/drawing/2014/main" id="{4BE9D672-859B-4642-8803-89E09E989677}"/>
              </a:ext>
            </a:extLst>
          </p:cNvPr>
          <p:cNvSpPr>
            <a:spLocks noGrp="1" noChangeArrowheads="1"/>
          </p:cNvSpPr>
          <p:nvPr>
            <p:ph type="title"/>
          </p:nvPr>
        </p:nvSpPr>
        <p:spPr/>
        <p:txBody>
          <a:bodyPr/>
          <a:lstStyle/>
          <a:p>
            <a:pPr algn="ctr" eaLnBrk="1" hangingPunct="1"/>
            <a:r>
              <a:rPr lang="en-US" altLang="en-US" sz="2400" b="1"/>
              <a:t>РАЗЛИКА ИЗМЕЂУ ДРЖАВНИХ СЛУЖБЕНИКА И НАМЕШТЕНИКА</a:t>
            </a:r>
          </a:p>
        </p:txBody>
      </p:sp>
      <p:sp>
        <p:nvSpPr>
          <p:cNvPr id="13315" name="Rectangle 3">
            <a:extLst>
              <a:ext uri="{FF2B5EF4-FFF2-40B4-BE49-F238E27FC236}">
                <a16:creationId xmlns:a16="http://schemas.microsoft.com/office/drawing/2014/main" id="{FB4E0D26-9731-4A85-A54A-7BAC2FD58880}"/>
              </a:ext>
            </a:extLst>
          </p:cNvPr>
          <p:cNvSpPr>
            <a:spLocks noGrp="1" noChangeArrowheads="1"/>
          </p:cNvSpPr>
          <p:nvPr>
            <p:ph idx="1"/>
          </p:nvPr>
        </p:nvSpPr>
        <p:spPr/>
        <p:txBody>
          <a:bodyPr/>
          <a:lstStyle/>
          <a:p>
            <a:pPr eaLnBrk="1" hangingPunct="1">
              <a:lnSpc>
                <a:spcPct val="90000"/>
              </a:lnSpc>
              <a:defRPr/>
            </a:pPr>
            <a:r>
              <a:rPr lang="sr-Cyrl-CS" sz="2000" b="1" dirty="0"/>
              <a:t>ОСНОВНА РАЗЛИКА ЈЕ У ТОМЕ ШТО СУ ПОСЛОВИ ДРЖАВНИХ СЛУЖБЕНИКА ВЕЗАНИ НЕПОСРЕДНО ВРШЕЊЕМ ВЛАСТИ ЗБОГ ЧЕГА СЕ ЊИХОВ ОДНОС СА ДРЖАВОМ УСПОСТАВЉА НА ЈАВНОПРАВНИ НАЧИН, ДОК СУ НАМЕШТЕНИЦИ ЛИЦА КОЈА ОБАВЉАЈУ ТЕХНИЧКЕ ПОСЛОВЕ ПА СУ ОНИ БЛИЖИ ЗАПОСЛЕНИМА У ПРИВАТНОМ СЕКТОРУ.</a:t>
            </a:r>
          </a:p>
          <a:p>
            <a:pPr eaLnBrk="1" hangingPunct="1">
              <a:lnSpc>
                <a:spcPct val="90000"/>
              </a:lnSpc>
              <a:defRPr/>
            </a:pPr>
            <a:endParaRPr lang="sr-Cyrl-CS" sz="2000" b="1" dirty="0"/>
          </a:p>
          <a:p>
            <a:pPr eaLnBrk="1" hangingPunct="1">
              <a:lnSpc>
                <a:spcPct val="90000"/>
              </a:lnSpc>
              <a:defRPr/>
            </a:pPr>
            <a:r>
              <a:rPr lang="sr-Cyrl-CS" sz="2000" b="1" dirty="0"/>
              <a:t>ДРЖАВНИ СЛУЖБЕНИЦИ НИСУ НАРОДНИ ПОСЛАНИЦИ, ПРЕДСЕДНИК РЕПУБЛИКЕ, </a:t>
            </a:r>
            <a:r>
              <a:rPr lang="sr-Cyrl-CS" sz="2000" b="1" dirty="0">
                <a:solidFill>
                  <a:schemeClr val="accent6"/>
                </a:solidFill>
              </a:rPr>
              <a:t>СУДИЈЕ УСТАВНОГ СУДА</a:t>
            </a:r>
            <a:r>
              <a:rPr lang="sr-Cyrl-CS" sz="2000" b="1" dirty="0"/>
              <a:t>, ЧЛАНОВИ ВЛАДЕ, </a:t>
            </a:r>
            <a:r>
              <a:rPr lang="sr-Cyrl-CS" sz="2000" b="1" dirty="0">
                <a:solidFill>
                  <a:schemeClr val="accent6"/>
                </a:solidFill>
              </a:rPr>
              <a:t>СУДИЈЕ, ЈАВНИ ТУЖИОЦИ </a:t>
            </a:r>
            <a:r>
              <a:rPr lang="sr-Cyrl-CS" sz="2000" b="1" dirty="0"/>
              <a:t>И ДРУГА ЛИЦА КОЈА НА ФУНКЦИЈУ БИРА НАРОДНА СКУПШТИНА ИЛИ ПОСТАВЉА ВЛАДА.</a:t>
            </a:r>
          </a:p>
        </p:txBody>
      </p:sp>
      <p:sp>
        <p:nvSpPr>
          <p:cNvPr id="12292" name="Slide Number Placeholder 5">
            <a:extLst>
              <a:ext uri="{FF2B5EF4-FFF2-40B4-BE49-F238E27FC236}">
                <a16:creationId xmlns:a16="http://schemas.microsoft.com/office/drawing/2014/main" id="{D1B6D0B6-4A1F-454D-9060-6EDD7EE22B2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56E0821-8E36-4876-8D32-61ED3F61D886}" type="slidenum">
              <a:rPr lang="sr-Cyrl-CS" altLang="en-US" sz="1000"/>
              <a:pPr>
                <a:spcBef>
                  <a:spcPct val="0"/>
                </a:spcBef>
                <a:buClrTx/>
                <a:buSzTx/>
                <a:buFontTx/>
                <a:buNone/>
              </a:pPr>
              <a:t>6</a:t>
            </a:fld>
            <a:endParaRPr lang="sr-Cyrl-CS" altLang="en-US"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B6155DC3-E58C-4A16-9F24-3E8884E076DD}"/>
              </a:ext>
            </a:extLst>
          </p:cNvPr>
          <p:cNvSpPr>
            <a:spLocks noGrp="1" noChangeArrowheads="1"/>
          </p:cNvSpPr>
          <p:nvPr>
            <p:ph type="title"/>
          </p:nvPr>
        </p:nvSpPr>
        <p:spPr/>
        <p:txBody>
          <a:bodyPr/>
          <a:lstStyle/>
          <a:p>
            <a:pPr algn="ctr" eaLnBrk="1" hangingPunct="1">
              <a:defRPr/>
            </a:pPr>
            <a:r>
              <a:rPr lang="sr-Cyrl-CS" sz="2400" b="1" dirty="0">
                <a:latin typeface="+mn-lt"/>
              </a:rPr>
              <a:t>ПОЈАМ И ВРСТЕ КАДРОВА У УПРАВИ</a:t>
            </a:r>
            <a:br>
              <a:rPr lang="sr-Cyrl-CS" sz="2800" b="1" dirty="0"/>
            </a:br>
            <a:endParaRPr lang="sr-Cyrl-CS" sz="2800" b="1" dirty="0"/>
          </a:p>
        </p:txBody>
      </p:sp>
      <p:sp>
        <p:nvSpPr>
          <p:cNvPr id="14340" name="Rectangle 3">
            <a:extLst>
              <a:ext uri="{FF2B5EF4-FFF2-40B4-BE49-F238E27FC236}">
                <a16:creationId xmlns:a16="http://schemas.microsoft.com/office/drawing/2014/main" id="{405F744C-D50C-47D0-91DD-D8AE94EF2E61}"/>
              </a:ext>
            </a:extLst>
          </p:cNvPr>
          <p:cNvSpPr>
            <a:spLocks noGrp="1" noChangeArrowheads="1"/>
          </p:cNvSpPr>
          <p:nvPr>
            <p:ph idx="1"/>
          </p:nvPr>
        </p:nvSpPr>
        <p:spPr/>
        <p:txBody>
          <a:bodyPr>
            <a:normAutofit lnSpcReduction="10000"/>
          </a:bodyPr>
          <a:lstStyle/>
          <a:p>
            <a:pPr eaLnBrk="1" hangingPunct="1">
              <a:lnSpc>
                <a:spcPct val="90000"/>
              </a:lnSpc>
            </a:pPr>
            <a:r>
              <a:rPr lang="sr-Cyrl-CS" altLang="en-US" sz="2000" b="1"/>
              <a:t>ПОД КАДРОВИМА У УПРАВИ ПОДРАЗУМЕВАЈУ СЕ ЛИЦА КОЈА ОБАВЉАЈУ БИЛО КОЈЕ ЗАДАТКЕ И ПОСЛОВЕ У ОРГАНИМА УПРАВЕ</a:t>
            </a:r>
          </a:p>
          <a:p>
            <a:pPr eaLnBrk="1" hangingPunct="1">
              <a:lnSpc>
                <a:spcPct val="90000"/>
              </a:lnSpc>
            </a:pPr>
            <a:endParaRPr lang="sr-Cyrl-CS" altLang="en-US" sz="2000" b="1"/>
          </a:p>
          <a:p>
            <a:pPr eaLnBrk="1" hangingPunct="1">
              <a:lnSpc>
                <a:spcPct val="90000"/>
              </a:lnSpc>
            </a:pPr>
            <a:r>
              <a:rPr lang="sr-Cyrl-CS" altLang="en-US" sz="2000" b="1">
                <a:solidFill>
                  <a:srgbClr val="0070C0"/>
                </a:solidFill>
              </a:rPr>
              <a:t>ИЗАБРАНА ЛИЦА – БИРА И РАЗРЕШАВА НАРОДНА СКУПШТИНА</a:t>
            </a:r>
          </a:p>
          <a:p>
            <a:pPr lvl="1" eaLnBrk="1" hangingPunct="1">
              <a:lnSpc>
                <a:spcPct val="90000"/>
              </a:lnSpc>
            </a:pPr>
            <a:r>
              <a:rPr lang="sr-Cyrl-CS" altLang="en-US" sz="1800" b="1">
                <a:solidFill>
                  <a:srgbClr val="92D050"/>
                </a:solidFill>
              </a:rPr>
              <a:t>МИНИСТАР</a:t>
            </a:r>
          </a:p>
          <a:p>
            <a:pPr eaLnBrk="1" hangingPunct="1">
              <a:lnSpc>
                <a:spcPct val="90000"/>
              </a:lnSpc>
            </a:pPr>
            <a:r>
              <a:rPr lang="sr-Cyrl-CS" altLang="en-US" sz="2000" b="1">
                <a:solidFill>
                  <a:srgbClr val="0070C0"/>
                </a:solidFill>
              </a:rPr>
              <a:t>ПОСТАВЉЕНА ЛИЦА – ПОСТАВЉА И РАЗРЕШАВА ВЛАДА</a:t>
            </a:r>
          </a:p>
          <a:p>
            <a:pPr lvl="1" eaLnBrk="1" hangingPunct="1">
              <a:lnSpc>
                <a:spcPct val="90000"/>
              </a:lnSpc>
            </a:pPr>
            <a:r>
              <a:rPr lang="sr-Cyrl-CS" altLang="en-US" sz="1800" b="1">
                <a:solidFill>
                  <a:srgbClr val="7030A0"/>
                </a:solidFill>
              </a:rPr>
              <a:t>ФУНКЦИОНЕР КОЈИ РУКОВОДИ РАДОМ ОРГАНА УПРАВЕ; ДРЖАВНИ СЕКРЕТАР; ПОМОЋНИЦИ МИНИСТРА; СЕКРЕТАР МИНИСТАРСТВА</a:t>
            </a:r>
          </a:p>
          <a:p>
            <a:pPr eaLnBrk="1" hangingPunct="1">
              <a:lnSpc>
                <a:spcPct val="90000"/>
              </a:lnSpc>
            </a:pPr>
            <a:r>
              <a:rPr lang="sr-Cyrl-CS" altLang="en-US" sz="2000" b="1">
                <a:solidFill>
                  <a:srgbClr val="0070C0"/>
                </a:solidFill>
              </a:rPr>
              <a:t>ЗАПОСЛЕНИ У ОРГАНИМА УПРАВЕ</a:t>
            </a:r>
          </a:p>
          <a:p>
            <a:pPr lvl="1" eaLnBrk="1" hangingPunct="1">
              <a:lnSpc>
                <a:spcPct val="90000"/>
              </a:lnSpc>
            </a:pPr>
            <a:r>
              <a:rPr lang="sr-Cyrl-CS" altLang="en-US" sz="1800" b="1">
                <a:solidFill>
                  <a:srgbClr val="FFC000"/>
                </a:solidFill>
              </a:rPr>
              <a:t>ДРЖАВНИ СЛУЖБЕНИЦИ И НАМЕШТЕНИЦИ</a:t>
            </a:r>
          </a:p>
          <a:p>
            <a:pPr lvl="1" eaLnBrk="1" hangingPunct="1">
              <a:lnSpc>
                <a:spcPct val="90000"/>
              </a:lnSpc>
            </a:pPr>
            <a:endParaRPr lang="sr-Cyrl-CS" altLang="en-US" sz="1800" b="1">
              <a:solidFill>
                <a:srgbClr val="0070C0"/>
              </a:solidFill>
            </a:endParaRPr>
          </a:p>
        </p:txBody>
      </p:sp>
      <p:sp>
        <p:nvSpPr>
          <p:cNvPr id="14338" name="Slide Number Placeholder 5">
            <a:extLst>
              <a:ext uri="{FF2B5EF4-FFF2-40B4-BE49-F238E27FC236}">
                <a16:creationId xmlns:a16="http://schemas.microsoft.com/office/drawing/2014/main" id="{33579D82-7F45-4F1B-A834-D0ED6A5FF2C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E4DD8D5A-378E-4DB5-BA2D-AF38557812C2}" type="slidenum">
              <a:rPr lang="sr-Cyrl-CS" altLang="en-US" sz="1000"/>
              <a:pPr>
                <a:spcBef>
                  <a:spcPct val="0"/>
                </a:spcBef>
                <a:buClrTx/>
                <a:buSzTx/>
                <a:buFontTx/>
                <a:buNone/>
              </a:pPr>
              <a:t>7</a:t>
            </a:fld>
            <a:endParaRPr lang="sr-Cyrl-CS" altLang="en-US" sz="1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3E8CD453-ECCD-434C-A2F2-3373B198A351}"/>
              </a:ext>
            </a:extLst>
          </p:cNvPr>
          <p:cNvSpPr>
            <a:spLocks noGrp="1" noChangeArrowheads="1"/>
          </p:cNvSpPr>
          <p:nvPr>
            <p:ph type="title"/>
          </p:nvPr>
        </p:nvSpPr>
        <p:spPr>
          <a:xfrm>
            <a:off x="2438400" y="277814"/>
            <a:ext cx="7772400" cy="1063625"/>
          </a:xfrm>
        </p:spPr>
        <p:txBody>
          <a:bodyPr/>
          <a:lstStyle/>
          <a:p>
            <a:pPr algn="ctr" eaLnBrk="1" hangingPunct="1">
              <a:defRPr/>
            </a:pPr>
            <a:r>
              <a:rPr lang="sr-Cyrl-CS" sz="2400" b="1" dirty="0">
                <a:latin typeface="+mn-lt"/>
              </a:rPr>
              <a:t>ПРИЈЕМ У РАДНИ ОДНОС</a:t>
            </a:r>
          </a:p>
        </p:txBody>
      </p:sp>
      <p:sp>
        <p:nvSpPr>
          <p:cNvPr id="16388" name="Rectangle 3">
            <a:extLst>
              <a:ext uri="{FF2B5EF4-FFF2-40B4-BE49-F238E27FC236}">
                <a16:creationId xmlns:a16="http://schemas.microsoft.com/office/drawing/2014/main" id="{F3DC8CD2-9FB6-4B6B-B157-4DCF0360020B}"/>
              </a:ext>
            </a:extLst>
          </p:cNvPr>
          <p:cNvSpPr>
            <a:spLocks noGrp="1" noChangeArrowheads="1"/>
          </p:cNvSpPr>
          <p:nvPr>
            <p:ph idx="1"/>
          </p:nvPr>
        </p:nvSpPr>
        <p:spPr>
          <a:xfrm>
            <a:off x="2438400" y="1484313"/>
            <a:ext cx="7772400" cy="4646612"/>
          </a:xfrm>
        </p:spPr>
        <p:txBody>
          <a:bodyPr>
            <a:normAutofit fontScale="92500"/>
          </a:bodyPr>
          <a:lstStyle/>
          <a:p>
            <a:pPr eaLnBrk="1" hangingPunct="1"/>
            <a:r>
              <a:rPr lang="sr-Cyrl-CS" altLang="en-US" sz="2000" b="1"/>
              <a:t>ОПШТИ УСЛОВИ ДА СЛУЖБЕНИК МОЖЕ ДА СЕ ПРИМИ У СЛУЖБУ СУ:</a:t>
            </a:r>
          </a:p>
          <a:p>
            <a:pPr marL="800100" lvl="1" indent="-342900">
              <a:buFont typeface="Times New Roman" panose="02020603050405020304" pitchFamily="18" charset="0"/>
              <a:buAutoNum type="arabicPeriod"/>
            </a:pPr>
            <a:r>
              <a:rPr lang="sr-Cyrl-CS" altLang="en-US" sz="1800" b="1">
                <a:solidFill>
                  <a:srgbClr val="00B0F0"/>
                </a:solidFill>
              </a:rPr>
              <a:t>ДА ЈЕ ПУНОЛЕТАН ДРЖАВЉАНИН РЕПУБЛИКЕ СРБИЈЕ</a:t>
            </a:r>
          </a:p>
          <a:p>
            <a:pPr marL="800100" lvl="1" indent="-342900">
              <a:buFont typeface="Times New Roman" panose="02020603050405020304" pitchFamily="18" charset="0"/>
              <a:buAutoNum type="arabicPeriod"/>
            </a:pPr>
            <a:endParaRPr lang="sr-Cyrl-CS" altLang="en-US" sz="1800" b="1">
              <a:solidFill>
                <a:srgbClr val="00B0F0"/>
              </a:solidFill>
            </a:endParaRPr>
          </a:p>
          <a:p>
            <a:pPr marL="800100" lvl="1" indent="-342900">
              <a:buFont typeface="Times New Roman" panose="02020603050405020304" pitchFamily="18" charset="0"/>
              <a:buAutoNum type="arabicPeriod"/>
            </a:pPr>
            <a:r>
              <a:rPr lang="sr-Cyrl-CS" altLang="en-US" sz="1800" b="1">
                <a:solidFill>
                  <a:srgbClr val="00B0F0"/>
                </a:solidFill>
              </a:rPr>
              <a:t>ДА ИМА ПРОПИСАНУ СТРУЧНУ СПРЕМУ</a:t>
            </a:r>
          </a:p>
          <a:p>
            <a:pPr marL="800100" lvl="1" indent="-342900">
              <a:buFont typeface="Times New Roman" panose="02020603050405020304" pitchFamily="18" charset="0"/>
              <a:buAutoNum type="arabicPeriod"/>
            </a:pPr>
            <a:endParaRPr lang="sr-Cyrl-CS" altLang="en-US" sz="1800" b="1">
              <a:solidFill>
                <a:srgbClr val="00B0F0"/>
              </a:solidFill>
            </a:endParaRPr>
          </a:p>
          <a:p>
            <a:pPr marL="800100" lvl="1" indent="-342900">
              <a:buFont typeface="Times New Roman" panose="02020603050405020304" pitchFamily="18" charset="0"/>
              <a:buAutoNum type="arabicPeriod"/>
            </a:pPr>
            <a:r>
              <a:rPr lang="sr-Cyrl-CS" altLang="en-US" sz="1800" b="1">
                <a:solidFill>
                  <a:srgbClr val="00B0F0"/>
                </a:solidFill>
              </a:rPr>
              <a:t>ДА ИСПУЊАВА ОСТАЛЕ УСЛОВЕ УТВРЂЕНЕ ЗАКОНОМ, ДРУГИМ ПРОПИСОМ И </a:t>
            </a:r>
            <a:r>
              <a:rPr lang="sr-Cyrl-CS" altLang="en-US" sz="1800" b="1">
                <a:solidFill>
                  <a:srgbClr val="C00000"/>
                </a:solidFill>
              </a:rPr>
              <a:t>ПРАВИЛНИКОМ О УНУТРАШЊЕМ УРЕЂЕЊУ И СИСТЕМАТИЗАЦИЈИ РАДНИХ МЕСТА У ДРЖАВНОМ ОРГАНУ</a:t>
            </a:r>
          </a:p>
          <a:p>
            <a:pPr marL="800100" lvl="1" indent="-342900">
              <a:buFont typeface="Times New Roman" panose="02020603050405020304" pitchFamily="18" charset="0"/>
              <a:buAutoNum type="arabicPeriod"/>
            </a:pPr>
            <a:endParaRPr lang="sr-Cyrl-CS" altLang="en-US" sz="1800" b="1">
              <a:solidFill>
                <a:srgbClr val="C00000"/>
              </a:solidFill>
            </a:endParaRPr>
          </a:p>
          <a:p>
            <a:pPr marL="800100" lvl="1" indent="-342900">
              <a:buFont typeface="Times New Roman" panose="02020603050405020304" pitchFamily="18" charset="0"/>
              <a:buAutoNum type="arabicPeriod"/>
            </a:pPr>
            <a:r>
              <a:rPr lang="sr-Cyrl-CS" altLang="en-US" sz="1800" b="1">
                <a:solidFill>
                  <a:srgbClr val="00B0F0"/>
                </a:solidFill>
              </a:rPr>
              <a:t>ДА МУ РАНИЈЕ НИЈЕ ПРЕСТАЈАО РАДНИ ОДНОС У ДРЖАВНОМ ОРГАНУ ЗБОГ ТЕЖЕ ПОВРЕДЕ ДУЖНОСТИ ИЗ РАДНОГ ОДНОСА И НИЈЕ ОСУЂИВАН НА КАЗНУ ЗАТВОРА ОД НАЈМАЊЕ 6 МЕСЕЦИ.</a:t>
            </a:r>
          </a:p>
        </p:txBody>
      </p:sp>
      <p:sp>
        <p:nvSpPr>
          <p:cNvPr id="16386" name="Slide Number Placeholder 5">
            <a:extLst>
              <a:ext uri="{FF2B5EF4-FFF2-40B4-BE49-F238E27FC236}">
                <a16:creationId xmlns:a16="http://schemas.microsoft.com/office/drawing/2014/main" id="{3CE7ADCB-E6CF-47E5-A9B0-A44F9F0963B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0DB5803B-13A9-46E0-8C0F-E0BC93E4DFFE}" type="slidenum">
              <a:rPr lang="sr-Cyrl-CS" altLang="en-US" sz="1000"/>
              <a:pPr>
                <a:spcBef>
                  <a:spcPct val="0"/>
                </a:spcBef>
                <a:buClrTx/>
                <a:buSzTx/>
                <a:buFontTx/>
                <a:buNone/>
              </a:pPr>
              <a:t>8</a:t>
            </a:fld>
            <a:endParaRPr lang="sr-Cyrl-CS" altLang="en-US" sz="1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a:extLst>
              <a:ext uri="{FF2B5EF4-FFF2-40B4-BE49-F238E27FC236}">
                <a16:creationId xmlns:a16="http://schemas.microsoft.com/office/drawing/2014/main" id="{C37564E6-7007-491E-BBEE-5A66697B7C6F}"/>
              </a:ext>
            </a:extLst>
          </p:cNvPr>
          <p:cNvSpPr>
            <a:spLocks noGrp="1" noChangeArrowheads="1"/>
          </p:cNvSpPr>
          <p:nvPr>
            <p:ph type="title"/>
          </p:nvPr>
        </p:nvSpPr>
        <p:spPr/>
        <p:txBody>
          <a:bodyPr/>
          <a:lstStyle/>
          <a:p>
            <a:pPr algn="ctr" eaLnBrk="1" hangingPunct="1">
              <a:defRPr/>
            </a:pPr>
            <a:r>
              <a:rPr lang="sr-Cyrl-CS" sz="2400" b="1" dirty="0">
                <a:latin typeface="+mn-lt"/>
              </a:rPr>
              <a:t>ВРСТЕ РАДНИХ МЕСТА ДРЖАВНИХ СЛУЖБЕНИКА</a:t>
            </a:r>
          </a:p>
        </p:txBody>
      </p:sp>
      <p:sp>
        <p:nvSpPr>
          <p:cNvPr id="18436" name="Rectangle 6">
            <a:extLst>
              <a:ext uri="{FF2B5EF4-FFF2-40B4-BE49-F238E27FC236}">
                <a16:creationId xmlns:a16="http://schemas.microsoft.com/office/drawing/2014/main" id="{7711672D-DAF9-4666-ABD0-46E89138B839}"/>
              </a:ext>
            </a:extLst>
          </p:cNvPr>
          <p:cNvSpPr>
            <a:spLocks noGrp="1" noChangeArrowheads="1"/>
          </p:cNvSpPr>
          <p:nvPr>
            <p:ph idx="1"/>
          </p:nvPr>
        </p:nvSpPr>
        <p:spPr>
          <a:xfrm>
            <a:off x="2495550" y="1557339"/>
            <a:ext cx="7772400" cy="4860925"/>
          </a:xfrm>
        </p:spPr>
        <p:txBody>
          <a:bodyPr>
            <a:normAutofit fontScale="92500" lnSpcReduction="20000"/>
          </a:bodyPr>
          <a:lstStyle/>
          <a:p>
            <a:pPr marL="514350" indent="-514350">
              <a:buFont typeface="Times New Roman" panose="02020603050405020304" pitchFamily="18" charset="0"/>
              <a:buAutoNum type="romanUcPeriod"/>
            </a:pPr>
            <a:r>
              <a:rPr lang="sr-Cyrl-CS" altLang="en-US" sz="1800" b="1">
                <a:solidFill>
                  <a:srgbClr val="00B0F0"/>
                </a:solidFill>
              </a:rPr>
              <a:t>ИЗВРШИЛАЧКО РАДНО МЕСТО</a:t>
            </a:r>
          </a:p>
          <a:p>
            <a:pPr marL="1314450" lvl="2" indent="-514350">
              <a:buFont typeface="Times New Roman" panose="02020603050405020304" pitchFamily="18" charset="0"/>
              <a:buAutoNum type="arabicPeriod"/>
            </a:pPr>
            <a:r>
              <a:rPr lang="sr-Cyrl-CS" altLang="en-US" sz="1600" b="1"/>
              <a:t>ПРЕМЕШТАЈ ДРЖАВНОГ СЛУЖБЕНИКА</a:t>
            </a:r>
          </a:p>
          <a:p>
            <a:pPr marL="1314450" lvl="2" indent="-514350">
              <a:buFont typeface="Times New Roman" panose="02020603050405020304" pitchFamily="18" charset="0"/>
              <a:buAutoNum type="arabicPeriod"/>
            </a:pPr>
            <a:r>
              <a:rPr lang="sr-Cyrl-CS" altLang="en-US" sz="1600" b="1"/>
              <a:t>ИНТЕРНИ КОНКУРС – за државне службенике који:</a:t>
            </a:r>
          </a:p>
          <a:p>
            <a:pPr marL="2228850" lvl="4" indent="-514350">
              <a:buFont typeface="Times New Roman" panose="02020603050405020304" pitchFamily="18" charset="0"/>
              <a:buAutoNum type="arabicPeriod"/>
            </a:pPr>
            <a:r>
              <a:rPr lang="sr-Cyrl-CS" altLang="en-US" sz="1400" b="1"/>
              <a:t>испуњавају услове за напредовање;</a:t>
            </a:r>
          </a:p>
          <a:p>
            <a:pPr marL="2228850" lvl="4" indent="-514350">
              <a:buFont typeface="Times New Roman" panose="02020603050405020304" pitchFamily="18" charset="0"/>
              <a:buAutoNum type="arabicPeriod"/>
            </a:pPr>
            <a:r>
              <a:rPr lang="sr-Cyrl-CS" altLang="en-US" sz="1400" b="1"/>
              <a:t>раде на радном месту које има исто звање као радно место које се попуњава;</a:t>
            </a:r>
          </a:p>
          <a:p>
            <a:pPr marL="2228850" lvl="4" indent="-514350">
              <a:buFont typeface="Times New Roman" panose="02020603050405020304" pitchFamily="18" charset="0"/>
              <a:buAutoNum type="arabicPeriod"/>
            </a:pPr>
            <a:r>
              <a:rPr lang="sr-Cyrl-CS" altLang="en-US" sz="1400" b="1"/>
              <a:t>су нерапоређени.</a:t>
            </a:r>
          </a:p>
          <a:p>
            <a:pPr marL="1314450" lvl="2" indent="-514350">
              <a:buFont typeface="Times New Roman" panose="02020603050405020304" pitchFamily="18" charset="0"/>
              <a:buAutoNum type="arabicPeriod"/>
            </a:pPr>
            <a:r>
              <a:rPr lang="sr-Cyrl-CS" altLang="en-US" sz="1600" b="1"/>
              <a:t>ЈАВНИ КОНКУРС</a:t>
            </a:r>
          </a:p>
          <a:p>
            <a:pPr marL="514350" indent="-514350">
              <a:buFont typeface="Times New Roman" panose="02020603050405020304" pitchFamily="18" charset="0"/>
              <a:buAutoNum type="romanUcPeriod"/>
            </a:pPr>
            <a:r>
              <a:rPr lang="sr-Cyrl-CS" altLang="en-US" sz="1800" b="1">
                <a:solidFill>
                  <a:srgbClr val="00B0F0"/>
                </a:solidFill>
              </a:rPr>
              <a:t>ПОЛОЖАЈНО РАДНО МЕСТО</a:t>
            </a:r>
          </a:p>
          <a:p>
            <a:pPr marL="1314450" lvl="2" indent="-514350">
              <a:buFont typeface="Times New Roman" panose="02020603050405020304" pitchFamily="18" charset="0"/>
              <a:buAutoNum type="arabicPeriod"/>
            </a:pPr>
            <a:r>
              <a:rPr lang="sr-Cyrl-CS" altLang="en-US" sz="1600" b="1"/>
              <a:t>ИНТЕРНИ КОНКУРС – обавезан уколико положај попуњава Влада за државне службенике који/ма:</a:t>
            </a:r>
          </a:p>
          <a:p>
            <a:pPr marL="2228850" lvl="4" indent="-514350">
              <a:buFont typeface="Times New Roman" panose="02020603050405020304" pitchFamily="18" charset="0"/>
              <a:buAutoNum type="arabicPeriod"/>
            </a:pPr>
            <a:r>
              <a:rPr lang="sr-Cyrl-CS" altLang="en-US" sz="1400" b="1"/>
              <a:t>испуњавају услове за напредовање на положај;</a:t>
            </a:r>
          </a:p>
          <a:p>
            <a:pPr marL="2228850" lvl="4" indent="-514350">
              <a:buFont typeface="Times New Roman" panose="02020603050405020304" pitchFamily="18" charset="0"/>
              <a:buAutoNum type="arabicPeriod"/>
            </a:pPr>
            <a:r>
              <a:rPr lang="sr-Cyrl-CS" altLang="en-US" sz="1400" b="1"/>
              <a:t>су већ на положају;</a:t>
            </a:r>
          </a:p>
          <a:p>
            <a:pPr marL="2228850" lvl="4" indent="-514350">
              <a:buFont typeface="Times New Roman" panose="02020603050405020304" pitchFamily="18" charset="0"/>
              <a:buAutoNum type="arabicPeriod"/>
            </a:pPr>
            <a:r>
              <a:rPr lang="sr-Cyrl-CS" altLang="en-US" sz="1400" b="1"/>
              <a:t>су поднели оставку на положај;</a:t>
            </a:r>
          </a:p>
          <a:p>
            <a:pPr marL="2228850" lvl="4" indent="-514350">
              <a:buFont typeface="Times New Roman" panose="02020603050405020304" pitchFamily="18" charset="0"/>
              <a:buAutoNum type="arabicPeriod"/>
            </a:pPr>
            <a:r>
              <a:rPr lang="sr-Cyrl-CS" altLang="en-US" sz="1400" b="1"/>
              <a:t>је протекло време на које су постављени;</a:t>
            </a:r>
          </a:p>
          <a:p>
            <a:pPr marL="2228850" lvl="4" indent="-514350">
              <a:buFont typeface="Times New Roman" panose="02020603050405020304" pitchFamily="18" charset="0"/>
              <a:buAutoNum type="arabicPeriod"/>
            </a:pPr>
            <a:r>
              <a:rPr lang="sr-Cyrl-CS" altLang="en-US" sz="1400" b="1"/>
              <a:t>је положај укинут.</a:t>
            </a:r>
            <a:endParaRPr lang="sr-Cyrl-CS" altLang="en-US" sz="1500" b="1"/>
          </a:p>
          <a:p>
            <a:pPr marL="1314450" lvl="2" indent="-514350">
              <a:buFont typeface="Times New Roman" panose="02020603050405020304" pitchFamily="18" charset="0"/>
              <a:buAutoNum type="arabicPeriod"/>
            </a:pPr>
            <a:r>
              <a:rPr lang="sr-Cyrl-CS" altLang="en-US" sz="1800" b="1"/>
              <a:t>ЈАВНИ КОНКУРС</a:t>
            </a:r>
          </a:p>
          <a:p>
            <a:pPr marL="514350" indent="-514350">
              <a:buFont typeface="Times New Roman" panose="02020603050405020304" pitchFamily="18" charset="0"/>
              <a:buAutoNum type="romanUcPeriod"/>
            </a:pPr>
            <a:endParaRPr lang="sr-Cyrl-CS" altLang="en-US" sz="2000" b="1"/>
          </a:p>
        </p:txBody>
      </p:sp>
      <p:sp>
        <p:nvSpPr>
          <p:cNvPr id="18434" name="Slide Number Placeholder 5">
            <a:extLst>
              <a:ext uri="{FF2B5EF4-FFF2-40B4-BE49-F238E27FC236}">
                <a16:creationId xmlns:a16="http://schemas.microsoft.com/office/drawing/2014/main" id="{D76DA6FE-2308-4038-88B0-F0D69E1F16D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61C8545-91A6-498F-876A-2D2564549BBE}" type="slidenum">
              <a:rPr lang="sr-Cyrl-CS" altLang="en-US" sz="1000"/>
              <a:pPr>
                <a:spcBef>
                  <a:spcPct val="0"/>
                </a:spcBef>
                <a:buClrTx/>
                <a:buSzTx/>
                <a:buFontTx/>
                <a:buNone/>
              </a:pPr>
              <a:t>9</a:t>
            </a:fld>
            <a:endParaRPr lang="sr-Cyrl-CS" altLang="en-US" sz="100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671</Words>
  <Application>Microsoft Office PowerPoint</Application>
  <PresentationFormat>Widescreen</PresentationFormat>
  <Paragraphs>106</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Times New Roman</vt:lpstr>
      <vt:lpstr>Trebuchet MS</vt:lpstr>
      <vt:lpstr>Wingdings</vt:lpstr>
      <vt:lpstr>Wingdings 3</vt:lpstr>
      <vt:lpstr>Facet</vt:lpstr>
      <vt:lpstr>PowerPoint Presentation</vt:lpstr>
      <vt:lpstr> СЛУЖБЕНИЧКО ПРАВО </vt:lpstr>
      <vt:lpstr>НОРМАТИВНО УРЕЂИВАЊЕ СЛУЖБЕНИЧКИХ ОДНОСА </vt:lpstr>
      <vt:lpstr>ДРЖАВА КАО ПОСЛОДАВАЦ</vt:lpstr>
      <vt:lpstr>ПОЈАМ ДРЖАВНОГ СЛУЖБЕНИКА И НАМЕШТЕНИКА </vt:lpstr>
      <vt:lpstr>РАЗЛИКА ИЗМЕЂУ ДРЖАВНИХ СЛУЖБЕНИКА И НАМЕШТЕНИКА</vt:lpstr>
      <vt:lpstr>ПОЈАМ И ВРСТЕ КАДРОВА У УПРАВИ </vt:lpstr>
      <vt:lpstr>ПРИЈЕМ У РАДНИ ОДНОС</vt:lpstr>
      <vt:lpstr>ВРСТЕ РАДНИХ МЕСТА ДРЖАВНИХ СЛУЖБЕНИКА</vt:lpstr>
      <vt:lpstr>ОЦЕЊИВАЊЕ ДРЖАВНИХ СЛУЖБЕНИКА</vt:lpstr>
      <vt:lpstr>НАПРЕДОВАЊЕ ДРЖАВНИХ СЛУЖБЕНИКА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Bojan Urdarevic</dc:creator>
  <cp:lastModifiedBy>Bojan Urdarevic</cp:lastModifiedBy>
  <cp:revision>1</cp:revision>
  <dcterms:created xsi:type="dcterms:W3CDTF">2020-03-20T19:07:12Z</dcterms:created>
  <dcterms:modified xsi:type="dcterms:W3CDTF">2020-03-20T19:07:39Z</dcterms:modified>
</cp:coreProperties>
</file>