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56664-62B0-4F5D-9C97-72BC48B39B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r-Cyrl-RS"/>
          </a:p>
        </p:txBody>
      </p:sp>
      <p:sp>
        <p:nvSpPr>
          <p:cNvPr id="3" name="Subtitle 2">
            <a:extLst>
              <a:ext uri="{FF2B5EF4-FFF2-40B4-BE49-F238E27FC236}">
                <a16:creationId xmlns:a16="http://schemas.microsoft.com/office/drawing/2014/main" id="{413229F0-0FE6-43A3-AC59-2CF95CA750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Cyrl-RS"/>
          </a:p>
        </p:txBody>
      </p:sp>
      <p:sp>
        <p:nvSpPr>
          <p:cNvPr id="4" name="Date Placeholder 3">
            <a:extLst>
              <a:ext uri="{FF2B5EF4-FFF2-40B4-BE49-F238E27FC236}">
                <a16:creationId xmlns:a16="http://schemas.microsoft.com/office/drawing/2014/main" id="{88A4A683-E8A6-4DC0-815A-8837E75A9500}"/>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5" name="Footer Placeholder 4">
            <a:extLst>
              <a:ext uri="{FF2B5EF4-FFF2-40B4-BE49-F238E27FC236}">
                <a16:creationId xmlns:a16="http://schemas.microsoft.com/office/drawing/2014/main" id="{BA057C97-BDB4-4E4A-8FB7-5D8827505460}"/>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AC6B6A92-0708-4A24-9ED2-4ABD99B077D1}"/>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423280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90080-481B-4AE7-A07D-662DEF54D842}"/>
              </a:ext>
            </a:extLst>
          </p:cNvPr>
          <p:cNvSpPr>
            <a:spLocks noGrp="1"/>
          </p:cNvSpPr>
          <p:nvPr>
            <p:ph type="title"/>
          </p:nvPr>
        </p:nvSpPr>
        <p:spPr/>
        <p:txBody>
          <a:bodyPr/>
          <a:lstStyle/>
          <a:p>
            <a:r>
              <a:rPr lang="en-US"/>
              <a:t>Click to edit Master title style</a:t>
            </a:r>
            <a:endParaRPr lang="sr-Cyrl-RS"/>
          </a:p>
        </p:txBody>
      </p:sp>
      <p:sp>
        <p:nvSpPr>
          <p:cNvPr id="3" name="Vertical Text Placeholder 2">
            <a:extLst>
              <a:ext uri="{FF2B5EF4-FFF2-40B4-BE49-F238E27FC236}">
                <a16:creationId xmlns:a16="http://schemas.microsoft.com/office/drawing/2014/main" id="{8919123B-B6E5-4295-B448-54D05515D6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6E225B6C-BAD3-4CFB-AE5C-22DD98C80164}"/>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5" name="Footer Placeholder 4">
            <a:extLst>
              <a:ext uri="{FF2B5EF4-FFF2-40B4-BE49-F238E27FC236}">
                <a16:creationId xmlns:a16="http://schemas.microsoft.com/office/drawing/2014/main" id="{393C3A85-4152-48CD-B298-F564FB3712E8}"/>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B30D2CAF-7EC9-4860-96DE-426C832A0D9E}"/>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1042393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2C365A-1C9A-4903-B9AA-F919870541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r-Cyrl-RS"/>
          </a:p>
        </p:txBody>
      </p:sp>
      <p:sp>
        <p:nvSpPr>
          <p:cNvPr id="3" name="Vertical Text Placeholder 2">
            <a:extLst>
              <a:ext uri="{FF2B5EF4-FFF2-40B4-BE49-F238E27FC236}">
                <a16:creationId xmlns:a16="http://schemas.microsoft.com/office/drawing/2014/main" id="{7A07B485-7391-4919-B3FD-F41C95D750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B9F953FE-DDA7-4B48-A7B5-7B218F4CC62F}"/>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5" name="Footer Placeholder 4">
            <a:extLst>
              <a:ext uri="{FF2B5EF4-FFF2-40B4-BE49-F238E27FC236}">
                <a16:creationId xmlns:a16="http://schemas.microsoft.com/office/drawing/2014/main" id="{9431DCEB-31CD-4DA8-B731-66101E1B235E}"/>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C5DF30FC-C375-4DB3-99A6-0C94E5D66E5D}"/>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3252392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175E-6B76-4F89-B814-2BA5C29D6C69}"/>
              </a:ext>
            </a:extLst>
          </p:cNvPr>
          <p:cNvSpPr>
            <a:spLocks noGrp="1"/>
          </p:cNvSpPr>
          <p:nvPr>
            <p:ph type="title"/>
          </p:nvPr>
        </p:nvSpPr>
        <p:spPr/>
        <p:txBody>
          <a:bodyPr/>
          <a:lstStyle/>
          <a:p>
            <a:r>
              <a:rPr lang="en-US"/>
              <a:t>Click to edit Master title style</a:t>
            </a:r>
            <a:endParaRPr lang="sr-Cyrl-RS"/>
          </a:p>
        </p:txBody>
      </p:sp>
      <p:sp>
        <p:nvSpPr>
          <p:cNvPr id="3" name="Content Placeholder 2">
            <a:extLst>
              <a:ext uri="{FF2B5EF4-FFF2-40B4-BE49-F238E27FC236}">
                <a16:creationId xmlns:a16="http://schemas.microsoft.com/office/drawing/2014/main" id="{33C46EC0-5FEE-47A4-AD1A-30E04BFFAB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83783B24-B70A-4C60-A176-02D851942963}"/>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5" name="Footer Placeholder 4">
            <a:extLst>
              <a:ext uri="{FF2B5EF4-FFF2-40B4-BE49-F238E27FC236}">
                <a16:creationId xmlns:a16="http://schemas.microsoft.com/office/drawing/2014/main" id="{BF4F1D1C-3AFE-438F-BA38-581EB65C3BFC}"/>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061E78F2-4929-41F2-BF31-9C72788583C7}"/>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401238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FC938-5C1C-4912-90DF-49F0F3750E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r-Cyrl-RS"/>
          </a:p>
        </p:txBody>
      </p:sp>
      <p:sp>
        <p:nvSpPr>
          <p:cNvPr id="3" name="Text Placeholder 2">
            <a:extLst>
              <a:ext uri="{FF2B5EF4-FFF2-40B4-BE49-F238E27FC236}">
                <a16:creationId xmlns:a16="http://schemas.microsoft.com/office/drawing/2014/main" id="{D8F81FE9-5CD1-49A4-8EF5-425A86B15F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A830D8-45AC-49A4-A95E-D379FDAC4F07}"/>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5" name="Footer Placeholder 4">
            <a:extLst>
              <a:ext uri="{FF2B5EF4-FFF2-40B4-BE49-F238E27FC236}">
                <a16:creationId xmlns:a16="http://schemas.microsoft.com/office/drawing/2014/main" id="{A8338916-DB40-41DF-8E74-53A176875262}"/>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429CBB1D-501A-4A35-BFF1-5CA5CAD289CC}"/>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4291328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5BBAB-8BAD-4B80-9474-F61E813E69A7}"/>
              </a:ext>
            </a:extLst>
          </p:cNvPr>
          <p:cNvSpPr>
            <a:spLocks noGrp="1"/>
          </p:cNvSpPr>
          <p:nvPr>
            <p:ph type="title"/>
          </p:nvPr>
        </p:nvSpPr>
        <p:spPr/>
        <p:txBody>
          <a:bodyPr/>
          <a:lstStyle/>
          <a:p>
            <a:r>
              <a:rPr lang="en-US"/>
              <a:t>Click to edit Master title style</a:t>
            </a:r>
            <a:endParaRPr lang="sr-Cyrl-RS"/>
          </a:p>
        </p:txBody>
      </p:sp>
      <p:sp>
        <p:nvSpPr>
          <p:cNvPr id="3" name="Content Placeholder 2">
            <a:extLst>
              <a:ext uri="{FF2B5EF4-FFF2-40B4-BE49-F238E27FC236}">
                <a16:creationId xmlns:a16="http://schemas.microsoft.com/office/drawing/2014/main" id="{61742015-42A7-4458-BF61-9079993A6B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Content Placeholder 3">
            <a:extLst>
              <a:ext uri="{FF2B5EF4-FFF2-40B4-BE49-F238E27FC236}">
                <a16:creationId xmlns:a16="http://schemas.microsoft.com/office/drawing/2014/main" id="{FA2E61A2-585A-4988-B164-B39EFD7DE8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5" name="Date Placeholder 4">
            <a:extLst>
              <a:ext uri="{FF2B5EF4-FFF2-40B4-BE49-F238E27FC236}">
                <a16:creationId xmlns:a16="http://schemas.microsoft.com/office/drawing/2014/main" id="{1333696E-23F9-4799-B0A3-3F9A559D8F90}"/>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6" name="Footer Placeholder 5">
            <a:extLst>
              <a:ext uri="{FF2B5EF4-FFF2-40B4-BE49-F238E27FC236}">
                <a16:creationId xmlns:a16="http://schemas.microsoft.com/office/drawing/2014/main" id="{CA11163C-8523-4D8A-87C4-1251FF5986BC}"/>
              </a:ext>
            </a:extLst>
          </p:cNvPr>
          <p:cNvSpPr>
            <a:spLocks noGrp="1"/>
          </p:cNvSpPr>
          <p:nvPr>
            <p:ph type="ftr" sz="quarter" idx="11"/>
          </p:nvPr>
        </p:nvSpPr>
        <p:spPr/>
        <p:txBody>
          <a:bodyPr/>
          <a:lstStyle/>
          <a:p>
            <a:endParaRPr lang="sr-Cyrl-RS"/>
          </a:p>
        </p:txBody>
      </p:sp>
      <p:sp>
        <p:nvSpPr>
          <p:cNvPr id="7" name="Slide Number Placeholder 6">
            <a:extLst>
              <a:ext uri="{FF2B5EF4-FFF2-40B4-BE49-F238E27FC236}">
                <a16:creationId xmlns:a16="http://schemas.microsoft.com/office/drawing/2014/main" id="{3545AF94-2CE7-4C4C-9380-F6D7E3ECFC79}"/>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2634280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08F81-5065-40D4-BA64-7B6A02FD895D}"/>
              </a:ext>
            </a:extLst>
          </p:cNvPr>
          <p:cNvSpPr>
            <a:spLocks noGrp="1"/>
          </p:cNvSpPr>
          <p:nvPr>
            <p:ph type="title"/>
          </p:nvPr>
        </p:nvSpPr>
        <p:spPr>
          <a:xfrm>
            <a:off x="839788" y="365125"/>
            <a:ext cx="10515600" cy="1325563"/>
          </a:xfrm>
        </p:spPr>
        <p:txBody>
          <a:bodyPr/>
          <a:lstStyle/>
          <a:p>
            <a:r>
              <a:rPr lang="en-US"/>
              <a:t>Click to edit Master title style</a:t>
            </a:r>
            <a:endParaRPr lang="sr-Cyrl-RS"/>
          </a:p>
        </p:txBody>
      </p:sp>
      <p:sp>
        <p:nvSpPr>
          <p:cNvPr id="3" name="Text Placeholder 2">
            <a:extLst>
              <a:ext uri="{FF2B5EF4-FFF2-40B4-BE49-F238E27FC236}">
                <a16:creationId xmlns:a16="http://schemas.microsoft.com/office/drawing/2014/main" id="{D44D186B-4366-46C8-A0B9-FE00AC553C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CE9452-4971-424D-8A42-4CCFB7F4D5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5" name="Text Placeholder 4">
            <a:extLst>
              <a:ext uri="{FF2B5EF4-FFF2-40B4-BE49-F238E27FC236}">
                <a16:creationId xmlns:a16="http://schemas.microsoft.com/office/drawing/2014/main" id="{FB968432-2EE9-4FC1-8C31-4B3BD53534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18F143-FDB5-4155-AEF1-4A913D3FF0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7" name="Date Placeholder 6">
            <a:extLst>
              <a:ext uri="{FF2B5EF4-FFF2-40B4-BE49-F238E27FC236}">
                <a16:creationId xmlns:a16="http://schemas.microsoft.com/office/drawing/2014/main" id="{1C5B783F-938F-430F-A62E-453E34D98F26}"/>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8" name="Footer Placeholder 7">
            <a:extLst>
              <a:ext uri="{FF2B5EF4-FFF2-40B4-BE49-F238E27FC236}">
                <a16:creationId xmlns:a16="http://schemas.microsoft.com/office/drawing/2014/main" id="{FC6409D3-66A7-4EA6-8318-185F0DE317CF}"/>
              </a:ext>
            </a:extLst>
          </p:cNvPr>
          <p:cNvSpPr>
            <a:spLocks noGrp="1"/>
          </p:cNvSpPr>
          <p:nvPr>
            <p:ph type="ftr" sz="quarter" idx="11"/>
          </p:nvPr>
        </p:nvSpPr>
        <p:spPr/>
        <p:txBody>
          <a:bodyPr/>
          <a:lstStyle/>
          <a:p>
            <a:endParaRPr lang="sr-Cyrl-RS"/>
          </a:p>
        </p:txBody>
      </p:sp>
      <p:sp>
        <p:nvSpPr>
          <p:cNvPr id="9" name="Slide Number Placeholder 8">
            <a:extLst>
              <a:ext uri="{FF2B5EF4-FFF2-40B4-BE49-F238E27FC236}">
                <a16:creationId xmlns:a16="http://schemas.microsoft.com/office/drawing/2014/main" id="{5FB9AEC9-371C-473D-8BD9-1019553A106C}"/>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214930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AD38D-6139-4563-9CC7-4322D8E069A9}"/>
              </a:ext>
            </a:extLst>
          </p:cNvPr>
          <p:cNvSpPr>
            <a:spLocks noGrp="1"/>
          </p:cNvSpPr>
          <p:nvPr>
            <p:ph type="title"/>
          </p:nvPr>
        </p:nvSpPr>
        <p:spPr/>
        <p:txBody>
          <a:bodyPr/>
          <a:lstStyle/>
          <a:p>
            <a:r>
              <a:rPr lang="en-US"/>
              <a:t>Click to edit Master title style</a:t>
            </a:r>
            <a:endParaRPr lang="sr-Cyrl-RS"/>
          </a:p>
        </p:txBody>
      </p:sp>
      <p:sp>
        <p:nvSpPr>
          <p:cNvPr id="3" name="Date Placeholder 2">
            <a:extLst>
              <a:ext uri="{FF2B5EF4-FFF2-40B4-BE49-F238E27FC236}">
                <a16:creationId xmlns:a16="http://schemas.microsoft.com/office/drawing/2014/main" id="{CA0AC1F1-AE83-4F22-8C92-1D87337A530E}"/>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4" name="Footer Placeholder 3">
            <a:extLst>
              <a:ext uri="{FF2B5EF4-FFF2-40B4-BE49-F238E27FC236}">
                <a16:creationId xmlns:a16="http://schemas.microsoft.com/office/drawing/2014/main" id="{8D3FF8C6-11E4-45E1-8467-57292A2709DA}"/>
              </a:ext>
            </a:extLst>
          </p:cNvPr>
          <p:cNvSpPr>
            <a:spLocks noGrp="1"/>
          </p:cNvSpPr>
          <p:nvPr>
            <p:ph type="ftr" sz="quarter" idx="11"/>
          </p:nvPr>
        </p:nvSpPr>
        <p:spPr/>
        <p:txBody>
          <a:bodyPr/>
          <a:lstStyle/>
          <a:p>
            <a:endParaRPr lang="sr-Cyrl-RS"/>
          </a:p>
        </p:txBody>
      </p:sp>
      <p:sp>
        <p:nvSpPr>
          <p:cNvPr id="5" name="Slide Number Placeholder 4">
            <a:extLst>
              <a:ext uri="{FF2B5EF4-FFF2-40B4-BE49-F238E27FC236}">
                <a16:creationId xmlns:a16="http://schemas.microsoft.com/office/drawing/2014/main" id="{B8E285B6-1FAA-4021-8CC8-CD9DDA16225A}"/>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2271796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AA30A3-25F5-4EE4-8ACC-A3B06DBE40DA}"/>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3" name="Footer Placeholder 2">
            <a:extLst>
              <a:ext uri="{FF2B5EF4-FFF2-40B4-BE49-F238E27FC236}">
                <a16:creationId xmlns:a16="http://schemas.microsoft.com/office/drawing/2014/main" id="{AE56B1C3-186A-4B1C-98CC-A5B7E6A700F6}"/>
              </a:ext>
            </a:extLst>
          </p:cNvPr>
          <p:cNvSpPr>
            <a:spLocks noGrp="1"/>
          </p:cNvSpPr>
          <p:nvPr>
            <p:ph type="ftr" sz="quarter" idx="11"/>
          </p:nvPr>
        </p:nvSpPr>
        <p:spPr/>
        <p:txBody>
          <a:bodyPr/>
          <a:lstStyle/>
          <a:p>
            <a:endParaRPr lang="sr-Cyrl-RS"/>
          </a:p>
        </p:txBody>
      </p:sp>
      <p:sp>
        <p:nvSpPr>
          <p:cNvPr id="4" name="Slide Number Placeholder 3">
            <a:extLst>
              <a:ext uri="{FF2B5EF4-FFF2-40B4-BE49-F238E27FC236}">
                <a16:creationId xmlns:a16="http://schemas.microsoft.com/office/drawing/2014/main" id="{4C3FACD7-CA4E-4D9B-98BD-4C559DB69AB4}"/>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139143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87E7-9744-4750-BBA5-84E6BAE2BD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Cyrl-RS"/>
          </a:p>
        </p:txBody>
      </p:sp>
      <p:sp>
        <p:nvSpPr>
          <p:cNvPr id="3" name="Content Placeholder 2">
            <a:extLst>
              <a:ext uri="{FF2B5EF4-FFF2-40B4-BE49-F238E27FC236}">
                <a16:creationId xmlns:a16="http://schemas.microsoft.com/office/drawing/2014/main" id="{CA0710E4-9286-4572-801F-575935B265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Text Placeholder 3">
            <a:extLst>
              <a:ext uri="{FF2B5EF4-FFF2-40B4-BE49-F238E27FC236}">
                <a16:creationId xmlns:a16="http://schemas.microsoft.com/office/drawing/2014/main" id="{91C1F5D0-6630-433C-9FAC-ECD174F34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74B1F4-8A6D-416B-A119-77A74F443212}"/>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6" name="Footer Placeholder 5">
            <a:extLst>
              <a:ext uri="{FF2B5EF4-FFF2-40B4-BE49-F238E27FC236}">
                <a16:creationId xmlns:a16="http://schemas.microsoft.com/office/drawing/2014/main" id="{3C5F0B58-3636-4412-9883-3766E60D3AF2}"/>
              </a:ext>
            </a:extLst>
          </p:cNvPr>
          <p:cNvSpPr>
            <a:spLocks noGrp="1"/>
          </p:cNvSpPr>
          <p:nvPr>
            <p:ph type="ftr" sz="quarter" idx="11"/>
          </p:nvPr>
        </p:nvSpPr>
        <p:spPr/>
        <p:txBody>
          <a:bodyPr/>
          <a:lstStyle/>
          <a:p>
            <a:endParaRPr lang="sr-Cyrl-RS"/>
          </a:p>
        </p:txBody>
      </p:sp>
      <p:sp>
        <p:nvSpPr>
          <p:cNvPr id="7" name="Slide Number Placeholder 6">
            <a:extLst>
              <a:ext uri="{FF2B5EF4-FFF2-40B4-BE49-F238E27FC236}">
                <a16:creationId xmlns:a16="http://schemas.microsoft.com/office/drawing/2014/main" id="{98134F58-6C56-4E33-B0E7-4751CEB499EE}"/>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689968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DA2A5-F447-4B2F-8C4A-E4B7263A78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Cyrl-RS"/>
          </a:p>
        </p:txBody>
      </p:sp>
      <p:sp>
        <p:nvSpPr>
          <p:cNvPr id="3" name="Picture Placeholder 2">
            <a:extLst>
              <a:ext uri="{FF2B5EF4-FFF2-40B4-BE49-F238E27FC236}">
                <a16:creationId xmlns:a16="http://schemas.microsoft.com/office/drawing/2014/main" id="{FEDDF312-4130-4D45-9A54-44E19AE186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Cyrl-RS"/>
          </a:p>
        </p:txBody>
      </p:sp>
      <p:sp>
        <p:nvSpPr>
          <p:cNvPr id="4" name="Text Placeholder 3">
            <a:extLst>
              <a:ext uri="{FF2B5EF4-FFF2-40B4-BE49-F238E27FC236}">
                <a16:creationId xmlns:a16="http://schemas.microsoft.com/office/drawing/2014/main" id="{5B7462E1-C0E5-47B6-B325-B109339B16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BEF9B-9E77-4DD9-9272-A8D5ACB17247}"/>
              </a:ext>
            </a:extLst>
          </p:cNvPr>
          <p:cNvSpPr>
            <a:spLocks noGrp="1"/>
          </p:cNvSpPr>
          <p:nvPr>
            <p:ph type="dt" sz="half" idx="10"/>
          </p:nvPr>
        </p:nvSpPr>
        <p:spPr/>
        <p:txBody>
          <a:bodyPr/>
          <a:lstStyle/>
          <a:p>
            <a:fld id="{C023BD34-F366-4662-9B5D-791F1152D26D}" type="datetimeFigureOut">
              <a:rPr lang="sr-Cyrl-RS" smtClean="0"/>
              <a:t>30.03.2020.</a:t>
            </a:fld>
            <a:endParaRPr lang="sr-Cyrl-RS"/>
          </a:p>
        </p:txBody>
      </p:sp>
      <p:sp>
        <p:nvSpPr>
          <p:cNvPr id="6" name="Footer Placeholder 5">
            <a:extLst>
              <a:ext uri="{FF2B5EF4-FFF2-40B4-BE49-F238E27FC236}">
                <a16:creationId xmlns:a16="http://schemas.microsoft.com/office/drawing/2014/main" id="{E8DD0CD7-D9D2-4088-932F-2C108981FC0A}"/>
              </a:ext>
            </a:extLst>
          </p:cNvPr>
          <p:cNvSpPr>
            <a:spLocks noGrp="1"/>
          </p:cNvSpPr>
          <p:nvPr>
            <p:ph type="ftr" sz="quarter" idx="11"/>
          </p:nvPr>
        </p:nvSpPr>
        <p:spPr/>
        <p:txBody>
          <a:bodyPr/>
          <a:lstStyle/>
          <a:p>
            <a:endParaRPr lang="sr-Cyrl-RS"/>
          </a:p>
        </p:txBody>
      </p:sp>
      <p:sp>
        <p:nvSpPr>
          <p:cNvPr id="7" name="Slide Number Placeholder 6">
            <a:extLst>
              <a:ext uri="{FF2B5EF4-FFF2-40B4-BE49-F238E27FC236}">
                <a16:creationId xmlns:a16="http://schemas.microsoft.com/office/drawing/2014/main" id="{EFE5E1ED-6B6A-4673-BF18-4215CAEA301A}"/>
              </a:ext>
            </a:extLst>
          </p:cNvPr>
          <p:cNvSpPr>
            <a:spLocks noGrp="1"/>
          </p:cNvSpPr>
          <p:nvPr>
            <p:ph type="sldNum" sz="quarter" idx="12"/>
          </p:nvPr>
        </p:nvSpPr>
        <p:spPr/>
        <p:txBody>
          <a:bodyPr/>
          <a:lstStyle/>
          <a:p>
            <a:fld id="{B3794F48-E787-4C0D-9EA8-945526EE7882}" type="slidenum">
              <a:rPr lang="sr-Cyrl-RS" smtClean="0"/>
              <a:t>‹#›</a:t>
            </a:fld>
            <a:endParaRPr lang="sr-Cyrl-RS"/>
          </a:p>
        </p:txBody>
      </p:sp>
    </p:spTree>
    <p:extLst>
      <p:ext uri="{BB962C8B-B14F-4D97-AF65-F5344CB8AC3E}">
        <p14:creationId xmlns:p14="http://schemas.microsoft.com/office/powerpoint/2010/main" val="1686899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44C8AC-C9A2-4978-A5CD-EADFF4E3D8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Cyrl-RS"/>
          </a:p>
        </p:txBody>
      </p:sp>
      <p:sp>
        <p:nvSpPr>
          <p:cNvPr id="3" name="Text Placeholder 2">
            <a:extLst>
              <a:ext uri="{FF2B5EF4-FFF2-40B4-BE49-F238E27FC236}">
                <a16:creationId xmlns:a16="http://schemas.microsoft.com/office/drawing/2014/main" id="{06845DBE-2B24-43CA-A0B0-DCB299A68D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0B3B808F-7BFF-407E-B3E3-FDB3B93FF1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3BD34-F366-4662-9B5D-791F1152D26D}" type="datetimeFigureOut">
              <a:rPr lang="sr-Cyrl-RS" smtClean="0"/>
              <a:t>30.03.2020.</a:t>
            </a:fld>
            <a:endParaRPr lang="sr-Cyrl-RS"/>
          </a:p>
        </p:txBody>
      </p:sp>
      <p:sp>
        <p:nvSpPr>
          <p:cNvPr id="5" name="Footer Placeholder 4">
            <a:extLst>
              <a:ext uri="{FF2B5EF4-FFF2-40B4-BE49-F238E27FC236}">
                <a16:creationId xmlns:a16="http://schemas.microsoft.com/office/drawing/2014/main" id="{ACB98B0F-C8D8-4B9B-A934-8113256501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Cyrl-RS"/>
          </a:p>
        </p:txBody>
      </p:sp>
      <p:sp>
        <p:nvSpPr>
          <p:cNvPr id="6" name="Slide Number Placeholder 5">
            <a:extLst>
              <a:ext uri="{FF2B5EF4-FFF2-40B4-BE49-F238E27FC236}">
                <a16:creationId xmlns:a16="http://schemas.microsoft.com/office/drawing/2014/main" id="{5240C0E5-7A56-4934-8468-21F3E654E7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94F48-E787-4C0D-9EA8-945526EE7882}" type="slidenum">
              <a:rPr lang="sr-Cyrl-RS" smtClean="0"/>
              <a:t>‹#›</a:t>
            </a:fld>
            <a:endParaRPr lang="sr-Cyrl-RS"/>
          </a:p>
        </p:txBody>
      </p:sp>
    </p:spTree>
    <p:extLst>
      <p:ext uri="{BB962C8B-B14F-4D97-AF65-F5344CB8AC3E}">
        <p14:creationId xmlns:p14="http://schemas.microsoft.com/office/powerpoint/2010/main" val="2601003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3EC22-8D6F-4674-A09D-1682ADC05A39}"/>
              </a:ext>
            </a:extLst>
          </p:cNvPr>
          <p:cNvSpPr>
            <a:spLocks noGrp="1"/>
          </p:cNvSpPr>
          <p:nvPr>
            <p:ph type="ctrTitle"/>
          </p:nvPr>
        </p:nvSpPr>
        <p:spPr/>
        <p:txBody>
          <a:bodyPr/>
          <a:lstStyle/>
          <a:p>
            <a:r>
              <a:rPr lang="sr-Cyrl-RS" dirty="0"/>
              <a:t>ТАЛМУД И ЈЕВРЕЈСКО ПРАВО</a:t>
            </a:r>
          </a:p>
        </p:txBody>
      </p:sp>
      <p:sp>
        <p:nvSpPr>
          <p:cNvPr id="3" name="Subtitle 2">
            <a:extLst>
              <a:ext uri="{FF2B5EF4-FFF2-40B4-BE49-F238E27FC236}">
                <a16:creationId xmlns:a16="http://schemas.microsoft.com/office/drawing/2014/main" id="{C25F712A-5918-4C37-A6B7-A9161002E287}"/>
              </a:ext>
            </a:extLst>
          </p:cNvPr>
          <p:cNvSpPr>
            <a:spLocks noGrp="1"/>
          </p:cNvSpPr>
          <p:nvPr>
            <p:ph type="subTitle" idx="1"/>
          </p:nvPr>
        </p:nvSpPr>
        <p:spPr/>
        <p:txBody>
          <a:bodyPr/>
          <a:lstStyle/>
          <a:p>
            <a:endParaRPr lang="sr-Cyrl-RS"/>
          </a:p>
        </p:txBody>
      </p:sp>
    </p:spTree>
    <p:extLst>
      <p:ext uri="{BB962C8B-B14F-4D97-AF65-F5344CB8AC3E}">
        <p14:creationId xmlns:p14="http://schemas.microsoft.com/office/powerpoint/2010/main" val="1207817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1B391-BCF7-402E-8D72-8B67B25D5B9F}"/>
              </a:ext>
            </a:extLst>
          </p:cNvPr>
          <p:cNvSpPr>
            <a:spLocks noGrp="1"/>
          </p:cNvSpPr>
          <p:nvPr>
            <p:ph type="title"/>
          </p:nvPr>
        </p:nvSpPr>
        <p:spPr>
          <a:xfrm>
            <a:off x="838200" y="365125"/>
            <a:ext cx="10515600" cy="549275"/>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F423C1D7-E36A-4F26-BD52-8737044D0EF1}"/>
              </a:ext>
            </a:extLst>
          </p:cNvPr>
          <p:cNvSpPr>
            <a:spLocks noGrp="1"/>
          </p:cNvSpPr>
          <p:nvPr>
            <p:ph idx="1"/>
          </p:nvPr>
        </p:nvSpPr>
        <p:spPr>
          <a:xfrm>
            <a:off x="838200" y="1180730"/>
            <a:ext cx="10515600" cy="4996233"/>
          </a:xfrm>
        </p:spPr>
        <p:txBody>
          <a:bodyPr>
            <a:normAutofit fontScale="70000" lnSpcReduction="20000"/>
          </a:bodyPr>
          <a:lstStyle/>
          <a:p>
            <a:pPr algn="just"/>
            <a:r>
              <a:rPr lang="sr-Cyrl-RS" dirty="0"/>
              <a:t>Мухамед је проповедао веру у једног бога, Алаха</a:t>
            </a:r>
          </a:p>
          <a:p>
            <a:pPr algn="just"/>
            <a:r>
              <a:rPr lang="sr-Cyrl-RS" dirty="0"/>
              <a:t>Усмено је изговарао оно што му је Алах саопштавао. </a:t>
            </a:r>
          </a:p>
          <a:p>
            <a:pPr algn="just"/>
            <a:r>
              <a:rPr lang="sr-Cyrl-RS" dirty="0"/>
              <a:t>Казивања Мухамеда записао је његов секретар. Записи су постали бројни, а чак је скупљено око 6000 стихова који су обједињени у светој књизи ислама под називом </a:t>
            </a:r>
            <a:r>
              <a:rPr lang="sr-Cyrl-RS" b="1" dirty="0"/>
              <a:t>Коран </a:t>
            </a:r>
            <a:r>
              <a:rPr lang="sr-Cyrl-RS" dirty="0"/>
              <a:t>(„читање“)</a:t>
            </a:r>
          </a:p>
          <a:p>
            <a:pPr algn="just"/>
            <a:r>
              <a:rPr lang="sr-Cyrl-RS" b="1" dirty="0"/>
              <a:t>ХИЏРА</a:t>
            </a:r>
            <a:r>
              <a:rPr lang="sr-Cyrl-RS" dirty="0"/>
              <a:t>- догађај који представља прелазак Мухамеда из Меке у Медину (Мухамед је стицао све више присталица што је утицало на повећање његовог угледа. Та чињеница није се допала богатим трговцима, који почињу да га доживљавају као опасност, а властодршци почињу да спремају атентат, па Мухамед 622. године одлази у град Јастриб, који је касније назван Медина (пророков град)</a:t>
            </a:r>
          </a:p>
          <a:p>
            <a:pPr algn="just"/>
            <a:r>
              <a:rPr lang="sr-Cyrl-RS" dirty="0"/>
              <a:t>Хиџра пада у 622. годину наше ере, а муслимани је узимају за годину почетка рачунања времена и почетак лунарне године која има 354 дана</a:t>
            </a:r>
          </a:p>
          <a:p>
            <a:pPr algn="just"/>
            <a:r>
              <a:rPr lang="sr-Cyrl-RS" dirty="0"/>
              <a:t>Једно од првих, а уједно и нјавећи успех Мухамеда јесте уједињење Арабљана</a:t>
            </a:r>
          </a:p>
          <a:p>
            <a:pPr algn="just"/>
            <a:r>
              <a:rPr lang="sr-Cyrl-RS" dirty="0"/>
              <a:t>После његове смрти остала је моћна „умма“(ишта), заједница муслимана на коју је према учењу Корана требала да пређе Пророкова власт. Власт су добила четворица „правоверних“ халифа, који су сматрани настављачем његовог дела</a:t>
            </a:r>
          </a:p>
          <a:p>
            <a:pPr algn="just"/>
            <a:r>
              <a:rPr lang="sr-Cyrl-RS" dirty="0"/>
              <a:t>Међутим, унутар исламске државе дошло је до жестоке борбе за власт која је окончана стварањем монархије и увођењем динстичког начела</a:t>
            </a:r>
          </a:p>
          <a:p>
            <a:pPr algn="just"/>
            <a:endParaRPr lang="sr-Cyrl-RS" dirty="0"/>
          </a:p>
          <a:p>
            <a:pPr marL="0" indent="0" algn="just">
              <a:buNone/>
            </a:pPr>
            <a:endParaRPr lang="sr-Cyrl-RS" dirty="0"/>
          </a:p>
        </p:txBody>
      </p:sp>
    </p:spTree>
    <p:extLst>
      <p:ext uri="{BB962C8B-B14F-4D97-AF65-F5344CB8AC3E}">
        <p14:creationId xmlns:p14="http://schemas.microsoft.com/office/powerpoint/2010/main" val="554425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598A6-47EB-4EFA-8699-BF9419AFEA21}"/>
              </a:ext>
            </a:extLst>
          </p:cNvPr>
          <p:cNvSpPr>
            <a:spLocks noGrp="1"/>
          </p:cNvSpPr>
          <p:nvPr>
            <p:ph type="title"/>
          </p:nvPr>
        </p:nvSpPr>
        <p:spPr/>
        <p:txBody>
          <a:bodyPr>
            <a:normAutofit/>
          </a:bodyPr>
          <a:lstStyle/>
          <a:p>
            <a:r>
              <a:rPr lang="sr-Cyrl-RS" sz="4000" dirty="0"/>
              <a:t>Арпска култура</a:t>
            </a:r>
          </a:p>
        </p:txBody>
      </p:sp>
      <p:sp>
        <p:nvSpPr>
          <p:cNvPr id="3" name="Content Placeholder 2">
            <a:extLst>
              <a:ext uri="{FF2B5EF4-FFF2-40B4-BE49-F238E27FC236}">
                <a16:creationId xmlns:a16="http://schemas.microsoft.com/office/drawing/2014/main" id="{0C6CDEE7-2D23-4302-894B-5B3DFAB674D4}"/>
              </a:ext>
            </a:extLst>
          </p:cNvPr>
          <p:cNvSpPr>
            <a:spLocks noGrp="1"/>
          </p:cNvSpPr>
          <p:nvPr>
            <p:ph idx="1"/>
          </p:nvPr>
        </p:nvSpPr>
        <p:spPr>
          <a:xfrm>
            <a:off x="838200" y="1518082"/>
            <a:ext cx="10515600" cy="5246702"/>
          </a:xfrm>
        </p:spPr>
        <p:txBody>
          <a:bodyPr>
            <a:normAutofit fontScale="40000" lnSpcReduction="20000"/>
          </a:bodyPr>
          <a:lstStyle/>
          <a:p>
            <a:r>
              <a:rPr lang="sr-Cyrl-RS" sz="6000" dirty="0"/>
              <a:t>Са развојем Арапског калифата развила се и арапска култура</a:t>
            </a:r>
          </a:p>
          <a:p>
            <a:pPr algn="just"/>
            <a:r>
              <a:rPr lang="sr-Cyrl-RS" sz="6000" dirty="0"/>
              <a:t>Муслимански град је имао своје трговачко седиште и џамију. Временом, град добија палате, медресе (верске школе), болнице, амаме, конаке</a:t>
            </a:r>
          </a:p>
          <a:p>
            <a:pPr algn="just"/>
            <a:r>
              <a:rPr lang="sr-Cyrl-RS" sz="6000" dirty="0"/>
              <a:t>Багдад, Дамаск, Каиро, Техеран својим богатством и сјајем су превазишли многе европске градове</a:t>
            </a:r>
          </a:p>
          <a:p>
            <a:pPr algn="just"/>
            <a:r>
              <a:rPr lang="sr-Cyrl-RS" sz="6000" dirty="0"/>
              <a:t>У Багдаду је 830. године основана „Кућа мудрости“. У њој су биле смештене библиотеке, опсерваторија и преводилачка радионица. Град је крајем 11. века имао преко 100 продавница књига и библиотека</a:t>
            </a:r>
          </a:p>
          <a:p>
            <a:pPr algn="just"/>
            <a:r>
              <a:rPr lang="sr-Cyrl-RS" sz="6000" dirty="0"/>
              <a:t>На арпски језик преведена су дела Аристотела, Галена, као и важни списи индијске и персијске науке</a:t>
            </a:r>
          </a:p>
          <a:p>
            <a:pPr algn="just"/>
            <a:r>
              <a:rPr lang="sr-Cyrl-RS" sz="6000" dirty="0"/>
              <a:t>Важан центар за превођење рукописа била је Кордоба у Шпанији</a:t>
            </a:r>
          </a:p>
          <a:p>
            <a:pPr algn="just"/>
            <a:r>
              <a:rPr lang="sr-Cyrl-RS" sz="6000" dirty="0"/>
              <a:t>Арабљани су ценили достигнућа других народа. Из Кине су преузели компас и барут, од Индије децимални систем и технику прављења квалитетног челика. По знању из медицине били су на вишем степену од Европљана</a:t>
            </a:r>
          </a:p>
          <a:p>
            <a:pPr algn="just"/>
            <a:r>
              <a:rPr lang="sr-Cyrl-RS" sz="6000" dirty="0"/>
              <a:t>Прва школа у којој се изучавала медицина настала је у Салерму, који је због свог положаја имао тесне везе са Арабљанима </a:t>
            </a:r>
          </a:p>
          <a:p>
            <a:pPr algn="just"/>
            <a:endParaRPr lang="sr-Cyrl-RS" sz="3800" dirty="0"/>
          </a:p>
          <a:p>
            <a:pPr algn="just"/>
            <a:endParaRPr lang="sr-Cyrl-RS" dirty="0"/>
          </a:p>
        </p:txBody>
      </p:sp>
    </p:spTree>
    <p:extLst>
      <p:ext uri="{BB962C8B-B14F-4D97-AF65-F5344CB8AC3E}">
        <p14:creationId xmlns:p14="http://schemas.microsoft.com/office/powerpoint/2010/main" val="570195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F910F-4D62-4DC9-B3DA-6F8601D13899}"/>
              </a:ext>
            </a:extLst>
          </p:cNvPr>
          <p:cNvSpPr>
            <a:spLocks noGrp="1"/>
          </p:cNvSpPr>
          <p:nvPr>
            <p:ph type="title"/>
          </p:nvPr>
        </p:nvSpPr>
        <p:spPr/>
        <p:txBody>
          <a:bodyPr/>
          <a:lstStyle/>
          <a:p>
            <a:r>
              <a:rPr lang="sr-Cyrl-RS" dirty="0"/>
              <a:t>Шеријатско право</a:t>
            </a:r>
          </a:p>
        </p:txBody>
      </p:sp>
      <p:sp>
        <p:nvSpPr>
          <p:cNvPr id="3" name="Content Placeholder 2">
            <a:extLst>
              <a:ext uri="{FF2B5EF4-FFF2-40B4-BE49-F238E27FC236}">
                <a16:creationId xmlns:a16="http://schemas.microsoft.com/office/drawing/2014/main" id="{4E7D025B-F203-4F49-900B-68C8464F1152}"/>
              </a:ext>
            </a:extLst>
          </p:cNvPr>
          <p:cNvSpPr>
            <a:spLocks noGrp="1"/>
          </p:cNvSpPr>
          <p:nvPr>
            <p:ph idx="1"/>
          </p:nvPr>
        </p:nvSpPr>
        <p:spPr/>
        <p:txBody>
          <a:bodyPr/>
          <a:lstStyle/>
          <a:p>
            <a:r>
              <a:rPr lang="sr-Cyrl-RS" dirty="0"/>
              <a:t>Шеријатско право/исламско право (оба израза у употреби)</a:t>
            </a:r>
          </a:p>
          <a:p>
            <a:r>
              <a:rPr lang="sr-Cyrl-RS" dirty="0"/>
              <a:t>Верско право</a:t>
            </a:r>
          </a:p>
          <a:p>
            <a:r>
              <a:rPr lang="sr-Cyrl-RS" dirty="0"/>
              <a:t>Реч </a:t>
            </a:r>
            <a:r>
              <a:rPr lang="sr-Cyrl-RS" b="1" i="1" dirty="0"/>
              <a:t>шерија</a:t>
            </a:r>
            <a:r>
              <a:rPr lang="sr-Cyrl-RS" dirty="0"/>
              <a:t> значи </a:t>
            </a:r>
            <a:r>
              <a:rPr lang="sr-Cyrl-RS" i="1" dirty="0"/>
              <a:t>Божији закон</a:t>
            </a:r>
            <a:r>
              <a:rPr lang="sr-Cyrl-RS" dirty="0"/>
              <a:t>, </a:t>
            </a:r>
            <a:r>
              <a:rPr lang="sr-Cyrl-RS" i="1" dirty="0"/>
              <a:t>пут којим треба ићи, пут ка појилу, стаза коју треба следити</a:t>
            </a:r>
          </a:p>
          <a:p>
            <a:pPr algn="just"/>
            <a:r>
              <a:rPr lang="sr-Cyrl-RS" b="1" dirty="0"/>
              <a:t>Шеријатско право је право свих муслимана и примењује се по персоналном принципу</a:t>
            </a:r>
          </a:p>
          <a:p>
            <a:pPr algn="just"/>
            <a:r>
              <a:rPr lang="sr-Cyrl-RS" dirty="0"/>
              <a:t>Ово право најпре подразумева дужност према богу, потом обухвата све норме понашања: однос према вери, према држави, породици, наслеђу, трговини, начину исхране, личној хигијени</a:t>
            </a:r>
          </a:p>
          <a:p>
            <a:pPr algn="just"/>
            <a:endParaRPr lang="sr-Cyrl-RS" dirty="0"/>
          </a:p>
        </p:txBody>
      </p:sp>
    </p:spTree>
    <p:extLst>
      <p:ext uri="{BB962C8B-B14F-4D97-AF65-F5344CB8AC3E}">
        <p14:creationId xmlns:p14="http://schemas.microsoft.com/office/powerpoint/2010/main" val="1569053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261A4-FBA5-49B5-9D77-B4E176F84C31}"/>
              </a:ext>
            </a:extLst>
          </p:cNvPr>
          <p:cNvSpPr>
            <a:spLocks noGrp="1"/>
          </p:cNvSpPr>
          <p:nvPr>
            <p:ph type="title"/>
          </p:nvPr>
        </p:nvSpPr>
        <p:spPr/>
        <p:txBody>
          <a:bodyPr/>
          <a:lstStyle/>
          <a:p>
            <a:r>
              <a:rPr lang="sr-Cyrl-RS" dirty="0"/>
              <a:t>Извори шеријатског права</a:t>
            </a:r>
          </a:p>
        </p:txBody>
      </p:sp>
      <p:sp>
        <p:nvSpPr>
          <p:cNvPr id="3" name="Content Placeholder 2">
            <a:extLst>
              <a:ext uri="{FF2B5EF4-FFF2-40B4-BE49-F238E27FC236}">
                <a16:creationId xmlns:a16="http://schemas.microsoft.com/office/drawing/2014/main" id="{7CE65945-7A3B-4FCB-8F11-6187AD1242C7}"/>
              </a:ext>
            </a:extLst>
          </p:cNvPr>
          <p:cNvSpPr>
            <a:spLocks noGrp="1"/>
          </p:cNvSpPr>
          <p:nvPr>
            <p:ph idx="1"/>
          </p:nvPr>
        </p:nvSpPr>
        <p:spPr/>
        <p:txBody>
          <a:bodyPr>
            <a:normAutofit fontScale="92500" lnSpcReduction="20000"/>
          </a:bodyPr>
          <a:lstStyle/>
          <a:p>
            <a:r>
              <a:rPr lang="sr-Cyrl-RS" b="1" dirty="0"/>
              <a:t>1. Коран</a:t>
            </a:r>
          </a:p>
          <a:p>
            <a:pPr algn="just"/>
            <a:r>
              <a:rPr lang="sr-Cyrl-RS" dirty="0"/>
              <a:t>Света књига муслимана. Најстарији примерак потиче из друге половине 8. века</a:t>
            </a:r>
          </a:p>
          <a:p>
            <a:pPr algn="just"/>
            <a:r>
              <a:rPr lang="sr-Cyrl-RS" dirty="0"/>
              <a:t>У писаном облику Коран је настао после Мухамедове смрти тако што су писари записивали све што је Мухамед изговарао као поруку коју му је дао Алах</a:t>
            </a:r>
          </a:p>
          <a:p>
            <a:pPr algn="just"/>
            <a:r>
              <a:rPr lang="sr-Cyrl-RS" dirty="0"/>
              <a:t>Коран се састоји из 114 поглавња, која се називају </a:t>
            </a:r>
            <a:r>
              <a:rPr lang="sr-Cyrl-RS" b="1" dirty="0"/>
              <a:t>сурама</a:t>
            </a:r>
            <a:r>
              <a:rPr lang="sr-Cyrl-RS" i="1" dirty="0"/>
              <a:t>, </a:t>
            </a:r>
            <a:r>
              <a:rPr lang="sr-Cyrl-RS" dirty="0"/>
              <a:t>а ове се даље деле на стихове- </a:t>
            </a:r>
            <a:r>
              <a:rPr lang="sr-Cyrl-RS" b="1" dirty="0"/>
              <a:t>ајете</a:t>
            </a:r>
          </a:p>
          <a:p>
            <a:pPr algn="just"/>
            <a:r>
              <a:rPr lang="sr-Cyrl-RS" dirty="0"/>
              <a:t>Ајета има преко 6000, а само око 200 односе се на право</a:t>
            </a:r>
          </a:p>
          <a:p>
            <a:pPr algn="just"/>
            <a:r>
              <a:rPr lang="sr-Cyrl-RS" dirty="0"/>
              <a:t>Текст Корана је на арпском језику и непроменљив је</a:t>
            </a:r>
          </a:p>
          <a:p>
            <a:pPr algn="just"/>
            <a:r>
              <a:rPr lang="sr-Cyrl-RS" dirty="0"/>
              <a:t>Заповести које су садржане у Корану једино се могу примењивати, евентуално тумачити, али се никако не могу мењати</a:t>
            </a:r>
          </a:p>
        </p:txBody>
      </p:sp>
    </p:spTree>
    <p:extLst>
      <p:ext uri="{BB962C8B-B14F-4D97-AF65-F5344CB8AC3E}">
        <p14:creationId xmlns:p14="http://schemas.microsoft.com/office/powerpoint/2010/main" val="232706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25B5B-D33F-40F5-85C5-BD8D3ED4C520}"/>
              </a:ext>
            </a:extLst>
          </p:cNvPr>
          <p:cNvSpPr>
            <a:spLocks noGrp="1"/>
          </p:cNvSpPr>
          <p:nvPr>
            <p:ph type="title"/>
          </p:nvPr>
        </p:nvSpPr>
        <p:spPr/>
        <p:txBody>
          <a:bodyPr/>
          <a:lstStyle/>
          <a:p>
            <a:endParaRPr lang="sr-Cyrl-RS"/>
          </a:p>
        </p:txBody>
      </p:sp>
      <p:sp>
        <p:nvSpPr>
          <p:cNvPr id="3" name="Content Placeholder 2">
            <a:extLst>
              <a:ext uri="{FF2B5EF4-FFF2-40B4-BE49-F238E27FC236}">
                <a16:creationId xmlns:a16="http://schemas.microsoft.com/office/drawing/2014/main" id="{FEC0782C-5EB0-4E18-86CF-92132A8D6056}"/>
              </a:ext>
            </a:extLst>
          </p:cNvPr>
          <p:cNvSpPr>
            <a:spLocks noGrp="1"/>
          </p:cNvSpPr>
          <p:nvPr>
            <p:ph idx="1"/>
          </p:nvPr>
        </p:nvSpPr>
        <p:spPr/>
        <p:txBody>
          <a:bodyPr>
            <a:normAutofit lnSpcReduction="10000"/>
          </a:bodyPr>
          <a:lstStyle/>
          <a:p>
            <a:pPr algn="just"/>
            <a:r>
              <a:rPr lang="sr-Cyrl-RS" b="1" dirty="0"/>
              <a:t>2. Суна</a:t>
            </a:r>
          </a:p>
          <a:p>
            <a:pPr algn="just"/>
            <a:r>
              <a:rPr lang="sr-Cyrl-RS" dirty="0"/>
              <a:t>Реч суна значи предање</a:t>
            </a:r>
          </a:p>
          <a:p>
            <a:pPr algn="just"/>
            <a:r>
              <a:rPr lang="sr-Cyrl-RS" dirty="0"/>
              <a:t>Суну представљају сва правила која су настала на основу и из понашања Мухамеда</a:t>
            </a:r>
          </a:p>
          <a:p>
            <a:pPr algn="just"/>
            <a:r>
              <a:rPr lang="sr-Cyrl-RS" dirty="0"/>
              <a:t>Саставни делови суне су </a:t>
            </a:r>
            <a:r>
              <a:rPr lang="sr-Cyrl-RS" i="1" dirty="0"/>
              <a:t>хадиси</a:t>
            </a:r>
          </a:p>
          <a:p>
            <a:pPr algn="just"/>
            <a:r>
              <a:rPr lang="sr-Cyrl-RS" b="1" dirty="0"/>
              <a:t>Хадис</a:t>
            </a:r>
            <a:r>
              <a:rPr lang="sr-Cyrl-RS" dirty="0"/>
              <a:t> представља сажети приказ Мухамедовог поступања у некој ситуацији, које постаје обавезно</a:t>
            </a:r>
          </a:p>
          <a:p>
            <a:pPr algn="just"/>
            <a:r>
              <a:rPr lang="sr-Cyrl-RS" dirty="0"/>
              <a:t>Суна је попунила празнине које постоје у Корану</a:t>
            </a:r>
          </a:p>
          <a:p>
            <a:pPr algn="just"/>
            <a:r>
              <a:rPr lang="sr-Cyrl-RS" dirty="0"/>
              <a:t>На Суни почивају неки институти шеријатског права: купопродаја, право прече куповине, накнада штете, вакуфи...</a:t>
            </a:r>
          </a:p>
          <a:p>
            <a:endParaRPr lang="sr-Cyrl-RS" dirty="0"/>
          </a:p>
          <a:p>
            <a:endParaRPr lang="sr-Cyrl-RS" b="1" dirty="0"/>
          </a:p>
        </p:txBody>
      </p:sp>
    </p:spTree>
    <p:extLst>
      <p:ext uri="{BB962C8B-B14F-4D97-AF65-F5344CB8AC3E}">
        <p14:creationId xmlns:p14="http://schemas.microsoft.com/office/powerpoint/2010/main" val="82777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BF414-397E-454B-BEF2-210863E8F18F}"/>
              </a:ext>
            </a:extLst>
          </p:cNvPr>
          <p:cNvSpPr>
            <a:spLocks noGrp="1"/>
          </p:cNvSpPr>
          <p:nvPr>
            <p:ph type="title"/>
          </p:nvPr>
        </p:nvSpPr>
        <p:spPr/>
        <p:txBody>
          <a:bodyPr/>
          <a:lstStyle/>
          <a:p>
            <a:endParaRPr lang="sr-Cyrl-RS"/>
          </a:p>
        </p:txBody>
      </p:sp>
      <p:sp>
        <p:nvSpPr>
          <p:cNvPr id="3" name="Content Placeholder 2">
            <a:extLst>
              <a:ext uri="{FF2B5EF4-FFF2-40B4-BE49-F238E27FC236}">
                <a16:creationId xmlns:a16="http://schemas.microsoft.com/office/drawing/2014/main" id="{ECD98A4F-EDC6-44F9-B8B2-EB90F08DF681}"/>
              </a:ext>
            </a:extLst>
          </p:cNvPr>
          <p:cNvSpPr>
            <a:spLocks noGrp="1"/>
          </p:cNvSpPr>
          <p:nvPr>
            <p:ph idx="1"/>
          </p:nvPr>
        </p:nvSpPr>
        <p:spPr/>
        <p:txBody>
          <a:bodyPr>
            <a:normAutofit fontScale="92500" lnSpcReduction="10000"/>
          </a:bodyPr>
          <a:lstStyle/>
          <a:p>
            <a:pPr algn="just"/>
            <a:r>
              <a:rPr lang="sr-Cyrl-RS" b="1" dirty="0"/>
              <a:t>3. Иџма</a:t>
            </a:r>
          </a:p>
          <a:p>
            <a:pPr algn="just"/>
            <a:r>
              <a:rPr lang="sr-Cyrl-RS" dirty="0"/>
              <a:t>Посебан извор шеријатског права</a:t>
            </a:r>
          </a:p>
          <a:p>
            <a:pPr algn="just"/>
            <a:r>
              <a:rPr lang="sr-Cyrl-RS" dirty="0"/>
              <a:t>Иџма је општеприхваћено мишљење зналаца односно сагласност учених правника о неком правном питању</a:t>
            </a:r>
          </a:p>
          <a:p>
            <a:pPr algn="just"/>
            <a:r>
              <a:rPr lang="sr-Cyrl-RS" dirty="0"/>
              <a:t>Сагласност мора бити општа, а када се у оквиру иџме једном формира мишљење о неком питању, не може се о том питању више, по други пут, расправљати</a:t>
            </a:r>
          </a:p>
          <a:p>
            <a:pPr algn="just"/>
            <a:r>
              <a:rPr lang="sr-Cyrl-RS" dirty="0"/>
              <a:t>Иџма је још од 10. века постала затворени систем због тога што су правници прихватили ауторитет својих птретходника.</a:t>
            </a:r>
          </a:p>
          <a:p>
            <a:pPr algn="just"/>
            <a:r>
              <a:rPr lang="sr-Cyrl-RS" dirty="0"/>
              <a:t>Ауторитет је овде прихватан не због ауторитета и стручности учених правника већ на образложењу зашто мора бити поштован</a:t>
            </a:r>
          </a:p>
          <a:p>
            <a:endParaRPr lang="sr-Cyrl-RS" dirty="0"/>
          </a:p>
          <a:p>
            <a:endParaRPr lang="sr-Cyrl-RS" dirty="0"/>
          </a:p>
        </p:txBody>
      </p:sp>
    </p:spTree>
    <p:extLst>
      <p:ext uri="{BB962C8B-B14F-4D97-AF65-F5344CB8AC3E}">
        <p14:creationId xmlns:p14="http://schemas.microsoft.com/office/powerpoint/2010/main" val="1181140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ABD9E-7D96-4DBB-921E-5ED69A999047}"/>
              </a:ext>
            </a:extLst>
          </p:cNvPr>
          <p:cNvSpPr>
            <a:spLocks noGrp="1"/>
          </p:cNvSpPr>
          <p:nvPr>
            <p:ph type="title"/>
          </p:nvPr>
        </p:nvSpPr>
        <p:spPr>
          <a:xfrm>
            <a:off x="838200" y="365126"/>
            <a:ext cx="10515600" cy="1117446"/>
          </a:xfrm>
        </p:spPr>
        <p:txBody>
          <a:bodyPr/>
          <a:lstStyle/>
          <a:p>
            <a:r>
              <a:rPr lang="sr-Cyrl-RS" dirty="0"/>
              <a:t>Други извори шеријатског права</a:t>
            </a:r>
          </a:p>
        </p:txBody>
      </p:sp>
      <p:sp>
        <p:nvSpPr>
          <p:cNvPr id="3" name="Content Placeholder 2">
            <a:extLst>
              <a:ext uri="{FF2B5EF4-FFF2-40B4-BE49-F238E27FC236}">
                <a16:creationId xmlns:a16="http://schemas.microsoft.com/office/drawing/2014/main" id="{C1386B11-E699-4B9C-A78E-F2E133DF6B84}"/>
              </a:ext>
            </a:extLst>
          </p:cNvPr>
          <p:cNvSpPr>
            <a:spLocks noGrp="1"/>
          </p:cNvSpPr>
          <p:nvPr>
            <p:ph idx="1"/>
          </p:nvPr>
        </p:nvSpPr>
        <p:spPr/>
        <p:txBody>
          <a:bodyPr>
            <a:normAutofit fontScale="92500" lnSpcReduction="20000"/>
          </a:bodyPr>
          <a:lstStyle/>
          <a:p>
            <a:pPr marL="0" indent="0" algn="just">
              <a:buNone/>
            </a:pPr>
            <a:r>
              <a:rPr lang="sr-Cyrl-RS" b="1" dirty="0"/>
              <a:t>1. Кијас </a:t>
            </a:r>
            <a:r>
              <a:rPr lang="sr-Cyrl-RS" dirty="0"/>
              <a:t>подразумева примену правила која су потекла од Корана, Суне и Иџме на нове и случне случајеве. Дакле, кијас представља тумачење путем аналогије</a:t>
            </a:r>
          </a:p>
          <a:p>
            <a:pPr marL="0" indent="0" algn="just">
              <a:buNone/>
            </a:pPr>
            <a:r>
              <a:rPr lang="sr-Cyrl-RS" b="1" dirty="0"/>
              <a:t>2. Извори световног права који су у складу са шеријатом</a:t>
            </a:r>
            <a:r>
              <a:rPr lang="sr-Cyrl-RS" dirty="0"/>
              <a:t>:</a:t>
            </a:r>
          </a:p>
          <a:p>
            <a:pPr marL="0" indent="0" algn="just">
              <a:buNone/>
            </a:pPr>
            <a:r>
              <a:rPr lang="sr-Cyrl-RS" dirty="0"/>
              <a:t>а)</a:t>
            </a:r>
            <a:r>
              <a:rPr lang="sr-Cyrl-RS" i="1" dirty="0"/>
              <a:t>адет</a:t>
            </a:r>
            <a:r>
              <a:rPr lang="sr-Cyrl-RS" dirty="0"/>
              <a:t>- обичајно право које постоји упоредо са верским правом. Ово право примењивано је у судским поступцима који су били изван оквира Корана</a:t>
            </a:r>
          </a:p>
          <a:p>
            <a:pPr marL="0" indent="0" algn="just">
              <a:buNone/>
            </a:pPr>
            <a:r>
              <a:rPr lang="sr-Cyrl-RS" dirty="0"/>
              <a:t>б)</a:t>
            </a:r>
            <a:r>
              <a:rPr lang="sr-Cyrl-RS" i="1" dirty="0"/>
              <a:t>урф</a:t>
            </a:r>
            <a:r>
              <a:rPr lang="sr-Cyrl-RS" dirty="0"/>
              <a:t>- управна пракса владара или обичаји управе провинција</a:t>
            </a:r>
          </a:p>
          <a:p>
            <a:pPr marL="0" indent="0" algn="just">
              <a:buNone/>
            </a:pPr>
            <a:r>
              <a:rPr lang="sr-Cyrl-RS" dirty="0"/>
              <a:t>в)</a:t>
            </a:r>
            <a:r>
              <a:rPr lang="sr-Cyrl-RS" i="1" dirty="0"/>
              <a:t>кануни</a:t>
            </a:r>
            <a:r>
              <a:rPr lang="sr-Cyrl-RS" dirty="0"/>
              <a:t>- правни прописи које су доносили султани</a:t>
            </a:r>
          </a:p>
          <a:p>
            <a:pPr marL="0" indent="0" algn="just">
              <a:buNone/>
            </a:pPr>
            <a:r>
              <a:rPr lang="sr-Cyrl-RS" i="1" dirty="0"/>
              <a:t>Фетва- </a:t>
            </a:r>
            <a:r>
              <a:rPr lang="sr-Cyrl-RS" dirty="0"/>
              <a:t>акт који доносе носиоци верског и државног ауторитета </a:t>
            </a:r>
            <a:r>
              <a:rPr lang="sr-Cyrl-RS" i="1" dirty="0"/>
              <a:t>за тачно одређени случај. </a:t>
            </a:r>
            <a:r>
              <a:rPr lang="sr-Cyrl-RS" dirty="0"/>
              <a:t>Иако је реч о појединачном правном акту, фетва има шире последице</a:t>
            </a:r>
            <a:endParaRPr lang="sr-Cyrl-RS" i="1" dirty="0"/>
          </a:p>
          <a:p>
            <a:pPr marL="0" indent="0" algn="just">
              <a:buNone/>
            </a:pPr>
            <a:endParaRPr lang="sr-Cyrl-RS" dirty="0"/>
          </a:p>
          <a:p>
            <a:pPr marL="0" indent="0" algn="just">
              <a:buNone/>
            </a:pPr>
            <a:endParaRPr lang="sr-Cyrl-RS" dirty="0"/>
          </a:p>
          <a:p>
            <a:pPr marL="0" indent="0" algn="just">
              <a:buNone/>
            </a:pPr>
            <a:endParaRPr lang="sr-Cyrl-RS" dirty="0"/>
          </a:p>
          <a:p>
            <a:pPr marL="0" indent="0" algn="just">
              <a:buNone/>
            </a:pPr>
            <a:endParaRPr lang="sr-Cyrl-RS" dirty="0"/>
          </a:p>
        </p:txBody>
      </p:sp>
    </p:spTree>
    <p:extLst>
      <p:ext uri="{BB962C8B-B14F-4D97-AF65-F5344CB8AC3E}">
        <p14:creationId xmlns:p14="http://schemas.microsoft.com/office/powerpoint/2010/main" val="927415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FEE0C-DF7A-435A-94A5-6FAC11CF72FE}"/>
              </a:ext>
            </a:extLst>
          </p:cNvPr>
          <p:cNvSpPr>
            <a:spLocks noGrp="1"/>
          </p:cNvSpPr>
          <p:nvPr>
            <p:ph type="title"/>
          </p:nvPr>
        </p:nvSpPr>
        <p:spPr/>
        <p:txBody>
          <a:bodyPr/>
          <a:lstStyle/>
          <a:p>
            <a:r>
              <a:rPr lang="sr-Cyrl-RS" dirty="0"/>
              <a:t>Специфичности шеријатског права</a:t>
            </a:r>
          </a:p>
        </p:txBody>
      </p:sp>
      <p:sp>
        <p:nvSpPr>
          <p:cNvPr id="3" name="Content Placeholder 2">
            <a:extLst>
              <a:ext uri="{FF2B5EF4-FFF2-40B4-BE49-F238E27FC236}">
                <a16:creationId xmlns:a16="http://schemas.microsoft.com/office/drawing/2014/main" id="{2F687514-D1AF-44CE-BC76-4A58DCD46E3B}"/>
              </a:ext>
            </a:extLst>
          </p:cNvPr>
          <p:cNvSpPr>
            <a:spLocks noGrp="1"/>
          </p:cNvSpPr>
          <p:nvPr>
            <p:ph idx="1"/>
          </p:nvPr>
        </p:nvSpPr>
        <p:spPr>
          <a:xfrm>
            <a:off x="838200" y="1420427"/>
            <a:ext cx="10515600" cy="4756536"/>
          </a:xfrm>
        </p:spPr>
        <p:txBody>
          <a:bodyPr>
            <a:normAutofit fontScale="92500" lnSpcReduction="10000"/>
          </a:bodyPr>
          <a:lstStyle/>
          <a:p>
            <a:pPr algn="just"/>
            <a:r>
              <a:rPr lang="sr-Cyrl-RS" b="1" dirty="0"/>
              <a:t>Брак и породично право</a:t>
            </a:r>
          </a:p>
          <a:p>
            <a:pPr algn="just"/>
            <a:r>
              <a:rPr lang="sr-Cyrl-RS" dirty="0"/>
              <a:t>Полигамни брак- мушкарац може да има четири законите супруге (неке земље, нпр. Тунис, законом су укинуле полигамију)</a:t>
            </a:r>
          </a:p>
          <a:p>
            <a:pPr algn="just"/>
            <a:r>
              <a:rPr lang="sr-Cyrl-RS" dirty="0"/>
              <a:t>Циљ брака је рађање деце</a:t>
            </a:r>
          </a:p>
          <a:p>
            <a:pPr algn="just"/>
            <a:r>
              <a:rPr lang="sr-Cyrl-RS" dirty="0"/>
              <a:t>Мужу је дозвољено да протера жену, односно да једнострано раскине брак, тзв. репудијација</a:t>
            </a:r>
          </a:p>
          <a:p>
            <a:pPr algn="just"/>
            <a:r>
              <a:rPr lang="sr-Cyrl-RS" dirty="0"/>
              <a:t>Споразумни развод брака је могућ</a:t>
            </a:r>
          </a:p>
          <a:p>
            <a:pPr algn="just"/>
            <a:r>
              <a:rPr lang="sr-Cyrl-RS" dirty="0"/>
              <a:t>Супруга може задржати брачни поклон, а може потраживати поклон који јој је обећан</a:t>
            </a:r>
          </a:p>
          <a:p>
            <a:pPr algn="just"/>
            <a:r>
              <a:rPr lang="sr-Cyrl-RS" dirty="0"/>
              <a:t>У стварном и облигационом праву полови су изједначени</a:t>
            </a:r>
          </a:p>
          <a:p>
            <a:pPr algn="just"/>
            <a:r>
              <a:rPr lang="sr-Cyrl-RS" i="1" dirty="0"/>
              <a:t>Тзв. сродство по млеку- </a:t>
            </a:r>
            <a:r>
              <a:rPr lang="sr-Cyrl-RS" dirty="0"/>
              <a:t>постоји између деце коју је дојила иста жена</a:t>
            </a:r>
          </a:p>
        </p:txBody>
      </p:sp>
    </p:spTree>
    <p:extLst>
      <p:ext uri="{BB962C8B-B14F-4D97-AF65-F5344CB8AC3E}">
        <p14:creationId xmlns:p14="http://schemas.microsoft.com/office/powerpoint/2010/main" val="2948882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BCA73-CED5-400C-B19D-7CEA25536570}"/>
              </a:ext>
            </a:extLst>
          </p:cNvPr>
          <p:cNvSpPr>
            <a:spLocks noGrp="1"/>
          </p:cNvSpPr>
          <p:nvPr>
            <p:ph type="title"/>
          </p:nvPr>
        </p:nvSpPr>
        <p:spPr/>
        <p:txBody>
          <a:bodyPr/>
          <a:lstStyle/>
          <a:p>
            <a:endParaRPr lang="sr-Cyrl-RS" dirty="0"/>
          </a:p>
        </p:txBody>
      </p:sp>
      <p:sp>
        <p:nvSpPr>
          <p:cNvPr id="3" name="Content Placeholder 2">
            <a:extLst>
              <a:ext uri="{FF2B5EF4-FFF2-40B4-BE49-F238E27FC236}">
                <a16:creationId xmlns:a16="http://schemas.microsoft.com/office/drawing/2014/main" id="{6D103E88-06D7-459D-A2AC-90D232FE8FEB}"/>
              </a:ext>
            </a:extLst>
          </p:cNvPr>
          <p:cNvSpPr>
            <a:spLocks noGrp="1"/>
          </p:cNvSpPr>
          <p:nvPr>
            <p:ph idx="1"/>
          </p:nvPr>
        </p:nvSpPr>
        <p:spPr/>
        <p:txBody>
          <a:bodyPr>
            <a:normAutofit lnSpcReduction="10000"/>
          </a:bodyPr>
          <a:lstStyle/>
          <a:p>
            <a:pPr algn="just"/>
            <a:r>
              <a:rPr lang="sr-Cyrl-RS" b="1" dirty="0"/>
              <a:t>Наследно право</a:t>
            </a:r>
          </a:p>
          <a:p>
            <a:pPr algn="just"/>
            <a:r>
              <a:rPr lang="sr-Cyrl-RS" dirty="0"/>
              <a:t>Шеријатско право не познаје институт тестамента, али је могуће донекле изменити ред наслеђивања вољом оставиоца (декујуса)</a:t>
            </a:r>
          </a:p>
          <a:p>
            <a:pPr algn="just"/>
            <a:r>
              <a:rPr lang="sr-Cyrl-RS" dirty="0"/>
              <a:t>Оставилац може слободно располагати 1/3 своје имовине, а остатак мора да припадне законским наследницима</a:t>
            </a:r>
          </a:p>
          <a:p>
            <a:pPr algn="just"/>
            <a:r>
              <a:rPr lang="sr-Cyrl-RS" dirty="0"/>
              <a:t>Имовина се дели по сложеним обичајним правилима</a:t>
            </a:r>
          </a:p>
          <a:p>
            <a:pPr algn="just"/>
            <a:r>
              <a:rPr lang="sr-Cyrl-RS" dirty="0"/>
              <a:t>Женској деци се признаје право на наслеђе, али у знатно мањем обиму од мушких наследника</a:t>
            </a:r>
          </a:p>
          <a:p>
            <a:pPr algn="just"/>
            <a:r>
              <a:rPr lang="sr-Cyrl-RS" dirty="0"/>
              <a:t>Жена по правилу наслеђује половину дела који би имала да је мушкарац</a:t>
            </a:r>
          </a:p>
          <a:p>
            <a:endParaRPr lang="sr-Cyrl-RS" dirty="0"/>
          </a:p>
        </p:txBody>
      </p:sp>
    </p:spTree>
    <p:extLst>
      <p:ext uri="{BB962C8B-B14F-4D97-AF65-F5344CB8AC3E}">
        <p14:creationId xmlns:p14="http://schemas.microsoft.com/office/powerpoint/2010/main" val="3463466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7E7E-D984-4248-9600-0C4C8400CFB5}"/>
              </a:ext>
            </a:extLst>
          </p:cNvPr>
          <p:cNvSpPr>
            <a:spLocks noGrp="1"/>
          </p:cNvSpPr>
          <p:nvPr>
            <p:ph type="title"/>
          </p:nvPr>
        </p:nvSpPr>
        <p:spPr/>
        <p:txBody>
          <a:bodyPr/>
          <a:lstStyle/>
          <a:p>
            <a:endParaRPr lang="sr-Cyrl-RS"/>
          </a:p>
        </p:txBody>
      </p:sp>
      <p:sp>
        <p:nvSpPr>
          <p:cNvPr id="3" name="Content Placeholder 2">
            <a:extLst>
              <a:ext uri="{FF2B5EF4-FFF2-40B4-BE49-F238E27FC236}">
                <a16:creationId xmlns:a16="http://schemas.microsoft.com/office/drawing/2014/main" id="{AEDC9542-24F0-4AED-A067-E4F7C626A9C0}"/>
              </a:ext>
            </a:extLst>
          </p:cNvPr>
          <p:cNvSpPr>
            <a:spLocks noGrp="1"/>
          </p:cNvSpPr>
          <p:nvPr>
            <p:ph idx="1"/>
          </p:nvPr>
        </p:nvSpPr>
        <p:spPr/>
        <p:txBody>
          <a:bodyPr>
            <a:normAutofit lnSpcReduction="10000"/>
          </a:bodyPr>
          <a:lstStyle/>
          <a:p>
            <a:r>
              <a:rPr lang="sr-Cyrl-RS" b="1" dirty="0"/>
              <a:t>Стварно и облигационо право</a:t>
            </a:r>
          </a:p>
          <a:p>
            <a:pPr algn="just"/>
            <a:r>
              <a:rPr lang="sr-Cyrl-RS" dirty="0"/>
              <a:t>Појам својине је врло специфичан</a:t>
            </a:r>
          </a:p>
          <a:p>
            <a:pPr algn="just"/>
            <a:r>
              <a:rPr lang="sr-Cyrl-RS" dirty="0"/>
              <a:t>Сматра се да врховно право својине на стварима припада Алаху</a:t>
            </a:r>
          </a:p>
          <a:p>
            <a:pPr algn="just"/>
            <a:r>
              <a:rPr lang="sr-Cyrl-RS" dirty="0"/>
              <a:t>Постоји својина схваћена као </a:t>
            </a:r>
            <a:r>
              <a:rPr lang="sr-Latn-RS" dirty="0"/>
              <a:t>plena in re potestas</a:t>
            </a:r>
            <a:r>
              <a:rPr lang="sr-Cyrl-RS" dirty="0"/>
              <a:t>, али су могући и паралелни својински односи на једној ствари што је остатак феудалног схватања својине</a:t>
            </a:r>
          </a:p>
          <a:p>
            <a:pPr algn="just"/>
            <a:r>
              <a:rPr lang="sr-Cyrl-RS" b="1" dirty="0"/>
              <a:t>Вакуф-</a:t>
            </a:r>
            <a:r>
              <a:rPr lang="sr-Cyrl-RS" dirty="0"/>
              <a:t>посебна установа шеријатског права, која представља облик задужбине. </a:t>
            </a:r>
          </a:p>
          <a:p>
            <a:pPr algn="just"/>
            <a:r>
              <a:rPr lang="sr-Cyrl-RS" dirty="0"/>
              <a:t>Вакуфи служе општем добру или сиромашнима (нпр. може се основати вакуф да се подигне школа)</a:t>
            </a:r>
          </a:p>
        </p:txBody>
      </p:sp>
    </p:spTree>
    <p:extLst>
      <p:ext uri="{BB962C8B-B14F-4D97-AF65-F5344CB8AC3E}">
        <p14:creationId xmlns:p14="http://schemas.microsoft.com/office/powerpoint/2010/main" val="403831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13A3D-C537-476B-A1F1-3B643CE308DE}"/>
              </a:ext>
            </a:extLst>
          </p:cNvPr>
          <p:cNvSpPr>
            <a:spLocks noGrp="1"/>
          </p:cNvSpPr>
          <p:nvPr>
            <p:ph type="title"/>
          </p:nvPr>
        </p:nvSpPr>
        <p:spPr/>
        <p:txBody>
          <a:bodyPr/>
          <a:lstStyle/>
          <a:p>
            <a:endParaRPr lang="sr-Cyrl-RS" dirty="0"/>
          </a:p>
        </p:txBody>
      </p:sp>
      <p:sp>
        <p:nvSpPr>
          <p:cNvPr id="3" name="Content Placeholder 2">
            <a:extLst>
              <a:ext uri="{FF2B5EF4-FFF2-40B4-BE49-F238E27FC236}">
                <a16:creationId xmlns:a16="http://schemas.microsoft.com/office/drawing/2014/main" id="{AB66917D-1224-47C1-8B45-A6DB7A473899}"/>
              </a:ext>
            </a:extLst>
          </p:cNvPr>
          <p:cNvSpPr>
            <a:spLocks noGrp="1"/>
          </p:cNvSpPr>
          <p:nvPr>
            <p:ph idx="1"/>
          </p:nvPr>
        </p:nvSpPr>
        <p:spPr/>
        <p:txBody>
          <a:bodyPr>
            <a:normAutofit fontScale="92500"/>
          </a:bodyPr>
          <a:lstStyle/>
          <a:p>
            <a:r>
              <a:rPr lang="sr-Cyrl-RS" dirty="0"/>
              <a:t>Јеврејско право је једно од најстаријих у историји</a:t>
            </a:r>
          </a:p>
          <a:p>
            <a:r>
              <a:rPr lang="sr-Cyrl-RS" dirty="0"/>
              <a:t>Изразито религијски карактер, тзв. божанско право</a:t>
            </a:r>
          </a:p>
          <a:p>
            <a:pPr algn="just"/>
            <a:r>
              <a:rPr lang="sr-Cyrl-RS" dirty="0"/>
              <a:t>Пре појаве Мојсија право је било обичајно. Мојсије је на Синајској гори од Бога примио десет заповести, а право је настало примањем нове једнобожачке религије записано у верским књигама</a:t>
            </a:r>
          </a:p>
          <a:p>
            <a:pPr algn="just"/>
            <a:r>
              <a:rPr lang="sr-Cyrl-RS" b="1" dirty="0"/>
              <a:t>Тора </a:t>
            </a:r>
            <a:r>
              <a:rPr lang="sr-Cyrl-RS" dirty="0"/>
              <a:t>(на хебрејском језику значи учење или поука, божанска мудрост), јеврејска библија, која се још зове Петокњижје. </a:t>
            </a:r>
          </a:p>
          <a:p>
            <a:pPr algn="just"/>
            <a:r>
              <a:rPr lang="sr-Cyrl-RS" dirty="0"/>
              <a:t>Тора садржи правила о религији и о свим животним питањима човека, о расподели земље, о држави, о социјалној правди</a:t>
            </a:r>
          </a:p>
          <a:p>
            <a:pPr algn="just"/>
            <a:r>
              <a:rPr lang="sr-Cyrl-RS" dirty="0"/>
              <a:t>Правила садржана у Тори обавезивала су и самог краља</a:t>
            </a:r>
          </a:p>
        </p:txBody>
      </p:sp>
    </p:spTree>
    <p:extLst>
      <p:ext uri="{BB962C8B-B14F-4D97-AF65-F5344CB8AC3E}">
        <p14:creationId xmlns:p14="http://schemas.microsoft.com/office/powerpoint/2010/main" val="1785269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70C62-FF32-42E2-A105-38FB4F66CA35}"/>
              </a:ext>
            </a:extLst>
          </p:cNvPr>
          <p:cNvSpPr>
            <a:spLocks noGrp="1"/>
          </p:cNvSpPr>
          <p:nvPr>
            <p:ph type="title"/>
          </p:nvPr>
        </p:nvSpPr>
        <p:spPr/>
        <p:txBody>
          <a:bodyPr/>
          <a:lstStyle/>
          <a:p>
            <a:endParaRPr lang="sr-Cyrl-RS" dirty="0"/>
          </a:p>
        </p:txBody>
      </p:sp>
      <p:sp>
        <p:nvSpPr>
          <p:cNvPr id="3" name="Content Placeholder 2">
            <a:extLst>
              <a:ext uri="{FF2B5EF4-FFF2-40B4-BE49-F238E27FC236}">
                <a16:creationId xmlns:a16="http://schemas.microsoft.com/office/drawing/2014/main" id="{4F085E4F-325A-4848-95BB-7B69B4C0CFDE}"/>
              </a:ext>
            </a:extLst>
          </p:cNvPr>
          <p:cNvSpPr>
            <a:spLocks noGrp="1"/>
          </p:cNvSpPr>
          <p:nvPr>
            <p:ph idx="1"/>
          </p:nvPr>
        </p:nvSpPr>
        <p:spPr/>
        <p:txBody>
          <a:bodyPr/>
          <a:lstStyle/>
          <a:p>
            <a:pPr algn="just"/>
            <a:r>
              <a:rPr lang="sr-Cyrl-RS" dirty="0"/>
              <a:t>Облигационо право разијено (најважније занимање Арабљана била је трговина)</a:t>
            </a:r>
          </a:p>
          <a:p>
            <a:pPr algn="just"/>
            <a:r>
              <a:rPr lang="sr-Cyrl-RS" dirty="0"/>
              <a:t>За закључење уговора довољно је да постоји сагласност воља, а на форми се не инсистира</a:t>
            </a:r>
          </a:p>
          <a:p>
            <a:pPr algn="just"/>
            <a:r>
              <a:rPr lang="sr-Cyrl-RS" dirty="0"/>
              <a:t>Ислам по својим моралним принципима не допушта узимање камате па ни зеленашке уговоре, међутим ова забрана се заобилази помоћу двоструке купопродаје (</a:t>
            </a:r>
            <a:r>
              <a:rPr lang="sr-Cyrl-RS" i="1" dirty="0"/>
              <a:t>мохатра</a:t>
            </a:r>
            <a:r>
              <a:rPr lang="sr-Cyrl-RS" dirty="0"/>
              <a:t>)</a:t>
            </a:r>
          </a:p>
          <a:p>
            <a:pPr algn="just"/>
            <a:r>
              <a:rPr lang="sr-Cyrl-RS" dirty="0"/>
              <a:t>Шеријатско право је познавало следеће уговоре: о послузи, остави, јемству, залози, застпништву, ортаклуку, најму, закупу и др. </a:t>
            </a:r>
          </a:p>
          <a:p>
            <a:pPr algn="just"/>
            <a:endParaRPr lang="sr-Cyrl-RS" dirty="0"/>
          </a:p>
          <a:p>
            <a:pPr algn="just"/>
            <a:endParaRPr lang="sr-Cyrl-RS" dirty="0"/>
          </a:p>
        </p:txBody>
      </p:sp>
    </p:spTree>
    <p:extLst>
      <p:ext uri="{BB962C8B-B14F-4D97-AF65-F5344CB8AC3E}">
        <p14:creationId xmlns:p14="http://schemas.microsoft.com/office/powerpoint/2010/main" val="3099620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90511-89E0-4892-945C-FEF474BFEC51}"/>
              </a:ext>
            </a:extLst>
          </p:cNvPr>
          <p:cNvSpPr>
            <a:spLocks noGrp="1"/>
          </p:cNvSpPr>
          <p:nvPr>
            <p:ph type="title"/>
          </p:nvPr>
        </p:nvSpPr>
        <p:spPr/>
        <p:txBody>
          <a:bodyPr/>
          <a:lstStyle/>
          <a:p>
            <a:endParaRPr lang="sr-Cyrl-RS"/>
          </a:p>
        </p:txBody>
      </p:sp>
      <p:sp>
        <p:nvSpPr>
          <p:cNvPr id="3" name="Content Placeholder 2">
            <a:extLst>
              <a:ext uri="{FF2B5EF4-FFF2-40B4-BE49-F238E27FC236}">
                <a16:creationId xmlns:a16="http://schemas.microsoft.com/office/drawing/2014/main" id="{736C1F6B-572A-4C59-9353-C5D4ED84F544}"/>
              </a:ext>
            </a:extLst>
          </p:cNvPr>
          <p:cNvSpPr>
            <a:spLocks noGrp="1"/>
          </p:cNvSpPr>
          <p:nvPr>
            <p:ph idx="1"/>
          </p:nvPr>
        </p:nvSpPr>
        <p:spPr/>
        <p:txBody>
          <a:bodyPr>
            <a:normAutofit lnSpcReduction="10000"/>
          </a:bodyPr>
          <a:lstStyle/>
          <a:p>
            <a:pPr algn="just"/>
            <a:r>
              <a:rPr lang="sr-Cyrl-RS" b="1" dirty="0"/>
              <a:t>Кривично право</a:t>
            </a:r>
          </a:p>
          <a:p>
            <a:pPr algn="just"/>
            <a:r>
              <a:rPr lang="sr-Cyrl-RS" dirty="0"/>
              <a:t>Задржавање давнашњих установа и поступака</a:t>
            </a:r>
          </a:p>
          <a:p>
            <a:pPr algn="just"/>
            <a:r>
              <a:rPr lang="sr-Cyrl-RS" dirty="0"/>
              <a:t>Казне су веома оштре:</a:t>
            </a:r>
          </a:p>
          <a:p>
            <a:pPr algn="just"/>
            <a:r>
              <a:rPr lang="sr-Cyrl-RS" dirty="0"/>
              <a:t>-за крађу одсецање руке</a:t>
            </a:r>
          </a:p>
          <a:p>
            <a:pPr algn="just"/>
            <a:r>
              <a:rPr lang="sr-Cyrl-RS" dirty="0"/>
              <a:t>-за разбојништво смртна казна</a:t>
            </a:r>
          </a:p>
          <a:p>
            <a:pPr algn="just"/>
            <a:r>
              <a:rPr lang="sr-Cyrl-RS" dirty="0"/>
              <a:t>-прељуба се кажњава бичевањем или каменовањем и то јавно</a:t>
            </a:r>
          </a:p>
          <a:p>
            <a:pPr algn="just"/>
            <a:r>
              <a:rPr lang="sr-Cyrl-RS" dirty="0"/>
              <a:t>Посебно кривично дело је лажно оптуживање за прељубу, за које је предвиђено искључење из исламске заједнице</a:t>
            </a:r>
          </a:p>
          <a:p>
            <a:pPr algn="just"/>
            <a:r>
              <a:rPr lang="sr-Cyrl-RS" dirty="0"/>
              <a:t>-за светогђе или повреду култа може да се досуди смртна казна</a:t>
            </a:r>
          </a:p>
          <a:p>
            <a:pPr algn="just"/>
            <a:endParaRPr lang="sr-Cyrl-RS" dirty="0"/>
          </a:p>
        </p:txBody>
      </p:sp>
    </p:spTree>
    <p:extLst>
      <p:ext uri="{BB962C8B-B14F-4D97-AF65-F5344CB8AC3E}">
        <p14:creationId xmlns:p14="http://schemas.microsoft.com/office/powerpoint/2010/main" val="2346750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81D86-9068-446B-B197-78AA99C59D96}"/>
              </a:ext>
            </a:extLst>
          </p:cNvPr>
          <p:cNvSpPr>
            <a:spLocks noGrp="1"/>
          </p:cNvSpPr>
          <p:nvPr>
            <p:ph type="title"/>
          </p:nvPr>
        </p:nvSpPr>
        <p:spPr/>
        <p:txBody>
          <a:bodyPr/>
          <a:lstStyle/>
          <a:p>
            <a:endParaRPr lang="sr-Cyrl-RS" dirty="0"/>
          </a:p>
        </p:txBody>
      </p:sp>
      <p:sp>
        <p:nvSpPr>
          <p:cNvPr id="3" name="Content Placeholder 2">
            <a:extLst>
              <a:ext uri="{FF2B5EF4-FFF2-40B4-BE49-F238E27FC236}">
                <a16:creationId xmlns:a16="http://schemas.microsoft.com/office/drawing/2014/main" id="{61E7B860-F600-4A41-9EE5-CE0BBB222C33}"/>
              </a:ext>
            </a:extLst>
          </p:cNvPr>
          <p:cNvSpPr>
            <a:spLocks noGrp="1"/>
          </p:cNvSpPr>
          <p:nvPr>
            <p:ph idx="1"/>
          </p:nvPr>
        </p:nvSpPr>
        <p:spPr/>
        <p:txBody>
          <a:bodyPr>
            <a:normAutofit/>
          </a:bodyPr>
          <a:lstStyle/>
          <a:p>
            <a:pPr algn="just"/>
            <a:r>
              <a:rPr lang="sr-Cyrl-RS" dirty="0"/>
              <a:t>Већину елемената садржаних у Тори преузело је хришћанство</a:t>
            </a:r>
            <a:endParaRPr lang="sr-Cyrl-RS" dirty="0">
              <a:solidFill>
                <a:srgbClr val="FF0000"/>
              </a:solidFill>
            </a:endParaRPr>
          </a:p>
          <a:p>
            <a:pPr algn="just"/>
            <a:r>
              <a:rPr lang="sr-Cyrl-RS" b="1" dirty="0"/>
              <a:t>Усмена Тора</a:t>
            </a:r>
          </a:p>
          <a:p>
            <a:pPr algn="just"/>
            <a:r>
              <a:rPr lang="sr-Cyrl-RS" dirty="0"/>
              <a:t>Настала тумачењем, проучавањем и коментарисањем Торе од стране писмених и учених људи</a:t>
            </a:r>
          </a:p>
          <a:p>
            <a:pPr algn="just"/>
            <a:r>
              <a:rPr lang="sr-Cyrl-RS" b="1" dirty="0"/>
              <a:t>Писана Тора или Мишна</a:t>
            </a:r>
          </a:p>
          <a:p>
            <a:pPr algn="just"/>
            <a:r>
              <a:rPr lang="sr-Cyrl-RS" dirty="0"/>
              <a:t>Настала записивањем коментара и допуна. Записивање је почело 70. године наше ере, а завршило се око 200. године</a:t>
            </a:r>
          </a:p>
          <a:p>
            <a:pPr algn="just"/>
            <a:r>
              <a:rPr lang="sr-Cyrl-RS" dirty="0"/>
              <a:t>Две верзије које су временом створене: јерусалимска и вавилонска, које се једним именом називају </a:t>
            </a:r>
            <a:r>
              <a:rPr lang="sr-Cyrl-RS" b="1" dirty="0"/>
              <a:t>Талмуд</a:t>
            </a:r>
          </a:p>
        </p:txBody>
      </p:sp>
    </p:spTree>
    <p:extLst>
      <p:ext uri="{BB962C8B-B14F-4D97-AF65-F5344CB8AC3E}">
        <p14:creationId xmlns:p14="http://schemas.microsoft.com/office/powerpoint/2010/main" val="95349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03429-7EB8-4247-A4F0-9EBCE50E1F2F}"/>
              </a:ext>
            </a:extLst>
          </p:cNvPr>
          <p:cNvSpPr>
            <a:spLocks noGrp="1"/>
          </p:cNvSpPr>
          <p:nvPr>
            <p:ph type="title"/>
          </p:nvPr>
        </p:nvSpPr>
        <p:spPr/>
        <p:txBody>
          <a:bodyPr/>
          <a:lstStyle/>
          <a:p>
            <a:endParaRPr lang="sr-Cyrl-RS"/>
          </a:p>
        </p:txBody>
      </p:sp>
      <p:sp>
        <p:nvSpPr>
          <p:cNvPr id="3" name="Content Placeholder 2">
            <a:extLst>
              <a:ext uri="{FF2B5EF4-FFF2-40B4-BE49-F238E27FC236}">
                <a16:creationId xmlns:a16="http://schemas.microsoft.com/office/drawing/2014/main" id="{7377AAF1-3C64-4DCE-A986-73FF52B05CAA}"/>
              </a:ext>
            </a:extLst>
          </p:cNvPr>
          <p:cNvSpPr>
            <a:spLocks noGrp="1"/>
          </p:cNvSpPr>
          <p:nvPr>
            <p:ph idx="1"/>
          </p:nvPr>
        </p:nvSpPr>
        <p:spPr/>
        <p:txBody>
          <a:bodyPr>
            <a:normAutofit fontScale="77500" lnSpcReduction="20000"/>
          </a:bodyPr>
          <a:lstStyle/>
          <a:p>
            <a:pPr algn="just"/>
            <a:r>
              <a:rPr lang="sr-Cyrl-RS" dirty="0"/>
              <a:t>Обимнсот и обиље детаља у самом праву. Препрека за систематизацију и кодификацију</a:t>
            </a:r>
          </a:p>
          <a:p>
            <a:pPr algn="just"/>
            <a:r>
              <a:rPr lang="sr-Cyrl-RS" dirty="0"/>
              <a:t>Појам индувидуалних права није у потпуности разрађен због изражених религијских елемената</a:t>
            </a:r>
          </a:p>
          <a:p>
            <a:pPr algn="just"/>
            <a:r>
              <a:rPr lang="sr-Cyrl-RS" dirty="0"/>
              <a:t>Странке треба да поштују Уговор и дату</a:t>
            </a:r>
            <a:r>
              <a:rPr lang="en-US" dirty="0"/>
              <a:t> </a:t>
            </a:r>
            <a:r>
              <a:rPr lang="sr-Cyrl-RS" dirty="0"/>
              <a:t>реч, јер на тај начин служе Богу</a:t>
            </a:r>
          </a:p>
          <a:p>
            <a:pPr algn="just"/>
            <a:r>
              <a:rPr lang="sr-Cyrl-RS" b="1" dirty="0"/>
              <a:t>СУДОВИ</a:t>
            </a:r>
          </a:p>
          <a:p>
            <a:pPr algn="just"/>
            <a:r>
              <a:rPr lang="sr-Cyrl-RS" dirty="0"/>
              <a:t>Судове чине, по правилу, три члана који су рабини или лаици</a:t>
            </a:r>
          </a:p>
          <a:p>
            <a:pPr algn="just"/>
            <a:r>
              <a:rPr lang="sr-Cyrl-RS" dirty="0"/>
              <a:t>Ова лица уживају имунитет за поступке у којима доносе пресуду</a:t>
            </a:r>
          </a:p>
          <a:p>
            <a:pPr algn="just"/>
            <a:r>
              <a:rPr lang="sr-Cyrl-RS" dirty="0"/>
              <a:t>Суђење је једностепено</a:t>
            </a:r>
          </a:p>
          <a:p>
            <a:pPr algn="just"/>
            <a:r>
              <a:rPr lang="sr-Cyrl-RS" dirty="0"/>
              <a:t>Странка од суда може само да захтева да исправи пресуду уколико сматра да је погрешна</a:t>
            </a:r>
          </a:p>
          <a:p>
            <a:pPr algn="just"/>
            <a:r>
              <a:rPr lang="sr-Cyrl-RS" dirty="0"/>
              <a:t>Суд се не мора држати раније донетих пресуда, оне га не обавезују</a:t>
            </a:r>
          </a:p>
          <a:p>
            <a:pPr algn="just"/>
            <a:r>
              <a:rPr lang="sr-Cyrl-RS" dirty="0"/>
              <a:t>У поступку се може тражити помоћ школованих правника, али није неопходно</a:t>
            </a:r>
          </a:p>
        </p:txBody>
      </p:sp>
    </p:spTree>
    <p:extLst>
      <p:ext uri="{BB962C8B-B14F-4D97-AF65-F5344CB8AC3E}">
        <p14:creationId xmlns:p14="http://schemas.microsoft.com/office/powerpoint/2010/main" val="424936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399E6-28D8-4649-9242-CCE508CFE517}"/>
              </a:ext>
            </a:extLst>
          </p:cNvPr>
          <p:cNvSpPr>
            <a:spLocks noGrp="1"/>
          </p:cNvSpPr>
          <p:nvPr>
            <p:ph type="title"/>
          </p:nvPr>
        </p:nvSpPr>
        <p:spPr/>
        <p:txBody>
          <a:bodyPr/>
          <a:lstStyle/>
          <a:p>
            <a:endParaRPr lang="sr-Cyrl-RS" dirty="0"/>
          </a:p>
        </p:txBody>
      </p:sp>
      <p:sp>
        <p:nvSpPr>
          <p:cNvPr id="3" name="Content Placeholder 2">
            <a:extLst>
              <a:ext uri="{FF2B5EF4-FFF2-40B4-BE49-F238E27FC236}">
                <a16:creationId xmlns:a16="http://schemas.microsoft.com/office/drawing/2014/main" id="{034A1835-2FE8-4872-BFAE-CBC96FB483B8}"/>
              </a:ext>
            </a:extLst>
          </p:cNvPr>
          <p:cNvSpPr>
            <a:spLocks noGrp="1"/>
          </p:cNvSpPr>
          <p:nvPr>
            <p:ph idx="1"/>
          </p:nvPr>
        </p:nvSpPr>
        <p:spPr/>
        <p:txBody>
          <a:bodyPr>
            <a:normAutofit fontScale="92500" lnSpcReduction="10000"/>
          </a:bodyPr>
          <a:lstStyle/>
          <a:p>
            <a:pPr algn="just"/>
            <a:r>
              <a:rPr lang="sr-Cyrl-RS" dirty="0"/>
              <a:t>Правни систем се разликује од правних система који постоје у Европи</a:t>
            </a:r>
          </a:p>
          <a:p>
            <a:pPr algn="just"/>
            <a:r>
              <a:rPr lang="sr-Cyrl-RS" dirty="0"/>
              <a:t>Правни систем се не састоји само од правних правила, већ представља мешавину правних норми, митова, легенди, филозофских постулата, историјских података</a:t>
            </a:r>
          </a:p>
          <a:p>
            <a:pPr algn="just"/>
            <a:r>
              <a:rPr lang="sr-Cyrl-RS" b="1" dirty="0"/>
              <a:t>Халаках</a:t>
            </a:r>
            <a:r>
              <a:rPr lang="sr-Cyrl-RS" dirty="0"/>
              <a:t>-означава правна правила</a:t>
            </a:r>
          </a:p>
          <a:p>
            <a:pPr algn="just"/>
            <a:r>
              <a:rPr lang="sr-Cyrl-RS" b="1" dirty="0"/>
              <a:t>Хагада</a:t>
            </a:r>
            <a:r>
              <a:rPr lang="sr-Cyrl-RS" dirty="0"/>
              <a:t>-означава сва друга правила (митове, легенде, филозофске постулате)</a:t>
            </a:r>
          </a:p>
          <a:p>
            <a:pPr algn="just"/>
            <a:r>
              <a:rPr lang="sr-Cyrl-RS" dirty="0"/>
              <a:t>У Сарајеву се чува једна позната хагада</a:t>
            </a:r>
          </a:p>
          <a:p>
            <a:pPr algn="just"/>
            <a:r>
              <a:rPr lang="sr-Cyrl-RS" dirty="0"/>
              <a:t>Норме Талмуда су описног карактера и дају аргумент за неки став (Норме у европском праву имају декларативни, императивни или заповедни карактер)</a:t>
            </a:r>
          </a:p>
        </p:txBody>
      </p:sp>
    </p:spTree>
    <p:extLst>
      <p:ext uri="{BB962C8B-B14F-4D97-AF65-F5344CB8AC3E}">
        <p14:creationId xmlns:p14="http://schemas.microsoft.com/office/powerpoint/2010/main" val="432168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990EF-FA02-4AC8-A63D-DE1F15EFB26E}"/>
              </a:ext>
            </a:extLst>
          </p:cNvPr>
          <p:cNvSpPr>
            <a:spLocks noGrp="1"/>
          </p:cNvSpPr>
          <p:nvPr>
            <p:ph type="title"/>
          </p:nvPr>
        </p:nvSpPr>
        <p:spPr/>
        <p:txBody>
          <a:bodyPr/>
          <a:lstStyle/>
          <a:p>
            <a:r>
              <a:rPr lang="sr-Cyrl-RS" dirty="0"/>
              <a:t>Особености </a:t>
            </a:r>
          </a:p>
        </p:txBody>
      </p:sp>
      <p:sp>
        <p:nvSpPr>
          <p:cNvPr id="3" name="Content Placeholder 2">
            <a:extLst>
              <a:ext uri="{FF2B5EF4-FFF2-40B4-BE49-F238E27FC236}">
                <a16:creationId xmlns:a16="http://schemas.microsoft.com/office/drawing/2014/main" id="{5A3B779F-090D-49C5-9424-E6E94271B2D9}"/>
              </a:ext>
            </a:extLst>
          </p:cNvPr>
          <p:cNvSpPr>
            <a:spLocks noGrp="1"/>
          </p:cNvSpPr>
          <p:nvPr>
            <p:ph idx="1"/>
          </p:nvPr>
        </p:nvSpPr>
        <p:spPr/>
        <p:txBody>
          <a:bodyPr>
            <a:normAutofit fontScale="92500" lnSpcReduction="10000"/>
          </a:bodyPr>
          <a:lstStyle/>
          <a:p>
            <a:pPr algn="just"/>
            <a:r>
              <a:rPr lang="sr-Cyrl-RS" dirty="0"/>
              <a:t>Јеврејско право има одређене правне гране: породично, наследно, кривично, облигационо итд.</a:t>
            </a:r>
          </a:p>
          <a:p>
            <a:pPr algn="just"/>
            <a:r>
              <a:rPr lang="sr-Cyrl-RS" dirty="0"/>
              <a:t>Специфично: постоје одредбе које се тичу режима исхране, одржавања хигијене и верских обреда за време празника (</a:t>
            </a:r>
            <a:r>
              <a:rPr lang="sr-Cyrl-RS" i="1" dirty="0"/>
              <a:t>Мицвох, Шабат</a:t>
            </a:r>
            <a:r>
              <a:rPr lang="sr-Cyrl-RS" dirty="0"/>
              <a:t>)</a:t>
            </a:r>
          </a:p>
          <a:p>
            <a:pPr algn="just"/>
            <a:r>
              <a:rPr lang="sr-Cyrl-RS" dirty="0"/>
              <a:t>Додир јеврејског права са отоманским правом и </a:t>
            </a:r>
            <a:r>
              <a:rPr lang="sr-Latn-RS" dirty="0"/>
              <a:t>Common Law</a:t>
            </a:r>
            <a:r>
              <a:rPr lang="sr-Cyrl-RS" dirty="0"/>
              <a:t> системом </a:t>
            </a:r>
          </a:p>
          <a:p>
            <a:pPr algn="just"/>
            <a:r>
              <a:rPr lang="sr-Cyrl-RS" dirty="0"/>
              <a:t>Све до краја Првог светског рата земљиште на којем се данас налази изреалеска држава припадало је Турској (Отоманском Царству)</a:t>
            </a:r>
          </a:p>
          <a:p>
            <a:pPr algn="just"/>
            <a:r>
              <a:rPr lang="sr-Cyrl-RS" dirty="0"/>
              <a:t>Од 1922. године на основу мандата Друштва народа подручје потпада под британску управу</a:t>
            </a:r>
          </a:p>
        </p:txBody>
      </p:sp>
    </p:spTree>
    <p:extLst>
      <p:ext uri="{BB962C8B-B14F-4D97-AF65-F5344CB8AC3E}">
        <p14:creationId xmlns:p14="http://schemas.microsoft.com/office/powerpoint/2010/main" val="1749713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4CFDD-BD56-4407-87B0-FF1A3B56761B}"/>
              </a:ext>
            </a:extLst>
          </p:cNvPr>
          <p:cNvSpPr>
            <a:spLocks noGrp="1"/>
          </p:cNvSpPr>
          <p:nvPr>
            <p:ph type="title"/>
          </p:nvPr>
        </p:nvSpPr>
        <p:spPr>
          <a:xfrm>
            <a:off x="838200" y="365126"/>
            <a:ext cx="10515600" cy="833360"/>
          </a:xfrm>
        </p:spPr>
        <p:txBody>
          <a:bodyPr/>
          <a:lstStyle/>
          <a:p>
            <a:endParaRPr lang="sr-Cyrl-RS" dirty="0"/>
          </a:p>
        </p:txBody>
      </p:sp>
      <p:sp>
        <p:nvSpPr>
          <p:cNvPr id="3" name="Content Placeholder 2">
            <a:extLst>
              <a:ext uri="{FF2B5EF4-FFF2-40B4-BE49-F238E27FC236}">
                <a16:creationId xmlns:a16="http://schemas.microsoft.com/office/drawing/2014/main" id="{503C9824-6C30-48D0-8D94-EB815503BE21}"/>
              </a:ext>
            </a:extLst>
          </p:cNvPr>
          <p:cNvSpPr>
            <a:spLocks noGrp="1"/>
          </p:cNvSpPr>
          <p:nvPr>
            <p:ph idx="1"/>
          </p:nvPr>
        </p:nvSpPr>
        <p:spPr>
          <a:xfrm>
            <a:off x="838200" y="1562470"/>
            <a:ext cx="10515600" cy="4614493"/>
          </a:xfrm>
        </p:spPr>
        <p:txBody>
          <a:bodyPr>
            <a:normAutofit fontScale="85000" lnSpcReduction="20000"/>
          </a:bodyPr>
          <a:lstStyle/>
          <a:p>
            <a:pPr algn="just"/>
            <a:r>
              <a:rPr lang="sr-Cyrl-RS" dirty="0"/>
              <a:t>За време британске управе примењивано је отоманско право, које је било делимично кодификовано</a:t>
            </a:r>
          </a:p>
          <a:p>
            <a:pPr algn="just"/>
            <a:r>
              <a:rPr lang="sr-Cyrl-RS" dirty="0"/>
              <a:t>Примена </a:t>
            </a:r>
            <a:r>
              <a:rPr lang="sr-Latn-RS" dirty="0"/>
              <a:t>Common law </a:t>
            </a:r>
            <a:r>
              <a:rPr lang="sr-Cyrl-RS" dirty="0"/>
              <a:t>била је уобичајена. Разлог за то је постојање правних празнина или недовољно јасна норама отоманског права</a:t>
            </a:r>
          </a:p>
          <a:p>
            <a:pPr algn="just"/>
            <a:r>
              <a:rPr lang="sr-Cyrl-RS" dirty="0"/>
              <a:t>Одлуком Уједињених нација 1948. године проглашење независности</a:t>
            </a:r>
          </a:p>
          <a:p>
            <a:pPr algn="just"/>
            <a:r>
              <a:rPr lang="sr-Cyrl-RS" dirty="0"/>
              <a:t>После проглашења независности остало је да се примњује право које је у том тренутку било позитивно</a:t>
            </a:r>
          </a:p>
          <a:p>
            <a:pPr algn="just"/>
            <a:r>
              <a:rPr lang="sr-Cyrl-RS" dirty="0"/>
              <a:t>Нека правила из британске управе важе и данас што није случај са нормама турског порекла</a:t>
            </a:r>
          </a:p>
          <a:p>
            <a:pPr algn="just"/>
            <a:r>
              <a:rPr lang="sr-Cyrl-RS" dirty="0"/>
              <a:t>Норме турског порекла су замењене израелским законима </a:t>
            </a:r>
          </a:p>
          <a:p>
            <a:pPr algn="just"/>
            <a:r>
              <a:rPr lang="sr-Cyrl-RS" dirty="0"/>
              <a:t>Ново израелско законодавство је под утицајем англосаксонског и европско континенталног права</a:t>
            </a:r>
          </a:p>
          <a:p>
            <a:pPr algn="just"/>
            <a:r>
              <a:rPr lang="sr-Cyrl-RS" dirty="0"/>
              <a:t>Утицај </a:t>
            </a:r>
            <a:r>
              <a:rPr lang="sr-Latn-RS" dirty="0"/>
              <a:t>Common Law </a:t>
            </a:r>
            <a:r>
              <a:rPr lang="sr-Cyrl-RS" dirty="0"/>
              <a:t>на садржај позитивног права је у паду, али је стил и метод правног развоја израелског права у традицији </a:t>
            </a:r>
            <a:r>
              <a:rPr lang="sr-Latn-RS" dirty="0"/>
              <a:t>Common Law </a:t>
            </a:r>
            <a:r>
              <a:rPr lang="sr-Cyrl-RS" dirty="0"/>
              <a:t>система. </a:t>
            </a:r>
          </a:p>
          <a:p>
            <a:pPr algn="just"/>
            <a:endParaRPr lang="sr-Cyrl-RS" dirty="0"/>
          </a:p>
          <a:p>
            <a:pPr algn="just"/>
            <a:endParaRPr lang="sr-Cyrl-RS" dirty="0"/>
          </a:p>
          <a:p>
            <a:pPr algn="just"/>
            <a:endParaRPr lang="sr-Cyrl-RS" dirty="0"/>
          </a:p>
        </p:txBody>
      </p:sp>
    </p:spTree>
    <p:extLst>
      <p:ext uri="{BB962C8B-B14F-4D97-AF65-F5344CB8AC3E}">
        <p14:creationId xmlns:p14="http://schemas.microsoft.com/office/powerpoint/2010/main" val="3786972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774A9-7441-41D3-A6D3-D5968512176C}"/>
              </a:ext>
            </a:extLst>
          </p:cNvPr>
          <p:cNvSpPr>
            <a:spLocks noGrp="1"/>
          </p:cNvSpPr>
          <p:nvPr>
            <p:ph type="ctrTitle"/>
          </p:nvPr>
        </p:nvSpPr>
        <p:spPr/>
        <p:txBody>
          <a:bodyPr/>
          <a:lstStyle/>
          <a:p>
            <a:r>
              <a:rPr lang="sr-Cyrl-RS" dirty="0"/>
              <a:t>ИСЛАМ И ШЕРИЈАТСКО ПРАВО</a:t>
            </a:r>
          </a:p>
        </p:txBody>
      </p:sp>
      <p:sp>
        <p:nvSpPr>
          <p:cNvPr id="3" name="Subtitle 2">
            <a:extLst>
              <a:ext uri="{FF2B5EF4-FFF2-40B4-BE49-F238E27FC236}">
                <a16:creationId xmlns:a16="http://schemas.microsoft.com/office/drawing/2014/main" id="{EB869D64-3775-4737-977A-5C4EC57DCFA0}"/>
              </a:ext>
            </a:extLst>
          </p:cNvPr>
          <p:cNvSpPr>
            <a:spLocks noGrp="1"/>
          </p:cNvSpPr>
          <p:nvPr>
            <p:ph type="subTitle" idx="1"/>
          </p:nvPr>
        </p:nvSpPr>
        <p:spPr/>
        <p:txBody>
          <a:bodyPr/>
          <a:lstStyle/>
          <a:p>
            <a:endParaRPr lang="sr-Cyrl-RS"/>
          </a:p>
        </p:txBody>
      </p:sp>
    </p:spTree>
    <p:extLst>
      <p:ext uri="{BB962C8B-B14F-4D97-AF65-F5344CB8AC3E}">
        <p14:creationId xmlns:p14="http://schemas.microsoft.com/office/powerpoint/2010/main" val="2816133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F64CC-7C4A-4691-8F6F-23C8B8F76B4C}"/>
              </a:ext>
            </a:extLst>
          </p:cNvPr>
          <p:cNvSpPr>
            <a:spLocks noGrp="1"/>
          </p:cNvSpPr>
          <p:nvPr>
            <p:ph type="title"/>
          </p:nvPr>
        </p:nvSpPr>
        <p:spPr/>
        <p:txBody>
          <a:bodyPr/>
          <a:lstStyle/>
          <a:p>
            <a:r>
              <a:rPr lang="sr-Cyrl-RS" dirty="0"/>
              <a:t>Ислам</a:t>
            </a:r>
          </a:p>
        </p:txBody>
      </p:sp>
      <p:sp>
        <p:nvSpPr>
          <p:cNvPr id="3" name="Content Placeholder 2">
            <a:extLst>
              <a:ext uri="{FF2B5EF4-FFF2-40B4-BE49-F238E27FC236}">
                <a16:creationId xmlns:a16="http://schemas.microsoft.com/office/drawing/2014/main" id="{081826B4-AF9D-4825-983E-02E0B48E11EE}"/>
              </a:ext>
            </a:extLst>
          </p:cNvPr>
          <p:cNvSpPr>
            <a:spLocks noGrp="1"/>
          </p:cNvSpPr>
          <p:nvPr>
            <p:ph idx="1"/>
          </p:nvPr>
        </p:nvSpPr>
        <p:spPr/>
        <p:txBody>
          <a:bodyPr>
            <a:normAutofit fontScale="92500" lnSpcReduction="20000"/>
          </a:bodyPr>
          <a:lstStyle/>
          <a:p>
            <a:pPr algn="just"/>
            <a:r>
              <a:rPr lang="sr-Cyrl-RS" dirty="0"/>
              <a:t>Арабљани (од речи Араб, семитског порекла и значи пустиња или његов становник), живели су номадским животом на Арабљанском полуострву, подељени у више племена</a:t>
            </a:r>
          </a:p>
          <a:p>
            <a:pPr algn="just"/>
            <a:r>
              <a:rPr lang="sr-Cyrl-RS" dirty="0"/>
              <a:t>Били су „чувари“ пута измеђи Индије и Запада. Октавијан Август је 24. год. п.н.е. покушао да заузме путеве арабљанских каравана, али се поход завршио неуспехом</a:t>
            </a:r>
          </a:p>
          <a:p>
            <a:pPr algn="just"/>
            <a:r>
              <a:rPr lang="sr-Cyrl-RS" dirty="0"/>
              <a:t>Арабљани су били многобошци пре примања ислама</a:t>
            </a:r>
          </a:p>
          <a:p>
            <a:pPr algn="just"/>
            <a:r>
              <a:rPr lang="sr-Cyrl-RS" dirty="0"/>
              <a:t>ИСЛАМ- нова религија чији је творац Мухамед, припадник племена које је чувало црни камен (Каба или Ћаба) у Меки</a:t>
            </a:r>
          </a:p>
          <a:p>
            <a:pPr algn="just"/>
            <a:r>
              <a:rPr lang="sr-Cyrl-RS" dirty="0"/>
              <a:t>Своје дело Мухамед је почео у четрдесетој години, тако што му је једне ноћи Бог-Алах преко анђела Гаврила (Џибрила) послао </a:t>
            </a:r>
            <a:r>
              <a:rPr lang="sr-Cyrl-RS" i="1" dirty="0"/>
              <a:t>Објаве. </a:t>
            </a:r>
            <a:r>
              <a:rPr lang="sr-Cyrl-RS" dirty="0"/>
              <a:t>Тада му је наређено да саопштава божанско </a:t>
            </a:r>
            <a:r>
              <a:rPr lang="sr-Cyrl-RS" i="1" dirty="0"/>
              <a:t>откровење</a:t>
            </a:r>
            <a:r>
              <a:rPr lang="sr-Cyrl-RS" dirty="0"/>
              <a:t>.</a:t>
            </a:r>
          </a:p>
          <a:p>
            <a:pPr algn="just"/>
            <a:r>
              <a:rPr lang="sr-Cyrl-RS" dirty="0"/>
              <a:t>Мухамед је откровења саопштавао у Меки</a:t>
            </a:r>
          </a:p>
          <a:p>
            <a:pPr algn="just"/>
            <a:endParaRPr lang="sr-Cyrl-RS" dirty="0"/>
          </a:p>
          <a:p>
            <a:pPr algn="just"/>
            <a:endParaRPr lang="sr-Cyrl-RS" dirty="0"/>
          </a:p>
        </p:txBody>
      </p:sp>
    </p:spTree>
    <p:extLst>
      <p:ext uri="{BB962C8B-B14F-4D97-AF65-F5344CB8AC3E}">
        <p14:creationId xmlns:p14="http://schemas.microsoft.com/office/powerpoint/2010/main" val="1397947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1915</Words>
  <Application>Microsoft Office PowerPoint</Application>
  <PresentationFormat>Widescreen</PresentationFormat>
  <Paragraphs>138</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ТАЛМУД И ЈЕВРЕЈСКО ПРАВО</vt:lpstr>
      <vt:lpstr>PowerPoint Presentation</vt:lpstr>
      <vt:lpstr>PowerPoint Presentation</vt:lpstr>
      <vt:lpstr>PowerPoint Presentation</vt:lpstr>
      <vt:lpstr>PowerPoint Presentation</vt:lpstr>
      <vt:lpstr>Особености </vt:lpstr>
      <vt:lpstr>PowerPoint Presentation</vt:lpstr>
      <vt:lpstr>ИСЛАМ И ШЕРИЈАТСКО ПРАВО</vt:lpstr>
      <vt:lpstr>Ислам</vt:lpstr>
      <vt:lpstr>PowerPoint Presentation</vt:lpstr>
      <vt:lpstr>Арпска култура</vt:lpstr>
      <vt:lpstr>Шеријатско право</vt:lpstr>
      <vt:lpstr>Извори шеријатског права</vt:lpstr>
      <vt:lpstr>PowerPoint Presentation</vt:lpstr>
      <vt:lpstr>PowerPoint Presentation</vt:lpstr>
      <vt:lpstr>Други извори шеријатског права</vt:lpstr>
      <vt:lpstr>Специфичности шеријатског права</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ТАЛМУД И ЈЕВРЕЈСКО ПРАВО</dc:title>
  <dc:creator>Milica Sovrlic</dc:creator>
  <cp:lastModifiedBy>Milica Sovrlic</cp:lastModifiedBy>
  <cp:revision>30</cp:revision>
  <dcterms:created xsi:type="dcterms:W3CDTF">2020-03-20T10:08:51Z</dcterms:created>
  <dcterms:modified xsi:type="dcterms:W3CDTF">2020-03-30T09:55:52Z</dcterms:modified>
</cp:coreProperties>
</file>