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932A-E652-48C5-9DDC-E5F900041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A62261-84EA-4F61-81C5-7688EF90C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06041-4F06-4608-8A50-2AA633B5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0F52B-00A0-4ED6-8D00-C44C5B8A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62DF3-C4FE-4D04-AFAE-7747686A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95262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D6FD-F986-475A-91F0-B92F2631F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A4281-4D25-49D5-9C59-922C4B0836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BCAC3-046F-4E19-8427-D83B5529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D4DF0-834E-40A3-AC19-4480F7DBA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4A5BD-C15C-4F2F-B5AE-73F878C37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1993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9E9E01-2CCC-4E46-9E08-47F423CFE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21C09-A1A6-452C-8CDE-A8E9CE20D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F43C2-4CD8-4EDA-86D3-A6ED91FD1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EE903-B739-47A3-9F51-7FCDC191D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E92-650C-4A22-AEB2-D74CF600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10945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1ABCF-47A2-4C34-83A1-F7C9AE9BF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8200-3182-48E1-8108-0618454B2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28AEC-72C6-4C2A-A1C4-0FDB31E11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581E6-8545-4888-ADBC-A48AA440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9A3AE-C5EF-4024-BA37-C130CD570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73262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D352E-DAD5-4436-BCA0-6F4F9B805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21800-86DD-43D7-A83E-DC38F85DF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18D9-FA4D-43DB-BCFC-DC6C4BCC5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B634B-853C-4A61-BFE9-90DF85F8D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20EED-D456-4D8B-9A1F-626B033C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18747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58088-9E7F-4286-8901-1074DC109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EE2D4-AD1F-49CB-B6FF-4906923E1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DF076-9952-498A-98B1-808BC411D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EDDC1-C3CF-499A-BFDD-3FFCD2F5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7D41D-53E9-4ADE-A98C-2614B3E3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D2A04-4D2B-4C06-92CC-A155204D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67816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52E84-17CE-41FE-ACE7-46C4D859E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31DEF-A58E-4D1F-AD43-47CEDD9CD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0E75E-9A08-4D91-9482-9C153C813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0FCB58-EB41-4ABB-9C46-AACAAB948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B21A2D-B8B2-4BE7-936B-C5826F71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AFD9C6-3141-40B9-88A3-6C72B0D16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04422-AB3D-45CC-9665-30752804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0FEE0D-C2FB-4945-937B-3C0CDEA0F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279458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24FB-A68C-4362-A890-B3DA694A0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614D9-0352-4479-9219-1AB1B5B7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C2B1B0-AD0F-46E6-BE48-60D7503AD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01C1B5-0674-437D-A61B-823CB8D8E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9398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B6B81F-CA97-46A0-9DD8-35B54FE91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C10B28-E6A2-46B0-9BA5-CF6CEBA78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1BB89-E38B-4616-BA7A-549A59B1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39605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9DE4C-01F1-42C5-ACFD-722FE7E9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EE693-851D-4C3F-B3C1-CA3C2801F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6A49D-496F-4854-AD27-B77823209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A5644-F450-4DE5-9231-506F59D6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72510F-CECC-4E0E-86C8-CB34DC55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9D70A-6878-4C71-9C77-9D2AF9CCE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37172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7E6C8-F586-4888-A360-493C63A38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1085D6-3AF7-4031-A0E5-D972A86C1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3323A-FB5F-442F-9657-B2AB79682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10659-AADE-4F69-AB62-4CA60693C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61605-E2F8-463B-BBA6-9B2B244B8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CA12F-4BA3-4ECD-8672-2177F37BF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29606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0E2DA6-1926-437F-9309-24E26E0D7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9E714-791B-4C61-9633-505176C06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37208-A69D-472B-B1F2-E69175D4EF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EC09-1462-4BF7-82D7-B78F90AB207E}" type="datetimeFigureOut">
              <a:rPr lang="sr-Cyrl-RS" smtClean="0"/>
              <a:t>04.05.2020.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F321A-7737-4C66-B325-908FF0CC2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BF952-ECE5-4557-B7BA-02616BE6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A7228-D291-448C-BB66-294EF4855CAC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611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AE937-5B5F-4AFE-B4BD-E493E9E5AF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Грађанске кодификације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0BFD7-EF4D-4F8C-A85A-5539CCD176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80435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7A32A-D674-4D2D-A4DA-771EC4D3C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3008A-3D10-4D5A-9710-45B0CFA1C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dirty="0"/>
              <a:t>Карактер Законика </a:t>
            </a:r>
          </a:p>
          <a:p>
            <a:pPr algn="just"/>
            <a:r>
              <a:rPr lang="sr-Cyrl-RS" dirty="0"/>
              <a:t>Анахронизам свог времена</a:t>
            </a:r>
          </a:p>
          <a:p>
            <a:pPr algn="just"/>
            <a:r>
              <a:rPr lang="sr-Cyrl-RS" dirty="0"/>
              <a:t>По духу и идејама знатно испред социјалне и друштвене структуре свог времена</a:t>
            </a:r>
          </a:p>
          <a:p>
            <a:pPr algn="just"/>
            <a:r>
              <a:rPr lang="sr-Cyrl-RS" dirty="0"/>
              <a:t>У Аустрији је кметсво укинуто тек 1848. године</a:t>
            </a:r>
          </a:p>
          <a:p>
            <a:pPr algn="just"/>
            <a:r>
              <a:rPr lang="sr-Cyrl-RS" dirty="0"/>
              <a:t>Законик, донет 1811. садржао правила о грађанскоправној једнакости, приватној својини, слободи привредног кретања</a:t>
            </a:r>
          </a:p>
          <a:p>
            <a:pPr algn="just"/>
            <a:r>
              <a:rPr lang="sr-Cyrl-RS" dirty="0"/>
              <a:t>Тек у другој половини 19. века дошло је до поклапања друштвених односа и правних правила која су их регулисала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74527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98B62-AD43-4107-8EF1-6FAACA66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00BF2-2C34-4E67-AB3A-38A43FEC7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RS" b="1" dirty="0"/>
              <a:t>Утицај Законика</a:t>
            </a:r>
          </a:p>
          <a:p>
            <a:r>
              <a:rPr lang="sr-Cyrl-RS" dirty="0"/>
              <a:t>Знатно мањи утицај од других законика</a:t>
            </a:r>
          </a:p>
          <a:p>
            <a:pPr algn="just"/>
            <a:r>
              <a:rPr lang="sr-Cyrl-RS" dirty="0"/>
              <a:t>Разлог: монархија којој је претила опасност унутрашњег распада</a:t>
            </a:r>
          </a:p>
          <a:p>
            <a:pPr algn="just"/>
            <a:r>
              <a:rPr lang="sr-Cyrl-RS" dirty="0"/>
              <a:t>Утицај на:</a:t>
            </a:r>
          </a:p>
          <a:p>
            <a:pPr algn="just"/>
            <a:r>
              <a:rPr lang="sr-Cyrl-RS" dirty="0"/>
              <a:t>Земеље Средње Европе,</a:t>
            </a:r>
          </a:p>
          <a:p>
            <a:pPr algn="just"/>
            <a:r>
              <a:rPr lang="sr-Cyrl-RS" dirty="0"/>
              <a:t>АГЗ је важио на територијама Војводине, Хрватске, Босне и Херцеговине,</a:t>
            </a:r>
          </a:p>
          <a:p>
            <a:pPr algn="just"/>
            <a:r>
              <a:rPr lang="sr-Cyrl-RS" dirty="0"/>
              <a:t>Србија је имала свој законик из 1844. рађен по узору на аутријски ГЗ</a:t>
            </a:r>
          </a:p>
          <a:p>
            <a:pPr algn="just"/>
            <a:r>
              <a:rPr lang="sr-Cyrl-RS" dirty="0"/>
              <a:t>АГЗ је примењиван у Мађарској,</a:t>
            </a:r>
          </a:p>
          <a:p>
            <a:pPr algn="just"/>
            <a:r>
              <a:rPr lang="sr-Cyrl-RS" dirty="0"/>
              <a:t>Важио је у северној Италији (Ломбардија, Венеција) до 1861. </a:t>
            </a:r>
          </a:p>
          <a:p>
            <a:pPr algn="just"/>
            <a:r>
              <a:rPr lang="sr-Cyrl-RS" dirty="0"/>
              <a:t>Дуго примњиван у Чехословачкој,</a:t>
            </a:r>
          </a:p>
          <a:p>
            <a:pPr algn="just"/>
            <a:r>
              <a:rPr lang="sr-Cyrl-RS" dirty="0"/>
              <a:t>Рецепцију законика извршио Лихтенштајн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462842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934B9-5C3E-4316-9906-EC4C7E317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Српски грађански законик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A323D-7DA6-4A97-8F28-6E0AE6885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Донет 1844. године</a:t>
            </a:r>
          </a:p>
          <a:p>
            <a:pPr algn="just"/>
            <a:r>
              <a:rPr lang="sr-Cyrl-RS" dirty="0"/>
              <a:t>Јован Хаџић творац законика</a:t>
            </a:r>
          </a:p>
          <a:p>
            <a:r>
              <a:rPr lang="sr-Cyrl-RS" dirty="0"/>
              <a:t>Четврта кодификација грађанског права у тадашњој Европи</a:t>
            </a:r>
          </a:p>
          <a:p>
            <a:pPr algn="just"/>
            <a:r>
              <a:rPr lang="sr-Cyrl-RS" dirty="0"/>
              <a:t>Првобитна жеља кнеза Милоша да се преведе Француски грађански законик и прилагоди обичајима није остварена</a:t>
            </a:r>
          </a:p>
          <a:p>
            <a:pPr algn="just"/>
            <a:r>
              <a:rPr lang="sr-Cyrl-RS" dirty="0"/>
              <a:t>Реципиран је Аустријски грађански законик</a:t>
            </a:r>
          </a:p>
          <a:p>
            <a:pPr algn="just"/>
            <a:r>
              <a:rPr lang="sr-Cyrl-RS" dirty="0"/>
              <a:t>Разлог неуспелог покушаја француског утицаја лежи у дипломатији земаља које су желеле утицај на просторима Србије</a:t>
            </a:r>
          </a:p>
          <a:p>
            <a:pPr algn="just"/>
            <a:r>
              <a:rPr lang="sr-Cyrl-RS" dirty="0"/>
              <a:t>Правила СГЗ- а из 1844.  примењују се у недостатку позитивних прописа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524856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AA7FA-286C-4296-BCDF-1DE24EF73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64B44-4847-49C0-861D-6E1681285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/>
              <a:t>Примена </a:t>
            </a:r>
            <a:r>
              <a:rPr lang="sr-Cyrl-RS" dirty="0"/>
              <a:t>правила под условима које предвиђа Закон о неважности правних прописа донетих пре 6. априла 1941. године и за време непријатељске окупације</a:t>
            </a:r>
          </a:p>
          <a:p>
            <a:pPr algn="just"/>
            <a:r>
              <a:rPr lang="sr-Cyrl-RS" dirty="0"/>
              <a:t>Значајно: непосредан утицај правила римског права на СГЗ мимо  оног који постоји у одредбама АГЗ-а</a:t>
            </a:r>
          </a:p>
          <a:p>
            <a:pPr algn="just"/>
            <a:r>
              <a:rPr lang="sr-Cyrl-RS" dirty="0"/>
              <a:t>Србија је оваквим закоником постала део германског правног круга</a:t>
            </a:r>
          </a:p>
          <a:p>
            <a:pPr algn="just"/>
            <a:r>
              <a:rPr lang="sr-Cyrl-RS" dirty="0"/>
              <a:t>Временом у нашој правној науци дошло је до продирања француског утицаја</a:t>
            </a:r>
          </a:p>
          <a:p>
            <a:pPr algn="just"/>
            <a:r>
              <a:rPr lang="sr-Cyrl-RS" dirty="0"/>
              <a:t>Утицај се осетио и у законодавству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66002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1122F-1EE1-46D4-B4FB-64CB3208F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5400" dirty="0"/>
              <a:t>Аустријски грађански законик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9A8AD-59C4-4F1D-B577-6684FB4F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/>
              <a:t>Идеја кодификације за време Марије Терезије</a:t>
            </a:r>
          </a:p>
          <a:p>
            <a:pPr algn="just"/>
            <a:r>
              <a:rPr lang="sr-Cyrl-RS" dirty="0"/>
              <a:t>1753. године образована комисија чији је задатак био да сачини </a:t>
            </a:r>
            <a:r>
              <a:rPr lang="sr-Cyrl-RS" i="1" dirty="0"/>
              <a:t>законик целокупног права</a:t>
            </a:r>
          </a:p>
          <a:p>
            <a:pPr algn="just"/>
            <a:r>
              <a:rPr lang="sr-Latn-RS" i="1" dirty="0"/>
              <a:t>Codex Theresianus</a:t>
            </a:r>
            <a:r>
              <a:rPr lang="sr-Cyrl-RS" i="1" dirty="0"/>
              <a:t>- </a:t>
            </a:r>
            <a:r>
              <a:rPr lang="sr-Cyrl-RS" dirty="0"/>
              <a:t>први нацрт, настао 1766. године</a:t>
            </a:r>
          </a:p>
          <a:p>
            <a:pPr algn="just"/>
            <a:r>
              <a:rPr lang="sr-Cyrl-RS" dirty="0"/>
              <a:t>Компромис између традиционалног права (мешавина обичајног права) и римског права</a:t>
            </a:r>
          </a:p>
          <a:p>
            <a:pPr algn="just"/>
            <a:r>
              <a:rPr lang="sr-Cyrl-RS" dirty="0"/>
              <a:t>Материја распоређена према Гајевом систему трипартиције</a:t>
            </a:r>
          </a:p>
          <a:p>
            <a:pPr algn="just"/>
            <a:r>
              <a:rPr lang="sr-Cyrl-RS" dirty="0"/>
              <a:t>8.367 чланова</a:t>
            </a:r>
          </a:p>
        </p:txBody>
      </p:sp>
    </p:spTree>
    <p:extLst>
      <p:ext uri="{BB962C8B-B14F-4D97-AF65-F5344CB8AC3E}">
        <p14:creationId xmlns:p14="http://schemas.microsoft.com/office/powerpoint/2010/main" val="214553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8A354-C03E-4B41-98D4-1F11D42AD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C6015-2943-46E6-8232-C59E36DD5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Царичин Указ из 1772. године</a:t>
            </a:r>
          </a:p>
          <a:p>
            <a:pPr algn="just"/>
            <a:r>
              <a:rPr lang="sr-Cyrl-RS" dirty="0"/>
              <a:t>Садржано уверење на којим основама треба да почива законик</a:t>
            </a:r>
          </a:p>
          <a:p>
            <a:pPr algn="just"/>
            <a:r>
              <a:rPr lang="sr-Cyrl-RS" dirty="0"/>
              <a:t>Законик не треба за основу да има римско право, </a:t>
            </a:r>
          </a:p>
          <a:p>
            <a:pPr algn="just"/>
            <a:r>
              <a:rPr lang="sr-Cyrl-RS" dirty="0"/>
              <a:t>-већ заснован на разуму и </a:t>
            </a:r>
          </a:p>
          <a:p>
            <a:pPr algn="just"/>
            <a:r>
              <a:rPr lang="sr-Cyrl-RS" dirty="0"/>
              <a:t>-природној правичности </a:t>
            </a:r>
          </a:p>
          <a:p>
            <a:pPr algn="just"/>
            <a:r>
              <a:rPr lang="sr-Cyrl-RS" dirty="0"/>
              <a:t>Рад на кодификацији је настављен</a:t>
            </a:r>
          </a:p>
          <a:p>
            <a:pPr algn="just"/>
            <a:r>
              <a:rPr lang="sr-Cyrl-RS" dirty="0"/>
              <a:t>Усвојене неке примедбе</a:t>
            </a:r>
          </a:p>
          <a:p>
            <a:pPr algn="just"/>
            <a:r>
              <a:rPr lang="sr-Cyrl-RS" dirty="0"/>
              <a:t>Највише прерађен и скраћен део који се односи на право личности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7612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1AEC9-B473-4AC2-9EA9-2CC43674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CE51-7708-4670-AD7D-B46BD6E58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Јозефински кодекс – новонастали кодекс са усвојеним примедбама</a:t>
            </a:r>
          </a:p>
          <a:p>
            <a:pPr algn="just"/>
            <a:r>
              <a:rPr lang="sr-Cyrl-RS" dirty="0"/>
              <a:t>Озакоњен 1787. године</a:t>
            </a:r>
          </a:p>
          <a:p>
            <a:pPr algn="just"/>
            <a:r>
              <a:rPr lang="sr-Cyrl-RS" b="1" dirty="0"/>
              <a:t>Нова комисија</a:t>
            </a:r>
          </a:p>
          <a:p>
            <a:pPr algn="just"/>
            <a:r>
              <a:rPr lang="sr-Cyrl-RS" dirty="0"/>
              <a:t>Образована 1790. године</a:t>
            </a:r>
          </a:p>
          <a:p>
            <a:pPr algn="just"/>
            <a:r>
              <a:rPr lang="sr-Cyrl-RS" dirty="0"/>
              <a:t>Руководилац Мартини-професор природног права у Бечу</a:t>
            </a:r>
          </a:p>
          <a:p>
            <a:pPr algn="just"/>
            <a:r>
              <a:rPr lang="sr-Cyrl-RS" dirty="0"/>
              <a:t>Кодекс који је Мартини израдио одступио је од кодекса Марије Терезије и римског права 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33884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9F4AD-EF10-4136-A93D-B3AE4C5A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6544A-F48B-4D6A-94AA-BEA0131D4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Нацрт у потпуности прожет нормама природног права, </a:t>
            </a:r>
          </a:p>
          <a:p>
            <a:r>
              <a:rPr lang="sr-Cyrl-RS" dirty="0"/>
              <a:t> Али никад није постао закон који се примењује</a:t>
            </a:r>
          </a:p>
          <a:p>
            <a:r>
              <a:rPr lang="sr-Cyrl-RS" dirty="0"/>
              <a:t>1801. рад је поверен другој комисији</a:t>
            </a:r>
          </a:p>
          <a:p>
            <a:r>
              <a:rPr lang="sr-Cyrl-RS" dirty="0"/>
              <a:t>На челу комисије био је Франц Цајлер-професор природног права и следбеник школе природног права</a:t>
            </a:r>
          </a:p>
          <a:p>
            <a:r>
              <a:rPr lang="sr-Cyrl-RS" dirty="0"/>
              <a:t>На Цајлера је утицало и:</a:t>
            </a:r>
          </a:p>
          <a:p>
            <a:r>
              <a:rPr lang="sr-Cyrl-RS" dirty="0"/>
              <a:t>-учење рационалистичке Кантове филозофије</a:t>
            </a:r>
          </a:p>
          <a:p>
            <a:r>
              <a:rPr lang="sr-Cyrl-RS" dirty="0"/>
              <a:t>-Монтескејево учење да закони једне државе морају уважавати друштвене прилике </a:t>
            </a:r>
          </a:p>
          <a:p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689521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5A591-C251-45C3-B41F-397432BC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348AE-6475-4BAB-A792-A91A8CE99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/>
              <a:t>Општи грађански законик  донет је 1. јуна 1811. године</a:t>
            </a:r>
          </a:p>
          <a:p>
            <a:pPr algn="just"/>
            <a:r>
              <a:rPr lang="sr-Cyrl-RS" dirty="0"/>
              <a:t> Примењивао се у свим наследним земљама Хабзбуршке монархије</a:t>
            </a:r>
          </a:p>
          <a:p>
            <a:pPr algn="just"/>
            <a:r>
              <a:rPr lang="sr-Cyrl-RS" dirty="0"/>
              <a:t>Основ законика:</a:t>
            </a:r>
          </a:p>
          <a:p>
            <a:pPr algn="just"/>
            <a:r>
              <a:rPr lang="sr-Cyrl-RS" dirty="0"/>
              <a:t>-природно право,</a:t>
            </a:r>
          </a:p>
          <a:p>
            <a:pPr algn="just"/>
            <a:r>
              <a:rPr lang="sr-Cyrl-RS" dirty="0"/>
              <a:t>-римско првао,</a:t>
            </a:r>
          </a:p>
          <a:p>
            <a:pPr algn="just"/>
            <a:r>
              <a:rPr lang="sr-Cyrl-RS" dirty="0"/>
              <a:t>-ставови Кантове рационалистичке филозофије</a:t>
            </a:r>
          </a:p>
          <a:p>
            <a:pPr algn="just"/>
            <a:r>
              <a:rPr lang="sr-Cyrl-RS" dirty="0"/>
              <a:t>Законик у распореду материје прати Гајев систем </a:t>
            </a:r>
            <a:r>
              <a:rPr lang="sr-Latn-RS" i="1" dirty="0"/>
              <a:t>personae-res-actiones</a:t>
            </a:r>
          </a:p>
          <a:p>
            <a:pPr algn="just"/>
            <a:r>
              <a:rPr lang="sr-Cyrl-RS" dirty="0"/>
              <a:t>Законик има 1502 параграфа</a:t>
            </a:r>
          </a:p>
          <a:p>
            <a:pPr algn="just"/>
            <a:r>
              <a:rPr lang="sr-Cyrl-RS" dirty="0"/>
              <a:t>Материја распоређена на увод и три дела</a:t>
            </a:r>
          </a:p>
        </p:txBody>
      </p:sp>
    </p:spTree>
    <p:extLst>
      <p:ext uri="{BB962C8B-B14F-4D97-AF65-F5344CB8AC3E}">
        <p14:creationId xmlns:p14="http://schemas.microsoft.com/office/powerpoint/2010/main" val="2802848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2E16-07A3-4555-8A44-62EAAF835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85B30-16E1-40E9-BF49-8D41EF298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b="1" dirty="0"/>
              <a:t>Увод</a:t>
            </a:r>
          </a:p>
          <a:p>
            <a:pPr algn="just"/>
            <a:r>
              <a:rPr lang="sr-Cyrl-RS" dirty="0"/>
              <a:t>садржи 14 параграфа и говори о законицима уопште</a:t>
            </a:r>
          </a:p>
          <a:p>
            <a:r>
              <a:rPr lang="sr-Cyrl-RS" b="1" dirty="0"/>
              <a:t>Први део</a:t>
            </a:r>
          </a:p>
          <a:p>
            <a:pPr algn="just"/>
            <a:r>
              <a:rPr lang="sr-Cyrl-RS" dirty="0"/>
              <a:t>Посвећен личним правима  односно уређује статусно и породично право</a:t>
            </a:r>
          </a:p>
          <a:p>
            <a:pPr algn="just"/>
            <a:r>
              <a:rPr lang="sr-Cyrl-RS" b="1" dirty="0"/>
              <a:t>Други део</a:t>
            </a:r>
          </a:p>
          <a:p>
            <a:pPr algn="just"/>
            <a:r>
              <a:rPr lang="sr-Cyrl-RS" dirty="0"/>
              <a:t>Материја стварног права, наследног права и једним делом облигационог права </a:t>
            </a:r>
          </a:p>
          <a:p>
            <a:pPr algn="just"/>
            <a:r>
              <a:rPr lang="sr-Cyrl-RS" b="1" dirty="0"/>
              <a:t>Трећи део</a:t>
            </a:r>
          </a:p>
          <a:p>
            <a:pPr algn="just"/>
            <a:r>
              <a:rPr lang="sr-Cyrl-RS" dirty="0"/>
              <a:t>Регулише застрелост, одржај, садржи и правила о установљењу одређених права и обавеза , њиховој примени и престанку</a:t>
            </a:r>
          </a:p>
          <a:p>
            <a:pPr algn="just"/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544277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7A05-701C-4918-BAD6-6E4FB0F31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EDF17-F866-4DAF-AD53-C11EEA35C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b="1" dirty="0"/>
              <a:t>Измене Законика</a:t>
            </a:r>
          </a:p>
          <a:p>
            <a:pPr algn="just"/>
            <a:r>
              <a:rPr lang="sr-Cyrl-RS" dirty="0"/>
              <a:t>Законик је више пута мењан</a:t>
            </a:r>
          </a:p>
          <a:p>
            <a:pPr algn="just"/>
            <a:r>
              <a:rPr lang="sr-Cyrl-RS" dirty="0"/>
              <a:t>Разлог- мали број чланова, доста празнина</a:t>
            </a:r>
          </a:p>
          <a:p>
            <a:pPr algn="just"/>
            <a:r>
              <a:rPr lang="sr-Cyrl-RS" dirty="0"/>
              <a:t>Измене у периоду Првог светског рата (1914-1916)- најзначајније измене</a:t>
            </a:r>
          </a:p>
          <a:p>
            <a:pPr algn="just"/>
            <a:r>
              <a:rPr lang="sr-Cyrl-RS" dirty="0"/>
              <a:t>На изменам радила комисија формирана 1904. године</a:t>
            </a:r>
          </a:p>
          <a:p>
            <a:pPr algn="just"/>
            <a:r>
              <a:rPr lang="sr-Cyrl-RS" dirty="0"/>
              <a:t>Промене су извршене са три новеле (</a:t>
            </a:r>
            <a:r>
              <a:rPr lang="sr-Latn-RS" dirty="0"/>
              <a:t>Novela III</a:t>
            </a:r>
            <a:r>
              <a:rPr lang="sr-Cyrl-RS" dirty="0"/>
              <a:t>)</a:t>
            </a:r>
          </a:p>
          <a:p>
            <a:pPr algn="just"/>
            <a:r>
              <a:rPr lang="sr-Cyrl-RS" dirty="0"/>
              <a:t>Знатно измењен првобитни текст законика</a:t>
            </a:r>
          </a:p>
          <a:p>
            <a:pPr algn="just"/>
            <a:r>
              <a:rPr lang="sr-Cyrl-RS" dirty="0"/>
              <a:t>Изменама обухваћно 180 параграфа</a:t>
            </a:r>
          </a:p>
          <a:p>
            <a:pPr algn="just"/>
            <a:r>
              <a:rPr lang="sr-Cyrl-RS" dirty="0"/>
              <a:t>Измене под утицајем Немачког грађанског законика</a:t>
            </a:r>
          </a:p>
        </p:txBody>
      </p:sp>
    </p:spTree>
    <p:extLst>
      <p:ext uri="{BB962C8B-B14F-4D97-AF65-F5344CB8AC3E}">
        <p14:creationId xmlns:p14="http://schemas.microsoft.com/office/powerpoint/2010/main" val="1193750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180A4-4F40-404A-A7DD-EFACD2C8A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559A7-8AEF-4ADE-B199-DF0E4CFA1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/>
              <a:t>Интервенисано је у свим областима, </a:t>
            </a:r>
          </a:p>
          <a:p>
            <a:pPr algn="just"/>
            <a:r>
              <a:rPr lang="sr-Cyrl-RS" dirty="0"/>
              <a:t>Највише у области општег уговорног права као и посебним уговорима: најам, закуп, служби и делу</a:t>
            </a:r>
          </a:p>
          <a:p>
            <a:pPr algn="just"/>
            <a:r>
              <a:rPr lang="sr-Cyrl-RS" dirty="0"/>
              <a:t>У првобитном тексту није било одредби о реалним теретима и уговору о посредовању,</a:t>
            </a:r>
          </a:p>
          <a:p>
            <a:pPr algn="just"/>
            <a:r>
              <a:rPr lang="sr-Cyrl-RS" dirty="0"/>
              <a:t>Уговори о служби били су регулисани са само неколико параграфа</a:t>
            </a:r>
          </a:p>
          <a:p>
            <a:pPr algn="just"/>
            <a:r>
              <a:rPr lang="sr-Cyrl-RS" dirty="0"/>
              <a:t>Законик познаје само црквени брак</a:t>
            </a:r>
          </a:p>
          <a:p>
            <a:pPr algn="just"/>
            <a:r>
              <a:rPr lang="sr-Cyrl-RS" dirty="0"/>
              <a:t>Утицај клерикалних организација</a:t>
            </a:r>
          </a:p>
          <a:p>
            <a:pPr algn="just"/>
            <a:r>
              <a:rPr lang="sr-Cyrl-RS" dirty="0"/>
              <a:t>Изузетно грађански брак- само за припаднике непризнатих религија</a:t>
            </a:r>
          </a:p>
          <a:p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79821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711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Грађанске кодификације</vt:lpstr>
      <vt:lpstr>Аустријски грађански законик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Српски грађански законик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Грађанске кодификације</dc:title>
  <dc:creator>Milica Sovrlic</dc:creator>
  <cp:lastModifiedBy>Milica Sovrlic</cp:lastModifiedBy>
  <cp:revision>12</cp:revision>
  <dcterms:created xsi:type="dcterms:W3CDTF">2020-05-01T16:21:56Z</dcterms:created>
  <dcterms:modified xsi:type="dcterms:W3CDTF">2020-05-04T09:49:32Z</dcterms:modified>
</cp:coreProperties>
</file>