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AF5AC1A-2193-4690-9030-6B3DC9A8946E}" type="doc">
      <dgm:prSet loTypeId="urn:microsoft.com/office/officeart/2008/layout/RadialCluster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sr-Cyrl-RS"/>
        </a:p>
      </dgm:t>
    </dgm:pt>
    <dgm:pt modelId="{30305E4D-469F-4FFE-96C2-D8183B539E36}">
      <dgm:prSet phldrT="[Text]"/>
      <dgm:spPr/>
      <dgm:t>
        <a:bodyPr/>
        <a:lstStyle/>
        <a:p>
          <a:r>
            <a:rPr lang="sr-Cyrl-RS" dirty="0" smtClean="0"/>
            <a:t>Порески обвезник</a:t>
          </a:r>
          <a:endParaRPr lang="sr-Cyrl-RS" dirty="0"/>
        </a:p>
      </dgm:t>
    </dgm:pt>
    <dgm:pt modelId="{BE688F19-8826-4B25-BF97-E60A00AAA4AD}" type="parTrans" cxnId="{289FD74C-0380-4764-9BF9-D7B6C6B6107C}">
      <dgm:prSet/>
      <dgm:spPr/>
      <dgm:t>
        <a:bodyPr/>
        <a:lstStyle/>
        <a:p>
          <a:endParaRPr lang="sr-Cyrl-RS"/>
        </a:p>
      </dgm:t>
    </dgm:pt>
    <dgm:pt modelId="{9D6DDBF0-3312-4AE9-8BDB-EF169D19C374}" type="sibTrans" cxnId="{289FD74C-0380-4764-9BF9-D7B6C6B6107C}">
      <dgm:prSet/>
      <dgm:spPr/>
      <dgm:t>
        <a:bodyPr/>
        <a:lstStyle/>
        <a:p>
          <a:endParaRPr lang="sr-Cyrl-RS"/>
        </a:p>
      </dgm:t>
    </dgm:pt>
    <dgm:pt modelId="{DDA2FBC4-92D6-4125-BADE-0200200F161C}">
      <dgm:prSet phldrT="[Text]"/>
      <dgm:spPr/>
      <dgm:t>
        <a:bodyPr/>
        <a:lstStyle/>
        <a:p>
          <a:r>
            <a:rPr lang="sr-Cyrl-RS" dirty="0" smtClean="0"/>
            <a:t>Привредно друштво, односно предузеће, односно друго правно лице које је основано ради обављања делатности у циљу стицања добити</a:t>
          </a:r>
          <a:endParaRPr lang="sr-Cyrl-RS" dirty="0"/>
        </a:p>
      </dgm:t>
    </dgm:pt>
    <dgm:pt modelId="{005B85BA-9B14-429E-B92A-D37172AE41EE}" type="parTrans" cxnId="{05053396-096C-4EF0-AB6C-5153C3467887}">
      <dgm:prSet/>
      <dgm:spPr/>
      <dgm:t>
        <a:bodyPr/>
        <a:lstStyle/>
        <a:p>
          <a:endParaRPr lang="sr-Cyrl-RS"/>
        </a:p>
      </dgm:t>
    </dgm:pt>
    <dgm:pt modelId="{5D8D1D30-7E28-42EC-AA06-8CD3805C7D49}" type="sibTrans" cxnId="{05053396-096C-4EF0-AB6C-5153C3467887}">
      <dgm:prSet/>
      <dgm:spPr/>
      <dgm:t>
        <a:bodyPr/>
        <a:lstStyle/>
        <a:p>
          <a:endParaRPr lang="sr-Cyrl-RS"/>
        </a:p>
      </dgm:t>
    </dgm:pt>
    <dgm:pt modelId="{742DC179-050E-45C5-90E2-4E97A61E51D4}">
      <dgm:prSet phldrT="[Text]"/>
      <dgm:spPr/>
      <dgm:t>
        <a:bodyPr/>
        <a:lstStyle/>
        <a:p>
          <a:r>
            <a:rPr lang="sr-Cyrl-RS" dirty="0" smtClean="0"/>
            <a:t>Задруга која остварује приходе продајом производа на тржишту или вршењем услуга уз накнаду</a:t>
          </a:r>
          <a:endParaRPr lang="sr-Cyrl-RS" dirty="0"/>
        </a:p>
      </dgm:t>
    </dgm:pt>
    <dgm:pt modelId="{021DEE47-AAF5-4C86-B432-2BFDF8FC6157}" type="parTrans" cxnId="{2CCCA74E-2694-4DAE-99BE-C7D3DF4064B1}">
      <dgm:prSet/>
      <dgm:spPr/>
      <dgm:t>
        <a:bodyPr/>
        <a:lstStyle/>
        <a:p>
          <a:endParaRPr lang="sr-Cyrl-RS"/>
        </a:p>
      </dgm:t>
    </dgm:pt>
    <dgm:pt modelId="{A7E87F46-A660-4364-AD66-20086CC36539}" type="sibTrans" cxnId="{2CCCA74E-2694-4DAE-99BE-C7D3DF4064B1}">
      <dgm:prSet/>
      <dgm:spPr/>
      <dgm:t>
        <a:bodyPr/>
        <a:lstStyle/>
        <a:p>
          <a:endParaRPr lang="sr-Cyrl-RS"/>
        </a:p>
      </dgm:t>
    </dgm:pt>
    <dgm:pt modelId="{5A922868-C809-422B-A40A-412C7555880F}">
      <dgm:prSet phldrT="[Text]"/>
      <dgm:spPr/>
      <dgm:t>
        <a:bodyPr/>
        <a:lstStyle/>
        <a:p>
          <a:r>
            <a:rPr lang="sr-Cyrl-RS" dirty="0" smtClean="0"/>
            <a:t>Друго правно лице које није основано ради стицања добити ако остварује приходе продајом производа на тржишту односно пружањм услуга уз накнаду</a:t>
          </a:r>
          <a:endParaRPr lang="sr-Cyrl-RS" dirty="0"/>
        </a:p>
      </dgm:t>
    </dgm:pt>
    <dgm:pt modelId="{A38BDAD5-5352-4440-A940-020B99B3584F}" type="parTrans" cxnId="{9432C12B-4738-4E25-816F-7C4258DBE8FB}">
      <dgm:prSet/>
      <dgm:spPr/>
      <dgm:t>
        <a:bodyPr/>
        <a:lstStyle/>
        <a:p>
          <a:endParaRPr lang="sr-Cyrl-RS"/>
        </a:p>
      </dgm:t>
    </dgm:pt>
    <dgm:pt modelId="{6B8392D0-1A59-428C-A79E-A5B3B6C78DA1}" type="sibTrans" cxnId="{9432C12B-4738-4E25-816F-7C4258DBE8FB}">
      <dgm:prSet/>
      <dgm:spPr/>
      <dgm:t>
        <a:bodyPr/>
        <a:lstStyle/>
        <a:p>
          <a:endParaRPr lang="sr-Cyrl-RS"/>
        </a:p>
      </dgm:t>
    </dgm:pt>
    <dgm:pt modelId="{AAEC707C-8724-4AEE-81A1-64FB8B544FDC}" type="pres">
      <dgm:prSet presAssocID="{9AF5AC1A-2193-4690-9030-6B3DC9A8946E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sr-Cyrl-RS"/>
        </a:p>
      </dgm:t>
    </dgm:pt>
    <dgm:pt modelId="{CDBE842A-149E-46E9-9292-6E47897DE29C}" type="pres">
      <dgm:prSet presAssocID="{30305E4D-469F-4FFE-96C2-D8183B539E36}" presName="singleCycle" presStyleCnt="0"/>
      <dgm:spPr/>
    </dgm:pt>
    <dgm:pt modelId="{983FDB94-FAFD-4954-9247-92317F8F4266}" type="pres">
      <dgm:prSet presAssocID="{30305E4D-469F-4FFE-96C2-D8183B539E36}" presName="singleCenter" presStyleLbl="node1" presStyleIdx="0" presStyleCnt="4">
        <dgm:presLayoutVars>
          <dgm:chMax val="7"/>
          <dgm:chPref val="7"/>
        </dgm:presLayoutVars>
      </dgm:prSet>
      <dgm:spPr/>
      <dgm:t>
        <a:bodyPr/>
        <a:lstStyle/>
        <a:p>
          <a:endParaRPr lang="sr-Cyrl-RS"/>
        </a:p>
      </dgm:t>
    </dgm:pt>
    <dgm:pt modelId="{C1ABD635-2154-4126-9835-AEFF65574651}" type="pres">
      <dgm:prSet presAssocID="{005B85BA-9B14-429E-B92A-D37172AE41EE}" presName="Name56" presStyleLbl="parChTrans1D2" presStyleIdx="0" presStyleCnt="3"/>
      <dgm:spPr/>
      <dgm:t>
        <a:bodyPr/>
        <a:lstStyle/>
        <a:p>
          <a:endParaRPr lang="sr-Cyrl-RS"/>
        </a:p>
      </dgm:t>
    </dgm:pt>
    <dgm:pt modelId="{4231DAA3-3DB8-48FC-B84D-FA65051FE750}" type="pres">
      <dgm:prSet presAssocID="{DDA2FBC4-92D6-4125-BADE-0200200F161C}" presName="text0" presStyleLbl="node1" presStyleIdx="1" presStyleCnt="4" custScaleX="295447" custScaleY="99711" custRadScaleRad="81536" custRadScaleInc="1159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50896549-E2AB-4272-9B4B-878C7F969BC9}" type="pres">
      <dgm:prSet presAssocID="{021DEE47-AAF5-4C86-B432-2BFDF8FC6157}" presName="Name56" presStyleLbl="parChTrans1D2" presStyleIdx="1" presStyleCnt="3"/>
      <dgm:spPr/>
      <dgm:t>
        <a:bodyPr/>
        <a:lstStyle/>
        <a:p>
          <a:endParaRPr lang="sr-Cyrl-RS"/>
        </a:p>
      </dgm:t>
    </dgm:pt>
    <dgm:pt modelId="{CA8C8BDC-38AB-4A4B-AC18-02A0FB6C5E01}" type="pres">
      <dgm:prSet presAssocID="{742DC179-050E-45C5-90E2-4E97A61E51D4}" presName="text0" presStyleLbl="node1" presStyleIdx="2" presStyleCnt="4" custScaleX="170537" custScaleY="125223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9E284998-DDA0-4B79-8A08-D06700C577A4}" type="pres">
      <dgm:prSet presAssocID="{A38BDAD5-5352-4440-A940-020B99B3584F}" presName="Name56" presStyleLbl="parChTrans1D2" presStyleIdx="2" presStyleCnt="3"/>
      <dgm:spPr/>
      <dgm:t>
        <a:bodyPr/>
        <a:lstStyle/>
        <a:p>
          <a:endParaRPr lang="sr-Cyrl-RS"/>
        </a:p>
      </dgm:t>
    </dgm:pt>
    <dgm:pt modelId="{44F4008B-EC3A-4C0E-9B84-139A6021B89C}" type="pres">
      <dgm:prSet presAssocID="{5A922868-C809-422B-A40A-412C7555880F}" presName="text0" presStyleLbl="node1" presStyleIdx="3" presStyleCnt="4" custScaleX="170602" custScaleY="238472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</dgm:ptLst>
  <dgm:cxnLst>
    <dgm:cxn modelId="{289FD74C-0380-4764-9BF9-D7B6C6B6107C}" srcId="{9AF5AC1A-2193-4690-9030-6B3DC9A8946E}" destId="{30305E4D-469F-4FFE-96C2-D8183B539E36}" srcOrd="0" destOrd="0" parTransId="{BE688F19-8826-4B25-BF97-E60A00AAA4AD}" sibTransId="{9D6DDBF0-3312-4AE9-8BDB-EF169D19C374}"/>
    <dgm:cxn modelId="{27323D99-1373-44CD-ABA7-D1A20B86B849}" type="presOf" srcId="{5A922868-C809-422B-A40A-412C7555880F}" destId="{44F4008B-EC3A-4C0E-9B84-139A6021B89C}" srcOrd="0" destOrd="0" presId="urn:microsoft.com/office/officeart/2008/layout/RadialCluster"/>
    <dgm:cxn modelId="{9432C12B-4738-4E25-816F-7C4258DBE8FB}" srcId="{30305E4D-469F-4FFE-96C2-D8183B539E36}" destId="{5A922868-C809-422B-A40A-412C7555880F}" srcOrd="2" destOrd="0" parTransId="{A38BDAD5-5352-4440-A940-020B99B3584F}" sibTransId="{6B8392D0-1A59-428C-A79E-A5B3B6C78DA1}"/>
    <dgm:cxn modelId="{53E612D8-DBE9-49BF-B4B4-8D3CA021E82C}" type="presOf" srcId="{742DC179-050E-45C5-90E2-4E97A61E51D4}" destId="{CA8C8BDC-38AB-4A4B-AC18-02A0FB6C5E01}" srcOrd="0" destOrd="0" presId="urn:microsoft.com/office/officeart/2008/layout/RadialCluster"/>
    <dgm:cxn modelId="{3CD7395B-47B6-430E-B4F0-40465CA683BC}" type="presOf" srcId="{021DEE47-AAF5-4C86-B432-2BFDF8FC6157}" destId="{50896549-E2AB-4272-9B4B-878C7F969BC9}" srcOrd="0" destOrd="0" presId="urn:microsoft.com/office/officeart/2008/layout/RadialCluster"/>
    <dgm:cxn modelId="{A8ACE792-507C-4B2E-84BA-415302A1501F}" type="presOf" srcId="{A38BDAD5-5352-4440-A940-020B99B3584F}" destId="{9E284998-DDA0-4B79-8A08-D06700C577A4}" srcOrd="0" destOrd="0" presId="urn:microsoft.com/office/officeart/2008/layout/RadialCluster"/>
    <dgm:cxn modelId="{2A30154D-97F2-41BD-84D5-DE4FE0F030A2}" type="presOf" srcId="{DDA2FBC4-92D6-4125-BADE-0200200F161C}" destId="{4231DAA3-3DB8-48FC-B84D-FA65051FE750}" srcOrd="0" destOrd="0" presId="urn:microsoft.com/office/officeart/2008/layout/RadialCluster"/>
    <dgm:cxn modelId="{0E400E4F-071E-4C24-A2A7-37D6452B5B21}" type="presOf" srcId="{9AF5AC1A-2193-4690-9030-6B3DC9A8946E}" destId="{AAEC707C-8724-4AEE-81A1-64FB8B544FDC}" srcOrd="0" destOrd="0" presId="urn:microsoft.com/office/officeart/2008/layout/RadialCluster"/>
    <dgm:cxn modelId="{05053396-096C-4EF0-AB6C-5153C3467887}" srcId="{30305E4D-469F-4FFE-96C2-D8183B539E36}" destId="{DDA2FBC4-92D6-4125-BADE-0200200F161C}" srcOrd="0" destOrd="0" parTransId="{005B85BA-9B14-429E-B92A-D37172AE41EE}" sibTransId="{5D8D1D30-7E28-42EC-AA06-8CD3805C7D49}"/>
    <dgm:cxn modelId="{47A324E9-3B7A-4372-A7A0-E001E0BD1F10}" type="presOf" srcId="{005B85BA-9B14-429E-B92A-D37172AE41EE}" destId="{C1ABD635-2154-4126-9835-AEFF65574651}" srcOrd="0" destOrd="0" presId="urn:microsoft.com/office/officeart/2008/layout/RadialCluster"/>
    <dgm:cxn modelId="{29BC3944-F414-42B7-80E3-E245B5CCA7B6}" type="presOf" srcId="{30305E4D-469F-4FFE-96C2-D8183B539E36}" destId="{983FDB94-FAFD-4954-9247-92317F8F4266}" srcOrd="0" destOrd="0" presId="urn:microsoft.com/office/officeart/2008/layout/RadialCluster"/>
    <dgm:cxn modelId="{2CCCA74E-2694-4DAE-99BE-C7D3DF4064B1}" srcId="{30305E4D-469F-4FFE-96C2-D8183B539E36}" destId="{742DC179-050E-45C5-90E2-4E97A61E51D4}" srcOrd="1" destOrd="0" parTransId="{021DEE47-AAF5-4C86-B432-2BFDF8FC6157}" sibTransId="{A7E87F46-A660-4364-AD66-20086CC36539}"/>
    <dgm:cxn modelId="{443AF1AA-1617-4545-9C1C-0718EBAEED25}" type="presParOf" srcId="{AAEC707C-8724-4AEE-81A1-64FB8B544FDC}" destId="{CDBE842A-149E-46E9-9292-6E47897DE29C}" srcOrd="0" destOrd="0" presId="urn:microsoft.com/office/officeart/2008/layout/RadialCluster"/>
    <dgm:cxn modelId="{B3DADF47-4807-4791-9D25-DD414F875941}" type="presParOf" srcId="{CDBE842A-149E-46E9-9292-6E47897DE29C}" destId="{983FDB94-FAFD-4954-9247-92317F8F4266}" srcOrd="0" destOrd="0" presId="urn:microsoft.com/office/officeart/2008/layout/RadialCluster"/>
    <dgm:cxn modelId="{202676F5-04E3-4515-8D3B-EAE29284F6C8}" type="presParOf" srcId="{CDBE842A-149E-46E9-9292-6E47897DE29C}" destId="{C1ABD635-2154-4126-9835-AEFF65574651}" srcOrd="1" destOrd="0" presId="urn:microsoft.com/office/officeart/2008/layout/RadialCluster"/>
    <dgm:cxn modelId="{E8BF6F7C-756A-4D6D-9F00-228918B37B9D}" type="presParOf" srcId="{CDBE842A-149E-46E9-9292-6E47897DE29C}" destId="{4231DAA3-3DB8-48FC-B84D-FA65051FE750}" srcOrd="2" destOrd="0" presId="urn:microsoft.com/office/officeart/2008/layout/RadialCluster"/>
    <dgm:cxn modelId="{B8D238C0-A4B2-47BC-8F2F-58853028DAEC}" type="presParOf" srcId="{CDBE842A-149E-46E9-9292-6E47897DE29C}" destId="{50896549-E2AB-4272-9B4B-878C7F969BC9}" srcOrd="3" destOrd="0" presId="urn:microsoft.com/office/officeart/2008/layout/RadialCluster"/>
    <dgm:cxn modelId="{2AA3A1AF-E40D-4816-9FAC-37D25426BAC6}" type="presParOf" srcId="{CDBE842A-149E-46E9-9292-6E47897DE29C}" destId="{CA8C8BDC-38AB-4A4B-AC18-02A0FB6C5E01}" srcOrd="4" destOrd="0" presId="urn:microsoft.com/office/officeart/2008/layout/RadialCluster"/>
    <dgm:cxn modelId="{6671B311-987F-46B9-AF47-6CBE15985EF3}" type="presParOf" srcId="{CDBE842A-149E-46E9-9292-6E47897DE29C}" destId="{9E284998-DDA0-4B79-8A08-D06700C577A4}" srcOrd="5" destOrd="0" presId="urn:microsoft.com/office/officeart/2008/layout/RadialCluster"/>
    <dgm:cxn modelId="{1AC87CF8-9178-46A8-8005-5441B370108C}" type="presParOf" srcId="{CDBE842A-149E-46E9-9292-6E47897DE29C}" destId="{44F4008B-EC3A-4C0E-9B84-139A6021B89C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2687D9B-5142-4E5D-A1E1-97AC7FB6FB8B}" type="doc">
      <dgm:prSet loTypeId="urn:microsoft.com/office/officeart/2005/8/layout/hList9" loCatId="list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sr-Cyrl-RS"/>
        </a:p>
      </dgm:t>
    </dgm:pt>
    <dgm:pt modelId="{7515D110-94D5-4F59-AD90-0595849F9934}">
      <dgm:prSet phldrT="[Text]"/>
      <dgm:spPr/>
      <dgm:t>
        <a:bodyPr/>
        <a:lstStyle/>
        <a:p>
          <a:r>
            <a:rPr lang="sr-Cyrl-RS" dirty="0" smtClean="0"/>
            <a:t>Резидентни порески обвезник</a:t>
          </a:r>
          <a:endParaRPr lang="sr-Cyrl-RS" dirty="0"/>
        </a:p>
      </dgm:t>
    </dgm:pt>
    <dgm:pt modelId="{646233A6-B1A8-41DE-9518-367A438AE4B0}" type="parTrans" cxnId="{37062C25-D34B-42CF-A084-BDCB14F451BB}">
      <dgm:prSet/>
      <dgm:spPr/>
      <dgm:t>
        <a:bodyPr/>
        <a:lstStyle/>
        <a:p>
          <a:endParaRPr lang="sr-Cyrl-RS"/>
        </a:p>
      </dgm:t>
    </dgm:pt>
    <dgm:pt modelId="{2AE605C8-31C7-401D-9BE9-D7B74EF92DDD}" type="sibTrans" cxnId="{37062C25-D34B-42CF-A084-BDCB14F451BB}">
      <dgm:prSet/>
      <dgm:spPr/>
      <dgm:t>
        <a:bodyPr/>
        <a:lstStyle/>
        <a:p>
          <a:endParaRPr lang="sr-Cyrl-RS"/>
        </a:p>
      </dgm:t>
    </dgm:pt>
    <dgm:pt modelId="{A3779E98-FA73-4CF3-8B59-C09E38E879BD}">
      <dgm:prSet phldrT="[Text]"/>
      <dgm:spPr/>
      <dgm:t>
        <a:bodyPr/>
        <a:lstStyle/>
        <a:p>
          <a:r>
            <a:rPr lang="sr-Cyrl-RS" dirty="0" smtClean="0"/>
            <a:t>Правно лице које је основано или има место сталне управе или контроле у РС (резидентни порески обвезник) изложено је неограниченој пореској обавези, како за добит остварену на територији РС тако и у иностранству</a:t>
          </a:r>
          <a:endParaRPr lang="sr-Cyrl-RS" dirty="0"/>
        </a:p>
      </dgm:t>
    </dgm:pt>
    <dgm:pt modelId="{7B02005A-C603-488C-9702-BF9A3C26AE43}" type="parTrans" cxnId="{F6F31DE4-3660-455E-898C-36EA354315F4}">
      <dgm:prSet/>
      <dgm:spPr/>
      <dgm:t>
        <a:bodyPr/>
        <a:lstStyle/>
        <a:p>
          <a:endParaRPr lang="sr-Cyrl-RS"/>
        </a:p>
      </dgm:t>
    </dgm:pt>
    <dgm:pt modelId="{2CCF367A-4D86-42E9-9921-F7446D7E4867}" type="sibTrans" cxnId="{F6F31DE4-3660-455E-898C-36EA354315F4}">
      <dgm:prSet/>
      <dgm:spPr/>
      <dgm:t>
        <a:bodyPr/>
        <a:lstStyle/>
        <a:p>
          <a:endParaRPr lang="sr-Cyrl-RS"/>
        </a:p>
      </dgm:t>
    </dgm:pt>
    <dgm:pt modelId="{C075458B-2D71-4D37-9DB4-7C1FDBA83C43}">
      <dgm:prSet phldrT="[Text]"/>
      <dgm:spPr/>
      <dgm:t>
        <a:bodyPr/>
        <a:lstStyle/>
        <a:p>
          <a:r>
            <a:rPr lang="sr-Cyrl-RS" dirty="0" smtClean="0"/>
            <a:t>Нерезидентни обвезник</a:t>
          </a:r>
          <a:endParaRPr lang="sr-Cyrl-RS" dirty="0"/>
        </a:p>
      </dgm:t>
    </dgm:pt>
    <dgm:pt modelId="{97CA7F1D-5DDA-47B3-A5B9-F35FEF514565}" type="parTrans" cxnId="{EEA68343-3315-4F0B-A21E-711941884468}">
      <dgm:prSet/>
      <dgm:spPr/>
      <dgm:t>
        <a:bodyPr/>
        <a:lstStyle/>
        <a:p>
          <a:endParaRPr lang="sr-Cyrl-RS"/>
        </a:p>
      </dgm:t>
    </dgm:pt>
    <dgm:pt modelId="{E2FFD9AF-EFCE-4A8D-9A9E-C0F65E6E96ED}" type="sibTrans" cxnId="{EEA68343-3315-4F0B-A21E-711941884468}">
      <dgm:prSet/>
      <dgm:spPr/>
      <dgm:t>
        <a:bodyPr/>
        <a:lstStyle/>
        <a:p>
          <a:endParaRPr lang="sr-Cyrl-RS"/>
        </a:p>
      </dgm:t>
    </dgm:pt>
    <dgm:pt modelId="{260FCEC1-E080-419F-A6A5-112B2EA56653}">
      <dgm:prSet phldrT="[Text]"/>
      <dgm:spPr/>
      <dgm:t>
        <a:bodyPr/>
        <a:lstStyle/>
        <a:p>
          <a:r>
            <a:rPr lang="sr-Cyrl-RS" dirty="0" smtClean="0"/>
            <a:t>Подложан је опорезивању само за добит коју оствари преко сталне пословне јединице која се налази у РС</a:t>
          </a:r>
          <a:endParaRPr lang="sr-Cyrl-RS" dirty="0"/>
        </a:p>
      </dgm:t>
    </dgm:pt>
    <dgm:pt modelId="{673DA3B4-B77A-4866-B0E2-8828A3DE242C}" type="parTrans" cxnId="{03FA2EE4-5786-44B9-A22A-88C07E23E6CE}">
      <dgm:prSet/>
      <dgm:spPr/>
      <dgm:t>
        <a:bodyPr/>
        <a:lstStyle/>
        <a:p>
          <a:endParaRPr lang="sr-Cyrl-RS"/>
        </a:p>
      </dgm:t>
    </dgm:pt>
    <dgm:pt modelId="{F09A65A9-530E-4F32-9AE1-7F66C13C11BE}" type="sibTrans" cxnId="{03FA2EE4-5786-44B9-A22A-88C07E23E6CE}">
      <dgm:prSet/>
      <dgm:spPr/>
      <dgm:t>
        <a:bodyPr/>
        <a:lstStyle/>
        <a:p>
          <a:endParaRPr lang="sr-Cyrl-RS"/>
        </a:p>
      </dgm:t>
    </dgm:pt>
    <dgm:pt modelId="{00DA1FF8-69E5-49A5-82BF-89E33532B1FF}">
      <dgm:prSet phldrT="[Text]"/>
      <dgm:spPr/>
      <dgm:t>
        <a:bodyPr/>
        <a:lstStyle/>
        <a:p>
          <a:r>
            <a:rPr lang="sr-Cyrl-RS" dirty="0" smtClean="0"/>
            <a:t>Стална пословна јединица је свако стално место пословања преко којег нерезидентни обвезник обавља делатност (огранак, погон, представништво, фабрика и др.)</a:t>
          </a:r>
          <a:endParaRPr lang="sr-Cyrl-RS" dirty="0"/>
        </a:p>
      </dgm:t>
    </dgm:pt>
    <dgm:pt modelId="{D27DBC7F-3A4E-4CC5-B539-79E5B2AB24A7}" type="parTrans" cxnId="{B7CB59D2-7569-4793-826F-786D19BC264D}">
      <dgm:prSet/>
      <dgm:spPr/>
      <dgm:t>
        <a:bodyPr/>
        <a:lstStyle/>
        <a:p>
          <a:endParaRPr lang="sr-Cyrl-RS"/>
        </a:p>
      </dgm:t>
    </dgm:pt>
    <dgm:pt modelId="{CF75A697-53E6-4D99-9AA5-8F87150B5A65}" type="sibTrans" cxnId="{B7CB59D2-7569-4793-826F-786D19BC264D}">
      <dgm:prSet/>
      <dgm:spPr/>
      <dgm:t>
        <a:bodyPr/>
        <a:lstStyle/>
        <a:p>
          <a:endParaRPr lang="sr-Cyrl-RS"/>
        </a:p>
      </dgm:t>
    </dgm:pt>
    <dgm:pt modelId="{06FBCA8A-9B62-4D40-8A24-3566AAEF527F}" type="pres">
      <dgm:prSet presAssocID="{92687D9B-5142-4E5D-A1E1-97AC7FB6FB8B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sr-Cyrl-RS"/>
        </a:p>
      </dgm:t>
    </dgm:pt>
    <dgm:pt modelId="{44E97C18-607B-4B46-B578-D494FA3C93B2}" type="pres">
      <dgm:prSet presAssocID="{7515D110-94D5-4F59-AD90-0595849F9934}" presName="posSpace" presStyleCnt="0"/>
      <dgm:spPr/>
    </dgm:pt>
    <dgm:pt modelId="{CB78A704-C8AE-469D-BF60-1995A8AF4A5D}" type="pres">
      <dgm:prSet presAssocID="{7515D110-94D5-4F59-AD90-0595849F9934}" presName="vertFlow" presStyleCnt="0"/>
      <dgm:spPr/>
    </dgm:pt>
    <dgm:pt modelId="{6FFB772E-BA9B-4705-827C-38FA8017BBE5}" type="pres">
      <dgm:prSet presAssocID="{7515D110-94D5-4F59-AD90-0595849F9934}" presName="topSpace" presStyleCnt="0"/>
      <dgm:spPr/>
    </dgm:pt>
    <dgm:pt modelId="{567AE12E-B1C7-4FB1-9FEB-78DC7D27E594}" type="pres">
      <dgm:prSet presAssocID="{7515D110-94D5-4F59-AD90-0595849F9934}" presName="firstComp" presStyleCnt="0"/>
      <dgm:spPr/>
    </dgm:pt>
    <dgm:pt modelId="{B4F3567E-9209-4C78-9244-DE2C8FB7EE2B}" type="pres">
      <dgm:prSet presAssocID="{7515D110-94D5-4F59-AD90-0595849F9934}" presName="firstChild" presStyleLbl="bgAccFollowNode1" presStyleIdx="0" presStyleCnt="3" custScaleY="211544"/>
      <dgm:spPr/>
      <dgm:t>
        <a:bodyPr/>
        <a:lstStyle/>
        <a:p>
          <a:endParaRPr lang="sr-Cyrl-RS"/>
        </a:p>
      </dgm:t>
    </dgm:pt>
    <dgm:pt modelId="{6941384E-DB52-4695-ACC7-1311682DE6EB}" type="pres">
      <dgm:prSet presAssocID="{7515D110-94D5-4F59-AD90-0595849F9934}" presName="firstChildTx" presStyleLbl="b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1C6691B2-BCB9-46C9-8D2C-0129553DB15D}" type="pres">
      <dgm:prSet presAssocID="{7515D110-94D5-4F59-AD90-0595849F9934}" presName="negSpace" presStyleCnt="0"/>
      <dgm:spPr/>
    </dgm:pt>
    <dgm:pt modelId="{AD334D8F-11E8-4B8D-8626-3E3E63815CAD}" type="pres">
      <dgm:prSet presAssocID="{7515D110-94D5-4F59-AD90-0595849F9934}" presName="circle" presStyleLbl="node1" presStyleIdx="0" presStyleCnt="2"/>
      <dgm:spPr/>
      <dgm:t>
        <a:bodyPr/>
        <a:lstStyle/>
        <a:p>
          <a:endParaRPr lang="sr-Cyrl-RS"/>
        </a:p>
      </dgm:t>
    </dgm:pt>
    <dgm:pt modelId="{0232E5BA-BF8C-404D-9DB7-D62AE1508C43}" type="pres">
      <dgm:prSet presAssocID="{2AE605C8-31C7-401D-9BE9-D7B74EF92DDD}" presName="transSpace" presStyleCnt="0"/>
      <dgm:spPr/>
    </dgm:pt>
    <dgm:pt modelId="{DC3DEA06-9DDD-4A8D-9EDA-AD540B283FA4}" type="pres">
      <dgm:prSet presAssocID="{C075458B-2D71-4D37-9DB4-7C1FDBA83C43}" presName="posSpace" presStyleCnt="0"/>
      <dgm:spPr/>
    </dgm:pt>
    <dgm:pt modelId="{FEBA4158-8841-42F5-B1BE-2E10077A3ABE}" type="pres">
      <dgm:prSet presAssocID="{C075458B-2D71-4D37-9DB4-7C1FDBA83C43}" presName="vertFlow" presStyleCnt="0"/>
      <dgm:spPr/>
    </dgm:pt>
    <dgm:pt modelId="{167881C7-345C-460A-B5CA-6999C424E722}" type="pres">
      <dgm:prSet presAssocID="{C075458B-2D71-4D37-9DB4-7C1FDBA83C43}" presName="topSpace" presStyleCnt="0"/>
      <dgm:spPr/>
    </dgm:pt>
    <dgm:pt modelId="{0BCCC2E4-2427-4EB9-8C4B-120CB72ED831}" type="pres">
      <dgm:prSet presAssocID="{C075458B-2D71-4D37-9DB4-7C1FDBA83C43}" presName="firstComp" presStyleCnt="0"/>
      <dgm:spPr/>
    </dgm:pt>
    <dgm:pt modelId="{29FA7FBB-0D45-4E24-8BA0-A72F7108AE63}" type="pres">
      <dgm:prSet presAssocID="{C075458B-2D71-4D37-9DB4-7C1FDBA83C43}" presName="firstChild" presStyleLbl="bgAccFollowNode1" presStyleIdx="1" presStyleCnt="3"/>
      <dgm:spPr/>
      <dgm:t>
        <a:bodyPr/>
        <a:lstStyle/>
        <a:p>
          <a:endParaRPr lang="sr-Cyrl-RS"/>
        </a:p>
      </dgm:t>
    </dgm:pt>
    <dgm:pt modelId="{DEEEA0C6-6DB9-42AC-8455-DF2403AF7B6D}" type="pres">
      <dgm:prSet presAssocID="{C075458B-2D71-4D37-9DB4-7C1FDBA83C43}" presName="firstChildTx" presStyleLbl="b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6CD41D5A-EC08-4FC3-B946-AD32B3074524}" type="pres">
      <dgm:prSet presAssocID="{00DA1FF8-69E5-49A5-82BF-89E33532B1FF}" presName="comp" presStyleCnt="0"/>
      <dgm:spPr/>
    </dgm:pt>
    <dgm:pt modelId="{C04D49E5-4F52-4A96-B97E-75B645CAF52A}" type="pres">
      <dgm:prSet presAssocID="{00DA1FF8-69E5-49A5-82BF-89E33532B1FF}" presName="child" presStyleLbl="bgAccFollowNode1" presStyleIdx="2" presStyleCnt="3"/>
      <dgm:spPr/>
      <dgm:t>
        <a:bodyPr/>
        <a:lstStyle/>
        <a:p>
          <a:endParaRPr lang="sr-Cyrl-RS"/>
        </a:p>
      </dgm:t>
    </dgm:pt>
    <dgm:pt modelId="{2E5259FA-097B-42A2-88DA-29BFAA297F6D}" type="pres">
      <dgm:prSet presAssocID="{00DA1FF8-69E5-49A5-82BF-89E33532B1FF}" presName="childTx" presStyleLbl="b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4954B98A-ECE4-4FD6-90C7-E01E7A3C3318}" type="pres">
      <dgm:prSet presAssocID="{C075458B-2D71-4D37-9DB4-7C1FDBA83C43}" presName="negSpace" presStyleCnt="0"/>
      <dgm:spPr/>
    </dgm:pt>
    <dgm:pt modelId="{469C9082-CD02-4063-A75E-070156F046B4}" type="pres">
      <dgm:prSet presAssocID="{C075458B-2D71-4D37-9DB4-7C1FDBA83C43}" presName="circle" presStyleLbl="node1" presStyleIdx="1" presStyleCnt="2"/>
      <dgm:spPr/>
      <dgm:t>
        <a:bodyPr/>
        <a:lstStyle/>
        <a:p>
          <a:endParaRPr lang="sr-Cyrl-RS"/>
        </a:p>
      </dgm:t>
    </dgm:pt>
  </dgm:ptLst>
  <dgm:cxnLst>
    <dgm:cxn modelId="{37062C25-D34B-42CF-A084-BDCB14F451BB}" srcId="{92687D9B-5142-4E5D-A1E1-97AC7FB6FB8B}" destId="{7515D110-94D5-4F59-AD90-0595849F9934}" srcOrd="0" destOrd="0" parTransId="{646233A6-B1A8-41DE-9518-367A438AE4B0}" sibTransId="{2AE605C8-31C7-401D-9BE9-D7B74EF92DDD}"/>
    <dgm:cxn modelId="{19E96478-39F7-4886-840A-6EEE45BBD28E}" type="presOf" srcId="{92687D9B-5142-4E5D-A1E1-97AC7FB6FB8B}" destId="{06FBCA8A-9B62-4D40-8A24-3566AAEF527F}" srcOrd="0" destOrd="0" presId="urn:microsoft.com/office/officeart/2005/8/layout/hList9"/>
    <dgm:cxn modelId="{5E9A68B6-5AF1-42A8-8857-A9983D19114D}" type="presOf" srcId="{260FCEC1-E080-419F-A6A5-112B2EA56653}" destId="{29FA7FBB-0D45-4E24-8BA0-A72F7108AE63}" srcOrd="0" destOrd="0" presId="urn:microsoft.com/office/officeart/2005/8/layout/hList9"/>
    <dgm:cxn modelId="{9DACAB93-B254-43B8-912C-B867197AC119}" type="presOf" srcId="{C075458B-2D71-4D37-9DB4-7C1FDBA83C43}" destId="{469C9082-CD02-4063-A75E-070156F046B4}" srcOrd="0" destOrd="0" presId="urn:microsoft.com/office/officeart/2005/8/layout/hList9"/>
    <dgm:cxn modelId="{8A41B467-33FC-4F70-A508-A6E41D943608}" type="presOf" srcId="{7515D110-94D5-4F59-AD90-0595849F9934}" destId="{AD334D8F-11E8-4B8D-8626-3E3E63815CAD}" srcOrd="0" destOrd="0" presId="urn:microsoft.com/office/officeart/2005/8/layout/hList9"/>
    <dgm:cxn modelId="{153C9EDB-2B30-41FA-BD64-D8C917FDA893}" type="presOf" srcId="{00DA1FF8-69E5-49A5-82BF-89E33532B1FF}" destId="{C04D49E5-4F52-4A96-B97E-75B645CAF52A}" srcOrd="0" destOrd="0" presId="urn:microsoft.com/office/officeart/2005/8/layout/hList9"/>
    <dgm:cxn modelId="{D7F2C6B7-9024-49E8-9EFD-E5B79265DCB1}" type="presOf" srcId="{A3779E98-FA73-4CF3-8B59-C09E38E879BD}" destId="{B4F3567E-9209-4C78-9244-DE2C8FB7EE2B}" srcOrd="0" destOrd="0" presId="urn:microsoft.com/office/officeart/2005/8/layout/hList9"/>
    <dgm:cxn modelId="{B7CB59D2-7569-4793-826F-786D19BC264D}" srcId="{C075458B-2D71-4D37-9DB4-7C1FDBA83C43}" destId="{00DA1FF8-69E5-49A5-82BF-89E33532B1FF}" srcOrd="1" destOrd="0" parTransId="{D27DBC7F-3A4E-4CC5-B539-79E5B2AB24A7}" sibTransId="{CF75A697-53E6-4D99-9AA5-8F87150B5A65}"/>
    <dgm:cxn modelId="{EEA68343-3315-4F0B-A21E-711941884468}" srcId="{92687D9B-5142-4E5D-A1E1-97AC7FB6FB8B}" destId="{C075458B-2D71-4D37-9DB4-7C1FDBA83C43}" srcOrd="1" destOrd="0" parTransId="{97CA7F1D-5DDA-47B3-A5B9-F35FEF514565}" sibTransId="{E2FFD9AF-EFCE-4A8D-9A9E-C0F65E6E96ED}"/>
    <dgm:cxn modelId="{A8BE9F9C-3A8B-4A8A-B401-F3E6F61F804B}" type="presOf" srcId="{260FCEC1-E080-419F-A6A5-112B2EA56653}" destId="{DEEEA0C6-6DB9-42AC-8455-DF2403AF7B6D}" srcOrd="1" destOrd="0" presId="urn:microsoft.com/office/officeart/2005/8/layout/hList9"/>
    <dgm:cxn modelId="{414C19D3-47F4-450A-A7B0-A03289E98B17}" type="presOf" srcId="{00DA1FF8-69E5-49A5-82BF-89E33532B1FF}" destId="{2E5259FA-097B-42A2-88DA-29BFAA297F6D}" srcOrd="1" destOrd="0" presId="urn:microsoft.com/office/officeart/2005/8/layout/hList9"/>
    <dgm:cxn modelId="{F6F31DE4-3660-455E-898C-36EA354315F4}" srcId="{7515D110-94D5-4F59-AD90-0595849F9934}" destId="{A3779E98-FA73-4CF3-8B59-C09E38E879BD}" srcOrd="0" destOrd="0" parTransId="{7B02005A-C603-488C-9702-BF9A3C26AE43}" sibTransId="{2CCF367A-4D86-42E9-9921-F7446D7E4867}"/>
    <dgm:cxn modelId="{A74DF504-8D6E-4D3C-A21B-52D337C1F195}" type="presOf" srcId="{A3779E98-FA73-4CF3-8B59-C09E38E879BD}" destId="{6941384E-DB52-4695-ACC7-1311682DE6EB}" srcOrd="1" destOrd="0" presId="urn:microsoft.com/office/officeart/2005/8/layout/hList9"/>
    <dgm:cxn modelId="{03FA2EE4-5786-44B9-A22A-88C07E23E6CE}" srcId="{C075458B-2D71-4D37-9DB4-7C1FDBA83C43}" destId="{260FCEC1-E080-419F-A6A5-112B2EA56653}" srcOrd="0" destOrd="0" parTransId="{673DA3B4-B77A-4866-B0E2-8828A3DE242C}" sibTransId="{F09A65A9-530E-4F32-9AE1-7F66C13C11BE}"/>
    <dgm:cxn modelId="{54591CE0-7623-485C-9408-5BCDE42F8CFF}" type="presParOf" srcId="{06FBCA8A-9B62-4D40-8A24-3566AAEF527F}" destId="{44E97C18-607B-4B46-B578-D494FA3C93B2}" srcOrd="0" destOrd="0" presId="urn:microsoft.com/office/officeart/2005/8/layout/hList9"/>
    <dgm:cxn modelId="{507C407F-F88D-448C-A8E8-8D2A3E77B78E}" type="presParOf" srcId="{06FBCA8A-9B62-4D40-8A24-3566AAEF527F}" destId="{CB78A704-C8AE-469D-BF60-1995A8AF4A5D}" srcOrd="1" destOrd="0" presId="urn:microsoft.com/office/officeart/2005/8/layout/hList9"/>
    <dgm:cxn modelId="{1BB19E27-A12D-4826-B995-D01CB58325DE}" type="presParOf" srcId="{CB78A704-C8AE-469D-BF60-1995A8AF4A5D}" destId="{6FFB772E-BA9B-4705-827C-38FA8017BBE5}" srcOrd="0" destOrd="0" presId="urn:microsoft.com/office/officeart/2005/8/layout/hList9"/>
    <dgm:cxn modelId="{F9633642-E93B-4DD6-9FA6-BDCED17814C3}" type="presParOf" srcId="{CB78A704-C8AE-469D-BF60-1995A8AF4A5D}" destId="{567AE12E-B1C7-4FB1-9FEB-78DC7D27E594}" srcOrd="1" destOrd="0" presId="urn:microsoft.com/office/officeart/2005/8/layout/hList9"/>
    <dgm:cxn modelId="{D43491ED-2D53-4BB6-BA24-5EA6B1EE6F17}" type="presParOf" srcId="{567AE12E-B1C7-4FB1-9FEB-78DC7D27E594}" destId="{B4F3567E-9209-4C78-9244-DE2C8FB7EE2B}" srcOrd="0" destOrd="0" presId="urn:microsoft.com/office/officeart/2005/8/layout/hList9"/>
    <dgm:cxn modelId="{01E298F7-CCE0-4353-B9B6-3730B1169370}" type="presParOf" srcId="{567AE12E-B1C7-4FB1-9FEB-78DC7D27E594}" destId="{6941384E-DB52-4695-ACC7-1311682DE6EB}" srcOrd="1" destOrd="0" presId="urn:microsoft.com/office/officeart/2005/8/layout/hList9"/>
    <dgm:cxn modelId="{C00FF441-0B67-44D4-94C6-EAB73247CF06}" type="presParOf" srcId="{06FBCA8A-9B62-4D40-8A24-3566AAEF527F}" destId="{1C6691B2-BCB9-46C9-8D2C-0129553DB15D}" srcOrd="2" destOrd="0" presId="urn:microsoft.com/office/officeart/2005/8/layout/hList9"/>
    <dgm:cxn modelId="{BECD70FD-B727-45C6-B985-AC4014B99AF4}" type="presParOf" srcId="{06FBCA8A-9B62-4D40-8A24-3566AAEF527F}" destId="{AD334D8F-11E8-4B8D-8626-3E3E63815CAD}" srcOrd="3" destOrd="0" presId="urn:microsoft.com/office/officeart/2005/8/layout/hList9"/>
    <dgm:cxn modelId="{682DD737-056E-42D7-B47C-8A255BA79F78}" type="presParOf" srcId="{06FBCA8A-9B62-4D40-8A24-3566AAEF527F}" destId="{0232E5BA-BF8C-404D-9DB7-D62AE1508C43}" srcOrd="4" destOrd="0" presId="urn:microsoft.com/office/officeart/2005/8/layout/hList9"/>
    <dgm:cxn modelId="{7791E249-DD01-4292-98F5-950F7CD9920D}" type="presParOf" srcId="{06FBCA8A-9B62-4D40-8A24-3566AAEF527F}" destId="{DC3DEA06-9DDD-4A8D-9EDA-AD540B283FA4}" srcOrd="5" destOrd="0" presId="urn:microsoft.com/office/officeart/2005/8/layout/hList9"/>
    <dgm:cxn modelId="{FEE8C3BF-B4DB-4A98-A8E5-A611FDFD08D9}" type="presParOf" srcId="{06FBCA8A-9B62-4D40-8A24-3566AAEF527F}" destId="{FEBA4158-8841-42F5-B1BE-2E10077A3ABE}" srcOrd="6" destOrd="0" presId="urn:microsoft.com/office/officeart/2005/8/layout/hList9"/>
    <dgm:cxn modelId="{0E2F2B42-D32C-481E-8CD8-32C5C09AB8DA}" type="presParOf" srcId="{FEBA4158-8841-42F5-B1BE-2E10077A3ABE}" destId="{167881C7-345C-460A-B5CA-6999C424E722}" srcOrd="0" destOrd="0" presId="urn:microsoft.com/office/officeart/2005/8/layout/hList9"/>
    <dgm:cxn modelId="{50F80FA3-DDBD-4033-901B-CB5605C4817F}" type="presParOf" srcId="{FEBA4158-8841-42F5-B1BE-2E10077A3ABE}" destId="{0BCCC2E4-2427-4EB9-8C4B-120CB72ED831}" srcOrd="1" destOrd="0" presId="urn:microsoft.com/office/officeart/2005/8/layout/hList9"/>
    <dgm:cxn modelId="{EEF1B2B9-DFC7-42E0-B9ED-BD5426BE5811}" type="presParOf" srcId="{0BCCC2E4-2427-4EB9-8C4B-120CB72ED831}" destId="{29FA7FBB-0D45-4E24-8BA0-A72F7108AE63}" srcOrd="0" destOrd="0" presId="urn:microsoft.com/office/officeart/2005/8/layout/hList9"/>
    <dgm:cxn modelId="{BA85BEDA-E5B8-4684-941A-D57F20D17A88}" type="presParOf" srcId="{0BCCC2E4-2427-4EB9-8C4B-120CB72ED831}" destId="{DEEEA0C6-6DB9-42AC-8455-DF2403AF7B6D}" srcOrd="1" destOrd="0" presId="urn:microsoft.com/office/officeart/2005/8/layout/hList9"/>
    <dgm:cxn modelId="{3B79EF31-3F13-4E17-A324-486E95B06B8A}" type="presParOf" srcId="{FEBA4158-8841-42F5-B1BE-2E10077A3ABE}" destId="{6CD41D5A-EC08-4FC3-B946-AD32B3074524}" srcOrd="2" destOrd="0" presId="urn:microsoft.com/office/officeart/2005/8/layout/hList9"/>
    <dgm:cxn modelId="{2B3952B1-F36C-4F7D-9827-F5D92244DB7A}" type="presParOf" srcId="{6CD41D5A-EC08-4FC3-B946-AD32B3074524}" destId="{C04D49E5-4F52-4A96-B97E-75B645CAF52A}" srcOrd="0" destOrd="0" presId="urn:microsoft.com/office/officeart/2005/8/layout/hList9"/>
    <dgm:cxn modelId="{F3776380-396F-478E-B8E8-8F823BA25CB0}" type="presParOf" srcId="{6CD41D5A-EC08-4FC3-B946-AD32B3074524}" destId="{2E5259FA-097B-42A2-88DA-29BFAA297F6D}" srcOrd="1" destOrd="0" presId="urn:microsoft.com/office/officeart/2005/8/layout/hList9"/>
    <dgm:cxn modelId="{65EA5F24-7464-4467-BC19-0ED3F0A8C865}" type="presParOf" srcId="{06FBCA8A-9B62-4D40-8A24-3566AAEF527F}" destId="{4954B98A-ECE4-4FD6-90C7-E01E7A3C3318}" srcOrd="7" destOrd="0" presId="urn:microsoft.com/office/officeart/2005/8/layout/hList9"/>
    <dgm:cxn modelId="{105F4561-C408-4F7A-9AC9-414407F6C29D}" type="presParOf" srcId="{06FBCA8A-9B62-4D40-8A24-3566AAEF527F}" destId="{469C9082-CD02-4063-A75E-070156F046B4}" srcOrd="8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3FDB94-FAFD-4954-9247-92317F8F4266}">
      <dsp:nvSpPr>
        <dsp:cNvPr id="0" name=""/>
        <dsp:cNvSpPr/>
      </dsp:nvSpPr>
      <dsp:spPr>
        <a:xfrm>
          <a:off x="3251376" y="2143120"/>
          <a:ext cx="1625600" cy="16256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400" kern="1200" dirty="0" smtClean="0"/>
            <a:t>Порески обвезник</a:t>
          </a:r>
          <a:endParaRPr lang="sr-Cyrl-RS" sz="2400" kern="1200" dirty="0"/>
        </a:p>
      </dsp:txBody>
      <dsp:txXfrm>
        <a:off x="3330731" y="2222475"/>
        <a:ext cx="1466890" cy="1466890"/>
      </dsp:txXfrm>
    </dsp:sp>
    <dsp:sp modelId="{C1ABD635-2154-4126-9835-AEFF65574651}">
      <dsp:nvSpPr>
        <dsp:cNvPr id="0" name=""/>
        <dsp:cNvSpPr/>
      </dsp:nvSpPr>
      <dsp:spPr>
        <a:xfrm rot="16241724">
          <a:off x="3737874" y="1802847"/>
          <a:ext cx="680595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80595" y="0"/>
              </a:lnTo>
            </a:path>
          </a:pathLst>
        </a:custGeom>
        <a:noFill/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31DAA3-3DB8-48FC-B84D-FA65051FE750}">
      <dsp:nvSpPr>
        <dsp:cNvPr id="0" name=""/>
        <dsp:cNvSpPr/>
      </dsp:nvSpPr>
      <dsp:spPr>
        <a:xfrm>
          <a:off x="2479959" y="376570"/>
          <a:ext cx="3217867" cy="1086004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 smtClean="0"/>
            <a:t>Привредно друштво, односно предузеће, односно друго правно лице које је основано ради обављања делатности у циљу стицања добити</a:t>
          </a:r>
          <a:endParaRPr lang="sr-Cyrl-RS" sz="1400" kern="1200" dirty="0"/>
        </a:p>
      </dsp:txBody>
      <dsp:txXfrm>
        <a:off x="2532973" y="429584"/>
        <a:ext cx="3111839" cy="979976"/>
      </dsp:txXfrm>
    </dsp:sp>
    <dsp:sp modelId="{50896549-E2AB-4272-9B4B-878C7F969BC9}">
      <dsp:nvSpPr>
        <dsp:cNvPr id="0" name=""/>
        <dsp:cNvSpPr/>
      </dsp:nvSpPr>
      <dsp:spPr>
        <a:xfrm rot="1800000">
          <a:off x="4844370" y="3546878"/>
          <a:ext cx="486751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86751" y="0"/>
              </a:lnTo>
            </a:path>
          </a:pathLst>
        </a:custGeom>
        <a:noFill/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8C8BDC-38AB-4A4B-AC18-02A0FB6C5E01}">
      <dsp:nvSpPr>
        <dsp:cNvPr id="0" name=""/>
        <dsp:cNvSpPr/>
      </dsp:nvSpPr>
      <dsp:spPr>
        <a:xfrm>
          <a:off x="5298516" y="3522819"/>
          <a:ext cx="1857407" cy="1363868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400" kern="1200" dirty="0" smtClean="0"/>
            <a:t>Задруга која остварује приходе продајом производа на тржишту или вршењем услуга уз накнаду</a:t>
          </a:r>
          <a:endParaRPr lang="sr-Cyrl-RS" sz="1400" kern="1200" dirty="0"/>
        </a:p>
      </dsp:txBody>
      <dsp:txXfrm>
        <a:off x="5365095" y="3589398"/>
        <a:ext cx="1724249" cy="1230710"/>
      </dsp:txXfrm>
    </dsp:sp>
    <dsp:sp modelId="{9E284998-DDA0-4B79-8A08-D06700C577A4}">
      <dsp:nvSpPr>
        <dsp:cNvPr id="0" name=""/>
        <dsp:cNvSpPr/>
      </dsp:nvSpPr>
      <dsp:spPr>
        <a:xfrm rot="9000000">
          <a:off x="2797612" y="3546776"/>
          <a:ext cx="486342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486342" y="0"/>
              </a:lnTo>
            </a:path>
          </a:pathLst>
        </a:custGeom>
        <a:noFill/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F4008B-EC3A-4C0E-9B84-139A6021B89C}">
      <dsp:nvSpPr>
        <dsp:cNvPr id="0" name=""/>
        <dsp:cNvSpPr/>
      </dsp:nvSpPr>
      <dsp:spPr>
        <a:xfrm>
          <a:off x="972076" y="2906092"/>
          <a:ext cx="1858115" cy="2597322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500" kern="1200" dirty="0" smtClean="0"/>
            <a:t>Друго правно лице које није основано ради стицања добити ако остварује приходе продајом производа на тржишту односно пружањм услуга уз накнаду</a:t>
          </a:r>
          <a:endParaRPr lang="sr-Cyrl-RS" sz="1500" kern="1200" dirty="0"/>
        </a:p>
      </dsp:txBody>
      <dsp:txXfrm>
        <a:off x="1062782" y="2996798"/>
        <a:ext cx="1676703" cy="241591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F3567E-9209-4C78-9244-DE2C8FB7EE2B}">
      <dsp:nvSpPr>
        <dsp:cNvPr id="0" name=""/>
        <dsp:cNvSpPr/>
      </dsp:nvSpPr>
      <dsp:spPr>
        <a:xfrm>
          <a:off x="1576488" y="1020039"/>
          <a:ext cx="2952454" cy="4165908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4445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106680" rIns="106680" bIns="10668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500" kern="1200" dirty="0" smtClean="0"/>
            <a:t>Правно лице које је основано или има место сталне управе или контроле у РС (резидентни порески обвезник) изложено је неограниченој пореској обавези, како за добит остварену на територији РС тако и у иностранству</a:t>
          </a:r>
          <a:endParaRPr lang="sr-Cyrl-RS" sz="1500" kern="1200" dirty="0"/>
        </a:p>
      </dsp:txBody>
      <dsp:txXfrm>
        <a:off x="2048881" y="1020039"/>
        <a:ext cx="2480061" cy="4165908"/>
      </dsp:txXfrm>
    </dsp:sp>
    <dsp:sp modelId="{AD334D8F-11E8-4B8D-8626-3E3E63815CAD}">
      <dsp:nvSpPr>
        <dsp:cNvPr id="0" name=""/>
        <dsp:cNvSpPr/>
      </dsp:nvSpPr>
      <dsp:spPr>
        <a:xfrm>
          <a:off x="1846" y="232718"/>
          <a:ext cx="1968302" cy="1968302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2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kern="1200" dirty="0" smtClean="0"/>
            <a:t>Резидентни порески обвезник</a:t>
          </a:r>
          <a:endParaRPr lang="sr-Cyrl-RS" sz="1600" kern="1200" dirty="0"/>
        </a:p>
      </dsp:txBody>
      <dsp:txXfrm>
        <a:off x="290097" y="520969"/>
        <a:ext cx="1391800" cy="1391800"/>
      </dsp:txXfrm>
    </dsp:sp>
    <dsp:sp modelId="{29FA7FBB-0D45-4E24-8BA0-A72F7108AE63}">
      <dsp:nvSpPr>
        <dsp:cNvPr id="0" name=""/>
        <dsp:cNvSpPr/>
      </dsp:nvSpPr>
      <dsp:spPr>
        <a:xfrm>
          <a:off x="6497245" y="1020039"/>
          <a:ext cx="2952454" cy="1969287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4445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106680" rIns="106680" bIns="10668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500" kern="1200" dirty="0" smtClean="0"/>
            <a:t>Подложан је опорезивању само за добит коју оствари преко сталне пословне јединице која се налази у РС</a:t>
          </a:r>
          <a:endParaRPr lang="sr-Cyrl-RS" sz="1500" kern="1200" dirty="0"/>
        </a:p>
      </dsp:txBody>
      <dsp:txXfrm>
        <a:off x="6969638" y="1020039"/>
        <a:ext cx="2480061" cy="1969287"/>
      </dsp:txXfrm>
    </dsp:sp>
    <dsp:sp modelId="{C04D49E5-4F52-4A96-B97E-75B645CAF52A}">
      <dsp:nvSpPr>
        <dsp:cNvPr id="0" name=""/>
        <dsp:cNvSpPr/>
      </dsp:nvSpPr>
      <dsp:spPr>
        <a:xfrm>
          <a:off x="6497245" y="2989326"/>
          <a:ext cx="2952454" cy="1969287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-152400" extrusionH="63500" prstMaterial="dkEdge">
          <a:bevelT w="14445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0" tIns="106680" rIns="106680" bIns="106680" numCol="1" spcCol="1270" anchor="ctr" anchorCtr="0">
          <a:noAutofit/>
        </a:bodyPr>
        <a:lstStyle/>
        <a:p>
          <a:pPr lvl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500" kern="1200" dirty="0" smtClean="0"/>
            <a:t>Стална пословна јединица је свако стално место пословања преко којег нерезидентни обвезник обавља делатност (огранак, погон, представништво, фабрика и др.)</a:t>
          </a:r>
          <a:endParaRPr lang="sr-Cyrl-RS" sz="1500" kern="1200" dirty="0"/>
        </a:p>
      </dsp:txBody>
      <dsp:txXfrm>
        <a:off x="6969638" y="2989326"/>
        <a:ext cx="2480061" cy="1969287"/>
      </dsp:txXfrm>
    </dsp:sp>
    <dsp:sp modelId="{469C9082-CD02-4063-A75E-070156F046B4}">
      <dsp:nvSpPr>
        <dsp:cNvPr id="0" name=""/>
        <dsp:cNvSpPr/>
      </dsp:nvSpPr>
      <dsp:spPr>
        <a:xfrm>
          <a:off x="4922603" y="232718"/>
          <a:ext cx="1968302" cy="1968302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3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600" kern="1200" dirty="0" smtClean="0"/>
            <a:t>Нерезидентни обвезник</a:t>
          </a:r>
          <a:endParaRPr lang="sr-Cyrl-RS" sz="1600" kern="1200" dirty="0"/>
        </a:p>
      </dsp:txBody>
      <dsp:txXfrm>
        <a:off x="5210854" y="520969"/>
        <a:ext cx="1391800" cy="13918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4/30/2020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4/30/2020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4/30/2020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4/30/2020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4/30/2020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4/30/2020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dirty="0" smtClean="0"/>
              <a:t>Пореско право</a:t>
            </a:r>
            <a:endParaRPr lang="sr-Cyrl-R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Cyrl-RS" dirty="0" smtClean="0"/>
              <a:t>- Основне тезе за предавања од 30.4.2020. - </a:t>
            </a:r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28814889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370703"/>
          </a:xfrm>
        </p:spPr>
        <p:txBody>
          <a:bodyPr>
            <a:normAutofit fontScale="90000"/>
          </a:bodyPr>
          <a:lstStyle/>
          <a:p>
            <a:r>
              <a:rPr lang="sr-Cyrl-RS" dirty="0" smtClean="0"/>
              <a:t>Порез на добит правних лица</a:t>
            </a:r>
            <a:endParaRPr lang="sr-Cyrl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1054443"/>
            <a:ext cx="10353762" cy="5568779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sr-Cyrl-RS" dirty="0" smtClean="0">
                <a:solidFill>
                  <a:srgbClr val="00B050"/>
                </a:solidFill>
              </a:rPr>
              <a:t>7. Пореска стопа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dirty="0"/>
              <a:t>Стопа пореза на добит правних лица је </a:t>
            </a:r>
            <a:r>
              <a:rPr lang="ru-RU" dirty="0">
                <a:solidFill>
                  <a:srgbClr val="FF0000"/>
                </a:solidFill>
              </a:rPr>
              <a:t>пропорционална и једнообразна</a:t>
            </a:r>
            <a:r>
              <a:rPr lang="ru-RU" dirty="0"/>
              <a:t>. </a:t>
            </a:r>
            <a:endParaRPr lang="ru-RU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dirty="0" smtClean="0"/>
              <a:t>Стопа </a:t>
            </a:r>
            <a:r>
              <a:rPr lang="ru-RU" dirty="0"/>
              <a:t>пореза на добит правних лица износи 15%. </a:t>
            </a:r>
            <a:endParaRPr lang="ru-RU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dirty="0" smtClean="0"/>
              <a:t>Уколико </a:t>
            </a:r>
            <a:r>
              <a:rPr lang="ru-RU" dirty="0"/>
              <a:t>међународним уговором о избегавању двоструког опорезивања није друкчије уређено, порез на добит по одбитку по стопи од 20% обрачунава се и плаћа на приходе које оствари </a:t>
            </a:r>
            <a:r>
              <a:rPr lang="ru-RU" i="1" dirty="0"/>
              <a:t>нерезидентно правно лице од резидентног правног лица </a:t>
            </a:r>
            <a:r>
              <a:rPr lang="ru-RU" dirty="0"/>
              <a:t>по основу: </a:t>
            </a:r>
            <a:endParaRPr lang="ru-RU" dirty="0" smtClean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ru-RU" dirty="0" smtClean="0"/>
              <a:t>1</a:t>
            </a:r>
            <a:r>
              <a:rPr lang="ru-RU" dirty="0"/>
              <a:t>) дивиденди и удела у добити у правном </a:t>
            </a:r>
            <a:r>
              <a:rPr lang="ru-RU" dirty="0" smtClean="0"/>
              <a:t>лицу; 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ru-RU" dirty="0" smtClean="0"/>
              <a:t>2</a:t>
            </a:r>
            <a:r>
              <a:rPr lang="ru-RU" dirty="0"/>
              <a:t>) накнада од ауторског и сродних права и права индустријске </a:t>
            </a:r>
            <a:r>
              <a:rPr lang="ru-RU" dirty="0" smtClean="0"/>
              <a:t>својине; 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ru-RU" dirty="0" smtClean="0"/>
              <a:t>3</a:t>
            </a:r>
            <a:r>
              <a:rPr lang="ru-RU" dirty="0"/>
              <a:t>) камата; </a:t>
            </a:r>
            <a:endParaRPr lang="ru-RU" dirty="0" smtClean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ru-RU" dirty="0" smtClean="0"/>
              <a:t>4</a:t>
            </a:r>
            <a:r>
              <a:rPr lang="ru-RU" dirty="0"/>
              <a:t>) накнада од закупа и подзакупа непокретности и покретних ствари на територији Републике; </a:t>
            </a:r>
            <a:endParaRPr lang="ru-RU" dirty="0" smtClean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ru-RU" dirty="0" smtClean="0"/>
              <a:t>5</a:t>
            </a:r>
            <a:r>
              <a:rPr lang="ru-RU" dirty="0"/>
              <a:t>) накнада од услуга које се пружају или користе, односно које ће бити пружене или коришћене на територији Републике.</a:t>
            </a:r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1969766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6" y="230661"/>
            <a:ext cx="10353761" cy="280086"/>
          </a:xfrm>
        </p:spPr>
        <p:txBody>
          <a:bodyPr>
            <a:normAutofit fontScale="90000"/>
          </a:bodyPr>
          <a:lstStyle/>
          <a:p>
            <a:r>
              <a:rPr lang="sr-Cyrl-RS" dirty="0" smtClean="0"/>
              <a:t>Порез на добит правних лица</a:t>
            </a:r>
            <a:endParaRPr lang="sr-Cyrl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510747"/>
            <a:ext cx="10353762" cy="6347253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sr-Cyrl-RS" dirty="0" smtClean="0">
                <a:solidFill>
                  <a:srgbClr val="00B050"/>
                </a:solidFill>
              </a:rPr>
              <a:t>8. Пореске олакшице</a:t>
            </a:r>
          </a:p>
          <a:p>
            <a:pPr marL="0" indent="0" algn="ctr">
              <a:buNone/>
            </a:pPr>
            <a:r>
              <a:rPr lang="sr-Cyrl-RS" i="1" dirty="0" smtClean="0"/>
              <a:t>8.1. Пореска ослобођења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dirty="0"/>
              <a:t>Плаћања пореза на добит ослобађа се недобитна организација за порески период у којем остварени вишак прихода над расходима није већи од 400.000 динара, под условом да: </a:t>
            </a:r>
            <a:endParaRPr lang="ru-RU" dirty="0" smtClean="0"/>
          </a:p>
          <a:p>
            <a:pPr marL="0" indent="0" algn="just">
              <a:buNone/>
            </a:pPr>
            <a:r>
              <a:rPr lang="ru-RU" dirty="0" smtClean="0"/>
              <a:t>     </a:t>
            </a:r>
            <a:r>
              <a:rPr lang="ru-RU" sz="1700" dirty="0" smtClean="0"/>
              <a:t>1) не </a:t>
            </a:r>
            <a:r>
              <a:rPr lang="ru-RU" sz="1700" dirty="0"/>
              <a:t>расподељује остварени вишак својим оснивачима, члановима, директорима, запосленима или са </a:t>
            </a:r>
            <a:r>
              <a:rPr lang="ru-RU" sz="1700" dirty="0" smtClean="0"/>
              <a:t>     њима </a:t>
            </a:r>
            <a:r>
              <a:rPr lang="ru-RU" sz="1700" dirty="0"/>
              <a:t>повезаним лицима; </a:t>
            </a:r>
            <a:endParaRPr lang="ru-RU" sz="1700" dirty="0" smtClean="0"/>
          </a:p>
          <a:p>
            <a:pPr marL="0" indent="0" algn="just">
              <a:buNone/>
            </a:pPr>
            <a:r>
              <a:rPr lang="ru-RU" sz="1700" dirty="0" smtClean="0"/>
              <a:t>     2</a:t>
            </a:r>
            <a:r>
              <a:rPr lang="ru-RU" sz="1700" dirty="0"/>
              <a:t>) годишњи износ личних примања која исплаћује запосленима, директорима и са њима повезаним лицима није већи од двоструког износа просечне годишње зараде по запосленом у Републици у години за коју се утврђује право на пореско ослобођење, према подацима републичког органа надлежног за послове статистике; </a:t>
            </a:r>
            <a:endParaRPr lang="ru-RU" sz="1700" dirty="0" smtClean="0"/>
          </a:p>
          <a:p>
            <a:pPr marL="0" indent="0" algn="just">
              <a:buNone/>
            </a:pPr>
            <a:r>
              <a:rPr lang="ru-RU" sz="1700" dirty="0" smtClean="0"/>
              <a:t>     3</a:t>
            </a:r>
            <a:r>
              <a:rPr lang="ru-RU" sz="1700" dirty="0"/>
              <a:t>) не расподељује имовину у корист својих оснивача, чланова, директора, запослених или са њима повезаних лица; </a:t>
            </a:r>
            <a:endParaRPr lang="ru-RU" sz="1700" dirty="0" smtClean="0"/>
          </a:p>
          <a:p>
            <a:pPr marL="0" indent="0" algn="just">
              <a:buNone/>
            </a:pPr>
            <a:r>
              <a:rPr lang="ru-RU" sz="1700" dirty="0" smtClean="0"/>
              <a:t>     4</a:t>
            </a:r>
            <a:r>
              <a:rPr lang="ru-RU" sz="1700" dirty="0"/>
              <a:t>) да нема монополски или доминантан положај на тржишту у смислу закона којим се уређује заштита конкуренције</a:t>
            </a:r>
            <a:r>
              <a:rPr lang="ru-RU" sz="1700" dirty="0" smtClean="0"/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900" dirty="0" smtClean="0"/>
              <a:t>Плаћања пореза </a:t>
            </a:r>
            <a:r>
              <a:rPr lang="ru-RU" sz="1900" dirty="0"/>
              <a:t>на добит правних лица </a:t>
            </a:r>
            <a:r>
              <a:rPr lang="ru-RU" sz="1900" dirty="0" smtClean="0"/>
              <a:t>ослобођена су предузећа </a:t>
            </a:r>
            <a:r>
              <a:rPr lang="ru-RU" sz="1900" dirty="0"/>
              <a:t>за радно оспособљавање, професионалну рехабилитацију и запошљавање инвалидних лица, сразмерно учешћу тих лица у укупном броју запослених.</a:t>
            </a:r>
            <a:endParaRPr lang="ru-RU" sz="1900" dirty="0" smtClean="0"/>
          </a:p>
          <a:p>
            <a:pPr marL="0" indent="0" algn="just">
              <a:buNone/>
            </a:pPr>
            <a:endParaRPr lang="sr-Cyrl-RS" sz="1700" dirty="0"/>
          </a:p>
        </p:txBody>
      </p:sp>
    </p:spTree>
    <p:extLst>
      <p:ext uri="{BB962C8B-B14F-4D97-AF65-F5344CB8AC3E}">
        <p14:creationId xmlns:p14="http://schemas.microsoft.com/office/powerpoint/2010/main" val="39264308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1"/>
            <a:ext cx="10353761" cy="222422"/>
          </a:xfrm>
        </p:spPr>
        <p:txBody>
          <a:bodyPr>
            <a:normAutofit fontScale="90000"/>
          </a:bodyPr>
          <a:lstStyle/>
          <a:p>
            <a:r>
              <a:rPr lang="sr-Cyrl-RS" dirty="0" smtClean="0"/>
              <a:t>Порез на добит правних лица</a:t>
            </a:r>
            <a:endParaRPr lang="sr-Cyrl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955589"/>
            <a:ext cx="10353762" cy="4835611"/>
          </a:xfrm>
        </p:spPr>
        <p:txBody>
          <a:bodyPr/>
          <a:lstStyle/>
          <a:p>
            <a:pPr marL="0" indent="0" algn="ctr">
              <a:buNone/>
            </a:pPr>
            <a:r>
              <a:rPr lang="sr-Cyrl-RS" i="1" dirty="0" smtClean="0"/>
              <a:t>8.2. Порески подстицаји код улагања</a:t>
            </a:r>
          </a:p>
          <a:p>
            <a:pPr marL="0" indent="0" algn="ctr">
              <a:buNone/>
            </a:pPr>
            <a:endParaRPr lang="sr-Cyrl-RS" i="1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dirty="0"/>
              <a:t>Порески обвезник који уложи у своја основна средства, односно у чија основна средства друго лице уложи више од једне милијарде динара, који та средства користи за обављање претежне делатности и делатности уписаних у оснивачком акту обвезника, односно наведених у другом акту обвезника, којим се одређују делатности које обвезник обавља и у периоду улагања додатно запосли на неодређено време најмање 100 лица, ослобађа се плаћања пореза на добит правних лица у периоду од десет година сразмерно том улагању.</a:t>
            </a:r>
            <a:endParaRPr lang="sr-Cyrl-RS" i="1" dirty="0"/>
          </a:p>
        </p:txBody>
      </p:sp>
    </p:spTree>
    <p:extLst>
      <p:ext uri="{BB962C8B-B14F-4D97-AF65-F5344CB8AC3E}">
        <p14:creationId xmlns:p14="http://schemas.microsoft.com/office/powerpoint/2010/main" val="42266872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131806"/>
            <a:ext cx="10353761" cy="238896"/>
          </a:xfrm>
        </p:spPr>
        <p:txBody>
          <a:bodyPr>
            <a:normAutofit fontScale="90000"/>
          </a:bodyPr>
          <a:lstStyle/>
          <a:p>
            <a:r>
              <a:rPr lang="sr-Cyrl-RS" dirty="0" smtClean="0"/>
              <a:t>Порез на добит правних лица</a:t>
            </a:r>
            <a:endParaRPr lang="sr-Cyrl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4" y="461318"/>
            <a:ext cx="10353762" cy="6038335"/>
          </a:xfrm>
        </p:spPr>
        <p:txBody>
          <a:bodyPr>
            <a:normAutofit fontScale="85000" lnSpcReduction="10000"/>
          </a:bodyPr>
          <a:lstStyle/>
          <a:p>
            <a:pPr marL="457200" indent="-457200" algn="ctr">
              <a:buAutoNum type="arabicPeriod"/>
            </a:pPr>
            <a:r>
              <a:rPr lang="sr-Cyrl-RS" dirty="0" smtClean="0">
                <a:solidFill>
                  <a:srgbClr val="00B050"/>
                </a:solidFill>
              </a:rPr>
              <a:t>Системи пореза на добит правних лица</a:t>
            </a:r>
          </a:p>
          <a:p>
            <a:pPr marL="457200" indent="-457200" algn="ctr">
              <a:buAutoNum type="arabicPeriod"/>
            </a:pPr>
            <a:endParaRPr lang="sr-Cyrl-RS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sr-Cyrl-RS" dirty="0" smtClean="0">
                <a:solidFill>
                  <a:srgbClr val="FF0000"/>
                </a:solidFill>
              </a:rPr>
              <a:t>Критеријум</a:t>
            </a:r>
            <a:r>
              <a:rPr lang="sr-Cyrl-RS" dirty="0" smtClean="0"/>
              <a:t> разликовања система пореза на добит – (не)уважавање негативних ефеката економског двоструког опорезивања типа 2 у пореској политици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sr-Cyrl-RS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sr-Cyrl-RS" b="1" i="1" dirty="0" smtClean="0"/>
              <a:t>Класични приступ </a:t>
            </a:r>
            <a:r>
              <a:rPr lang="sr-Cyrl-RS" dirty="0" smtClean="0"/>
              <a:t>– како је корпорација засебан носилац економске снаге у односу на акционаре (који имају сопствени порески капацитет) то би се добит корпорација требала опорезовати засебним порезом без обзира на постојање пореза на доходак који ће погодити дивиденде акционара 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sr-Cyrl-RS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sr-Cyrl-RS" b="1" i="1" dirty="0" smtClean="0"/>
              <a:t>Интеграционистички приступ</a:t>
            </a:r>
            <a:r>
              <a:rPr lang="sr-Cyrl-RS" dirty="0" smtClean="0"/>
              <a:t>:</a:t>
            </a:r>
          </a:p>
          <a:p>
            <a:pPr marL="0" indent="0" algn="just">
              <a:buNone/>
            </a:pPr>
            <a:endParaRPr lang="sr-Cyrl-RS" dirty="0" smtClean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sr-Cyrl-RS" dirty="0"/>
              <a:t> </a:t>
            </a:r>
            <a:r>
              <a:rPr lang="sr-Cyrl-RS" i="1" dirty="0" smtClean="0"/>
              <a:t>Пуна интеграција </a:t>
            </a:r>
            <a:r>
              <a:rPr lang="sr-Cyrl-RS" dirty="0" smtClean="0"/>
              <a:t>– како порез на добит корпорација коначно плаћају акционари то би целокупна добит акционарског друштва (акумулисана и расподељена) требало да буде приписана акционарима и опорезована </a:t>
            </a:r>
            <a:r>
              <a:rPr lang="sr-Cyrl-RS" dirty="0" smtClean="0"/>
              <a:t>на исти </a:t>
            </a:r>
            <a:r>
              <a:rPr lang="sr-Cyrl-RS" dirty="0" smtClean="0"/>
              <a:t>начин као и њихови остали приходи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sr-Cyrl-RS" i="1" dirty="0" smtClean="0"/>
              <a:t>Делимична интеграција </a:t>
            </a:r>
            <a:r>
              <a:rPr lang="sr-Cyrl-RS" dirty="0" smtClean="0"/>
              <a:t>– овај систем подразумева одрицање могућности да се акционарима припише акумулисани део добити и своди се на покушаје ублажавања односно елиминацију економског двоструког опорезивања расподељене добити</a:t>
            </a:r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16575911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1"/>
            <a:ext cx="10353761" cy="189470"/>
          </a:xfrm>
        </p:spPr>
        <p:txBody>
          <a:bodyPr>
            <a:normAutofit fontScale="90000"/>
          </a:bodyPr>
          <a:lstStyle/>
          <a:p>
            <a:r>
              <a:rPr lang="sr-Cyrl-RS" dirty="0" smtClean="0"/>
              <a:t>Порез на добит правних лицца</a:t>
            </a:r>
            <a:endParaRPr lang="sr-Cyrl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983" y="947351"/>
            <a:ext cx="10970995" cy="572529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sr-Cyrl-RS" dirty="0" smtClean="0">
                <a:solidFill>
                  <a:srgbClr val="00B050"/>
                </a:solidFill>
              </a:rPr>
              <a:t>2. Порески третман друштава лица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r-Cyrl-RS" dirty="0" smtClean="0"/>
              <a:t>Признавање својства правног лица друштвима лица (ортачком и командитном друштву) – становиште </a:t>
            </a:r>
            <a:r>
              <a:rPr lang="sr-Cyrl-RS" i="1" dirty="0" smtClean="0">
                <a:solidFill>
                  <a:srgbClr val="FF0000"/>
                </a:solidFill>
              </a:rPr>
              <a:t>компанијског права</a:t>
            </a:r>
            <a:r>
              <a:rPr lang="sr-Cyrl-RS" dirty="0" smtClean="0"/>
              <a:t>: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sr-Cyrl-RS" i="1" dirty="0" smtClean="0"/>
              <a:t>Англосаксонски и германски системи </a:t>
            </a:r>
            <a:r>
              <a:rPr lang="sr-Cyrl-RS" dirty="0" smtClean="0"/>
              <a:t>– ни ортачко ни командитно друштво не представљају правна лица (имовина коју поседује друштво лица сматра се имовином сувласника – чланова друштва)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sr-Cyrl-RS" i="1" dirty="0" smtClean="0"/>
              <a:t>Романски системи </a:t>
            </a:r>
            <a:r>
              <a:rPr lang="sr-Cyrl-RS" dirty="0" smtClean="0"/>
              <a:t>– друштвима лица се признаје статус правног лица (овоај приступ примењен је и у Србији)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r-Cyrl-RS" dirty="0" smtClean="0"/>
              <a:t>Становиште </a:t>
            </a:r>
            <a:r>
              <a:rPr lang="sr-Cyrl-RS" i="1" dirty="0" smtClean="0">
                <a:solidFill>
                  <a:srgbClr val="FF0000"/>
                </a:solidFill>
              </a:rPr>
              <a:t>пореског права</a:t>
            </a:r>
            <a:r>
              <a:rPr lang="sr-Cyrl-RS" dirty="0" smtClean="0"/>
              <a:t>: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sr-Cyrl-RS" i="1" dirty="0" smtClean="0"/>
              <a:t>Прва ситуација </a:t>
            </a:r>
            <a:r>
              <a:rPr lang="sr-Cyrl-RS" dirty="0" smtClean="0"/>
              <a:t>– порески прописи полазе од становишта компанијског права о признавању статуса правног лица друштвима лица, те добит коју остварују ови привредни субјекти бива подвргнута засебном порезу – порезу на добит правних лица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sr-Cyrl-RS" i="1" dirty="0" smtClean="0"/>
              <a:t>Друга ситуација </a:t>
            </a:r>
            <a:r>
              <a:rPr lang="sr-Cyrl-RS" dirty="0" smtClean="0"/>
              <a:t>– порески прописи занемарују становиште </a:t>
            </a:r>
            <a:r>
              <a:rPr lang="sr-Cyrl-RS" dirty="0" smtClean="0"/>
              <a:t>компанијског </a:t>
            </a:r>
            <a:r>
              <a:rPr lang="sr-Cyrl-RS" dirty="0" smtClean="0"/>
              <a:t>права о признавању својства правног лица друштвима лица, те добит коју ова друштва </a:t>
            </a:r>
            <a:r>
              <a:rPr lang="sr-Cyrl-RS" dirty="0" smtClean="0"/>
              <a:t>остварују бива </a:t>
            </a:r>
            <a:r>
              <a:rPr lang="sr-Cyrl-RS" dirty="0" smtClean="0"/>
              <a:t>приписана његовим члановима и опорезована порезом на доходак грађана</a:t>
            </a:r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28392750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134437"/>
            <a:ext cx="10353761" cy="263611"/>
          </a:xfrm>
        </p:spPr>
        <p:txBody>
          <a:bodyPr>
            <a:normAutofit fontScale="90000"/>
          </a:bodyPr>
          <a:lstStyle/>
          <a:p>
            <a:r>
              <a:rPr lang="sr-Cyrl-RS" dirty="0" smtClean="0"/>
              <a:t>Порез на добит правних лица</a:t>
            </a:r>
            <a:endParaRPr lang="sr-Cyrl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329513"/>
            <a:ext cx="10353762" cy="5511114"/>
          </a:xfrm>
        </p:spPr>
        <p:txBody>
          <a:bodyPr/>
          <a:lstStyle/>
          <a:p>
            <a:pPr marL="0" indent="0" algn="ctr">
              <a:buNone/>
            </a:pPr>
            <a:r>
              <a:rPr lang="sr-Cyrl-RS" dirty="0" smtClean="0">
                <a:solidFill>
                  <a:srgbClr val="00B050"/>
                </a:solidFill>
              </a:rPr>
              <a:t>3. Порески обвезник </a:t>
            </a:r>
            <a:endParaRPr lang="sr-Cyrl-RS" dirty="0">
              <a:solidFill>
                <a:srgbClr val="00B050"/>
              </a:solidFill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4241685962"/>
              </p:ext>
            </p:extLst>
          </p:nvPr>
        </p:nvGraphicFramePr>
        <p:xfrm>
          <a:off x="1705399" y="785569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457260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313039"/>
            <a:ext cx="10353761" cy="395416"/>
          </a:xfrm>
        </p:spPr>
        <p:txBody>
          <a:bodyPr>
            <a:normAutofit fontScale="90000"/>
          </a:bodyPr>
          <a:lstStyle/>
          <a:p>
            <a:r>
              <a:rPr lang="sr-Cyrl-RS" dirty="0" smtClean="0"/>
              <a:t>Порез на добит корпорација</a:t>
            </a:r>
            <a:endParaRPr lang="sr-Cyrl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708455"/>
            <a:ext cx="10353762" cy="5412259"/>
          </a:xfrm>
        </p:spPr>
        <p:txBody>
          <a:bodyPr/>
          <a:lstStyle/>
          <a:p>
            <a:pPr marL="0" indent="0" algn="ctr">
              <a:buNone/>
            </a:pPr>
            <a:r>
              <a:rPr lang="sr-Cyrl-RS" dirty="0" smtClean="0">
                <a:solidFill>
                  <a:srgbClr val="00B050"/>
                </a:solidFill>
              </a:rPr>
              <a:t>3. Порески обвезник</a:t>
            </a:r>
            <a:endParaRPr lang="sr-Cyrl-RS" dirty="0">
              <a:solidFill>
                <a:srgbClr val="00B050"/>
              </a:solidFill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177425225"/>
              </p:ext>
            </p:extLst>
          </p:nvPr>
        </p:nvGraphicFramePr>
        <p:xfrm>
          <a:off x="913795" y="1329266"/>
          <a:ext cx="9451546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388886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247135"/>
          </a:xfrm>
        </p:spPr>
        <p:txBody>
          <a:bodyPr>
            <a:normAutofit fontScale="90000"/>
          </a:bodyPr>
          <a:lstStyle/>
          <a:p>
            <a:r>
              <a:rPr lang="sr-Cyrl-RS" dirty="0" smtClean="0"/>
              <a:t>Порез на добит правних лица</a:t>
            </a:r>
            <a:endParaRPr lang="sr-Cyrl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972065"/>
            <a:ext cx="10353762" cy="4819135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sr-Cyrl-RS" dirty="0" smtClean="0">
                <a:solidFill>
                  <a:srgbClr val="00B050"/>
                </a:solidFill>
              </a:rPr>
              <a:t>4. Пореска основица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r-Cyrl-RS" dirty="0" smtClean="0">
                <a:solidFill>
                  <a:srgbClr val="FF0000"/>
                </a:solidFill>
              </a:rPr>
              <a:t>Опорезива добит </a:t>
            </a:r>
            <a:r>
              <a:rPr lang="sr-Cyrl-RS" dirty="0" smtClean="0"/>
              <a:t>утврђена према правилима меродавности пословног биланса за порески биланс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sr-Cyrl-RS" i="1" dirty="0" smtClean="0"/>
              <a:t>Прва ситуација </a:t>
            </a:r>
            <a:r>
              <a:rPr lang="sr-Cyrl-RS" dirty="0" smtClean="0"/>
              <a:t>(порески обвезник примењује међународне рачуноводствене </a:t>
            </a:r>
            <a:r>
              <a:rPr lang="sr-Cyrl-RS" dirty="0" smtClean="0"/>
              <a:t>стандарде -МРС </a:t>
            </a:r>
            <a:r>
              <a:rPr lang="sr-Cyrl-RS" dirty="0" smtClean="0"/>
              <a:t>односно међународне стандарде финансијског извештавања </a:t>
            </a:r>
            <a:r>
              <a:rPr lang="sr-Cyrl-RS" dirty="0" smtClean="0"/>
              <a:t>- МСФИ</a:t>
            </a:r>
            <a:r>
              <a:rPr lang="sr-Cyrl-RS" dirty="0" smtClean="0"/>
              <a:t>) – за потребе опорезивања признају се приходи и расходи утврђени у билансу успеха осим оних за које Закон прописује другачији начин утврђивања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sr-Cyrl-RS" i="1" dirty="0" smtClean="0"/>
              <a:t>Друга ситуација </a:t>
            </a:r>
            <a:r>
              <a:rPr lang="sr-Cyrl-RS" dirty="0" smtClean="0"/>
              <a:t>(порески обвезник не </a:t>
            </a:r>
            <a:r>
              <a:rPr lang="sr-Cyrl-RS" dirty="0"/>
              <a:t>примењује међународне рачуноводствене </a:t>
            </a:r>
            <a:r>
              <a:rPr lang="sr-Cyrl-RS" dirty="0" smtClean="0"/>
              <a:t>стандарде - </a:t>
            </a:r>
            <a:r>
              <a:rPr lang="sr-Cyrl-RS" dirty="0"/>
              <a:t>МРС односно међународне стандарде финансијског извештавања </a:t>
            </a:r>
            <a:r>
              <a:rPr lang="sr-Cyrl-RS" dirty="0" smtClean="0"/>
              <a:t>- МСФИ</a:t>
            </a:r>
            <a:r>
              <a:rPr lang="sr-Cyrl-RS" dirty="0" smtClean="0"/>
              <a:t>) – за потребе опорезивања признају се расходи утврђени у складу са начином који прописује министар финансија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r-Cyrl-RS" dirty="0" smtClean="0">
                <a:solidFill>
                  <a:srgbClr val="FF0000"/>
                </a:solidFill>
              </a:rPr>
              <a:t>Порески период </a:t>
            </a:r>
            <a:r>
              <a:rPr lang="sr-Cyrl-RS" dirty="0" smtClean="0"/>
              <a:t>за који се обрачунава порез је пословна година која се, по правилу, поклапа са календарском годином</a:t>
            </a:r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38275149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1"/>
            <a:ext cx="10353761" cy="296562"/>
          </a:xfrm>
        </p:spPr>
        <p:txBody>
          <a:bodyPr>
            <a:normAutofit fontScale="90000"/>
          </a:bodyPr>
          <a:lstStyle/>
          <a:p>
            <a:r>
              <a:rPr lang="sr-Cyrl-RS" dirty="0" smtClean="0"/>
              <a:t>Порез на добит правних лица</a:t>
            </a:r>
            <a:endParaRPr lang="sr-Cyrl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906163"/>
            <a:ext cx="10353762" cy="5436972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sr-Cyrl-RS" dirty="0" smtClean="0">
                <a:solidFill>
                  <a:srgbClr val="00B050"/>
                </a:solidFill>
              </a:rPr>
              <a:t>5. Трансферне цене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FF0000"/>
                </a:solidFill>
              </a:rPr>
              <a:t>Трансферном ценом </a:t>
            </a:r>
            <a:r>
              <a:rPr lang="ru-RU" dirty="0"/>
              <a:t>сматра се цена настала у вези са трансакцијама средствима или стварањем обавеза међу повезаним </a:t>
            </a:r>
            <a:r>
              <a:rPr lang="ru-RU" dirty="0" smtClean="0"/>
              <a:t>лицима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i="1" dirty="0" smtClean="0"/>
              <a:t>Лицем </a:t>
            </a:r>
            <a:r>
              <a:rPr lang="ru-RU" i="1" dirty="0"/>
              <a:t>повезаним са обвезником </a:t>
            </a:r>
            <a:r>
              <a:rPr lang="ru-RU" dirty="0"/>
              <a:t>сматра се оно физичко или правно лице у чијим се односима са обвезником јавља могућност контроле или значајнијег утицаја на пословне одлуке. </a:t>
            </a:r>
            <a:endParaRPr lang="ru-RU" dirty="0" smtClean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ru-RU" dirty="0" smtClean="0"/>
              <a:t>У </a:t>
            </a:r>
            <a:r>
              <a:rPr lang="ru-RU" dirty="0"/>
              <a:t>случају посредног или непосредног поседовања најмање 25% акција или удела сматра се да постоји могућност контроле над обвезником. </a:t>
            </a:r>
            <a:endParaRPr lang="ru-RU" dirty="0" smtClean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ru-RU" dirty="0" smtClean="0"/>
              <a:t>Могућност </a:t>
            </a:r>
            <a:r>
              <a:rPr lang="ru-RU" dirty="0"/>
              <a:t>значајнијег утицаја на пословне одлуке постоји, поред </a:t>
            </a:r>
            <a:r>
              <a:rPr lang="ru-RU" dirty="0" smtClean="0"/>
              <a:t>претходног случаја, и </a:t>
            </a:r>
            <a:r>
              <a:rPr lang="ru-RU" dirty="0"/>
              <a:t>када лице посредно или непосредно поседује најмање 25% гласова у обвезниковим органима </a:t>
            </a:r>
            <a:r>
              <a:rPr lang="ru-RU" dirty="0" smtClean="0"/>
              <a:t>управљања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ru-RU" dirty="0"/>
              <a:t>Лицима повезаним са обвезником сматрају се брачни или ванбрачни друг, потомци, усвојеници и потомци усвојеника, родитељи, усвојиоци, браћа и сестре и њихови потомци, дедови и бабе и њихови потомци, као и браћа и сестре и родитељи брачног или ванбрачног друга, лица које је са обвезником повезано </a:t>
            </a:r>
            <a:r>
              <a:rPr lang="ru-RU" dirty="0" smtClean="0"/>
              <a:t>у смислу могућности контроле или </a:t>
            </a:r>
            <a:r>
              <a:rPr lang="ru-RU" dirty="0" smtClean="0"/>
              <a:t>значајног </a:t>
            </a:r>
            <a:r>
              <a:rPr lang="ru-RU" dirty="0" smtClean="0"/>
              <a:t>утицаја на </a:t>
            </a:r>
            <a:r>
              <a:rPr lang="ru-RU" dirty="0" smtClean="0"/>
              <a:t>доношење </a:t>
            </a:r>
            <a:r>
              <a:rPr lang="ru-RU" dirty="0" smtClean="0"/>
              <a:t>пословних одлука</a:t>
            </a:r>
          </a:p>
          <a:p>
            <a:pPr lvl="1" algn="just">
              <a:buFont typeface="Wingdings" panose="05000000000000000000" pitchFamily="2" charset="2"/>
              <a:buChar char="Ø"/>
            </a:pPr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38459723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263611"/>
          </a:xfrm>
        </p:spPr>
        <p:txBody>
          <a:bodyPr>
            <a:normAutofit fontScale="90000"/>
          </a:bodyPr>
          <a:lstStyle/>
          <a:p>
            <a:r>
              <a:rPr lang="sr-Cyrl-RS" dirty="0" smtClean="0"/>
              <a:t>Порез на добит правних лица</a:t>
            </a:r>
            <a:endParaRPr lang="sr-Cyrl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873211"/>
            <a:ext cx="10353762" cy="6046573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sr-Cyrl-RS" dirty="0" smtClean="0">
                <a:solidFill>
                  <a:srgbClr val="00B050"/>
                </a:solidFill>
              </a:rPr>
              <a:t>5. Трансферне цене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sr-Cyrl-RS" dirty="0" smtClean="0"/>
              <a:t>Порески обвезник је дужан да трансакције са повезаним лицима посебно прикаже у свом пореском билансу, као и да уз порески биланс достави документацију у којој </a:t>
            </a:r>
            <a:r>
              <a:rPr lang="ru-RU" dirty="0"/>
              <a:t>посебно приказује вредност истих трансакција по ценама које би се оствариле на тржишту таквих или сличних трансакција да се није радило о повезаним лицима (принцип "ван дохвата руке</a:t>
            </a:r>
            <a:r>
              <a:rPr lang="ru-RU" dirty="0" smtClean="0"/>
              <a:t>")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dirty="0"/>
              <a:t>Код утврђивања цене трансакције по принципу "ван дохвата руке", користе се следеће методе: </a:t>
            </a:r>
            <a:endParaRPr lang="ru-RU" dirty="0" smtClean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ru-RU" dirty="0" smtClean="0"/>
              <a:t>1</a:t>
            </a:r>
            <a:r>
              <a:rPr lang="ru-RU" dirty="0"/>
              <a:t>) метода упоредиве цене на тржишту; </a:t>
            </a:r>
            <a:endParaRPr lang="ru-RU" dirty="0" smtClean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ru-RU" dirty="0" smtClean="0"/>
              <a:t>2</a:t>
            </a:r>
            <a:r>
              <a:rPr lang="ru-RU" dirty="0"/>
              <a:t>) метода цене коштања увећане за уобичајену зараду (метода трошкова увећаних за бруто маржу); </a:t>
            </a:r>
            <a:endParaRPr lang="ru-RU" dirty="0" smtClean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ru-RU" dirty="0" smtClean="0"/>
              <a:t>3</a:t>
            </a:r>
            <a:r>
              <a:rPr lang="ru-RU" dirty="0"/>
              <a:t>) метода препродајне цене; </a:t>
            </a:r>
            <a:endParaRPr lang="ru-RU" dirty="0" smtClean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ru-RU" dirty="0" smtClean="0"/>
              <a:t>4</a:t>
            </a:r>
            <a:r>
              <a:rPr lang="ru-RU" dirty="0"/>
              <a:t>) метода трансакционе нето марже; </a:t>
            </a:r>
            <a:endParaRPr lang="ru-RU" dirty="0" smtClean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ru-RU" dirty="0" smtClean="0"/>
              <a:t>5</a:t>
            </a:r>
            <a:r>
              <a:rPr lang="ru-RU" dirty="0"/>
              <a:t>) метода поделе добити; </a:t>
            </a:r>
            <a:endParaRPr lang="ru-RU" dirty="0" smtClean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ru-RU" dirty="0" smtClean="0"/>
              <a:t>6</a:t>
            </a:r>
            <a:r>
              <a:rPr lang="ru-RU" dirty="0"/>
              <a:t>) било која друга метода којом је могуће утврдити цену трансакције по принципу "ван дохвата руке", под условом да примена метода претходно наведених у овом ставу није могућа или да је та друга метода примеренија околностима случаја од метода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41145677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6" y="164758"/>
            <a:ext cx="10353761" cy="197708"/>
          </a:xfrm>
        </p:spPr>
        <p:txBody>
          <a:bodyPr>
            <a:normAutofit fontScale="90000"/>
          </a:bodyPr>
          <a:lstStyle/>
          <a:p>
            <a:r>
              <a:rPr lang="sr-Cyrl-RS" dirty="0" smtClean="0"/>
              <a:t>Порез на добит правних лица</a:t>
            </a:r>
            <a:endParaRPr lang="sr-Cyrl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9698" y="428367"/>
            <a:ext cx="10353762" cy="5733535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sr-Cyrl-RS" dirty="0" smtClean="0">
                <a:solidFill>
                  <a:srgbClr val="00B050"/>
                </a:solidFill>
              </a:rPr>
              <a:t>6. Пореско консолидовање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dirty="0"/>
              <a:t>Матично правно лице и зависна правна лица, у смислу овог закона, чине групу повезаних правних лица ако међу њима постоји непосредна или посредна контрола над најмање 75% акција или </a:t>
            </a:r>
            <a:r>
              <a:rPr lang="ru-RU" dirty="0" smtClean="0"/>
              <a:t>удела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dirty="0" smtClean="0"/>
              <a:t>Повезана </a:t>
            </a:r>
            <a:r>
              <a:rPr lang="ru-RU" dirty="0"/>
              <a:t>правна лица имају право да траже пореско консолидовање под условом да су сва повезана правна лица резиденти </a:t>
            </a:r>
            <a:r>
              <a:rPr lang="ru-RU" dirty="0" smtClean="0"/>
              <a:t>Републике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dirty="0" smtClean="0"/>
              <a:t>Захтев </a:t>
            </a:r>
            <a:r>
              <a:rPr lang="ru-RU" dirty="0"/>
              <a:t>за пореским консолидовањем матично правно лице подноси надлежном пореском органу најраније истеком пореског периода у коме су испуњени </a:t>
            </a:r>
            <a:r>
              <a:rPr lang="ru-RU" dirty="0" smtClean="0"/>
              <a:t>наведени услови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dirty="0"/>
              <a:t>Сваки члан групе повезаних правних лица дужан је да поднесе своју пореску пријаву и свој порески биланс, а матично правно лице подноси и консолидовани порески биланс за групу повезаних правних </a:t>
            </a:r>
            <a:r>
              <a:rPr lang="ru-RU" dirty="0" smtClean="0"/>
              <a:t>лица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dirty="0" smtClean="0"/>
              <a:t>У </a:t>
            </a:r>
            <a:r>
              <a:rPr lang="ru-RU" dirty="0"/>
              <a:t>консолидованом пореском билансу губици пореског периода једног или више повезаних правних лица пребијају се на рачун добити осталих повезаних правних лица у групи, у том пореском периоду. </a:t>
            </a:r>
            <a:endParaRPr lang="ru-RU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dirty="0" smtClean="0"/>
              <a:t>Опорезива </a:t>
            </a:r>
            <a:r>
              <a:rPr lang="ru-RU" dirty="0"/>
              <a:t>добит коју оствари члан групе повезаних правних лица а која се исказује у консолидованом пореском билансу не може се умањити за износ губитка из пореског биланса претходних година, односно претходних пореских периода, тог члана групе повезаних правних лица. </a:t>
            </a:r>
            <a:endParaRPr lang="ru-RU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dirty="0" smtClean="0"/>
              <a:t>За </a:t>
            </a:r>
            <a:r>
              <a:rPr lang="ru-RU" dirty="0"/>
              <a:t>обрачунати порез по консолидованом билансу обвезници су појединачна повезана правна лица из групе, сразмерно опорезивој добити из појединачног пореског биланса. </a:t>
            </a:r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37192913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TM04033921[[fn=Damask]]</Template>
  <TotalTime>303</TotalTime>
  <Words>1524</Words>
  <Application>Microsoft Office PowerPoint</Application>
  <PresentationFormat>Widescreen</PresentationFormat>
  <Paragraphs>89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Bookman Old Style</vt:lpstr>
      <vt:lpstr>Rockwell</vt:lpstr>
      <vt:lpstr>Wingdings</vt:lpstr>
      <vt:lpstr>Damask</vt:lpstr>
      <vt:lpstr>Пореско право</vt:lpstr>
      <vt:lpstr>Порез на добит правних лица</vt:lpstr>
      <vt:lpstr>Порез на добит правних лицца</vt:lpstr>
      <vt:lpstr>Порез на добит правних лица</vt:lpstr>
      <vt:lpstr>Порез на добит корпорација</vt:lpstr>
      <vt:lpstr>Порез на добит правних лица</vt:lpstr>
      <vt:lpstr>Порез на добит правних лица</vt:lpstr>
      <vt:lpstr>Порез на добит правних лица</vt:lpstr>
      <vt:lpstr>Порез на добит правних лица</vt:lpstr>
      <vt:lpstr>Порез на добит правних лица</vt:lpstr>
      <vt:lpstr>Порез на добит правних лица</vt:lpstr>
      <vt:lpstr>Порез на добит правних лица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Пореско право</dc:title>
  <dc:creator>Mili Lapcevic</dc:creator>
  <cp:lastModifiedBy>Mili Lapcevic</cp:lastModifiedBy>
  <cp:revision>14</cp:revision>
  <dcterms:created xsi:type="dcterms:W3CDTF">2020-04-29T12:41:30Z</dcterms:created>
  <dcterms:modified xsi:type="dcterms:W3CDTF">2020-04-30T06:51:53Z</dcterms:modified>
</cp:coreProperties>
</file>