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58D453-A9F0-4520-B89B-981CC2683C2F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B5D019CC-780C-4B95-AD0D-F3E2D81FC8DA}">
      <dgm:prSet phldrT="[Text]"/>
      <dgm:spPr/>
      <dgm:t>
        <a:bodyPr/>
        <a:lstStyle/>
        <a:p>
          <a:r>
            <a:rPr lang="sr-Cyrl-RS" dirty="0" smtClean="0"/>
            <a:t>Порескоправни однос</a:t>
          </a:r>
          <a:endParaRPr lang="sr-Cyrl-RS" dirty="0"/>
        </a:p>
      </dgm:t>
    </dgm:pt>
    <dgm:pt modelId="{620C3425-6A0B-4679-A8FD-4ACE397FFE97}" type="parTrans" cxnId="{743698BB-FC61-4ECA-AB61-B9F4859DC1D1}">
      <dgm:prSet/>
      <dgm:spPr/>
      <dgm:t>
        <a:bodyPr/>
        <a:lstStyle/>
        <a:p>
          <a:endParaRPr lang="sr-Cyrl-RS"/>
        </a:p>
      </dgm:t>
    </dgm:pt>
    <dgm:pt modelId="{C40D593E-BFB5-40C1-A931-4798B0475EE3}" type="sibTrans" cxnId="{743698BB-FC61-4ECA-AB61-B9F4859DC1D1}">
      <dgm:prSet/>
      <dgm:spPr/>
      <dgm:t>
        <a:bodyPr/>
        <a:lstStyle/>
        <a:p>
          <a:endParaRPr lang="sr-Cyrl-RS"/>
        </a:p>
      </dgm:t>
    </dgm:pt>
    <dgm:pt modelId="{102B39CF-8C29-402E-B2EC-848B9D542F7C}">
      <dgm:prSet phldrT="[Text]"/>
      <dgm:spPr/>
      <dgm:t>
        <a:bodyPr/>
        <a:lstStyle/>
        <a:p>
          <a:r>
            <a:rPr lang="sr-Cyrl-RS" dirty="0" smtClean="0"/>
            <a:t>Порескоправни управни однос</a:t>
          </a:r>
          <a:endParaRPr lang="sr-Cyrl-RS" dirty="0"/>
        </a:p>
      </dgm:t>
    </dgm:pt>
    <dgm:pt modelId="{E9D2D58E-5D75-45EC-AE84-9EB1FEA2034C}" type="parTrans" cxnId="{D005F058-88CD-4A98-8EF0-084A9786C291}">
      <dgm:prSet/>
      <dgm:spPr/>
      <dgm:t>
        <a:bodyPr/>
        <a:lstStyle/>
        <a:p>
          <a:endParaRPr lang="sr-Cyrl-RS"/>
        </a:p>
      </dgm:t>
    </dgm:pt>
    <dgm:pt modelId="{92FE21BB-2903-4007-A2DF-CCC8DB47A96D}" type="sibTrans" cxnId="{D005F058-88CD-4A98-8EF0-084A9786C291}">
      <dgm:prSet/>
      <dgm:spPr/>
      <dgm:t>
        <a:bodyPr/>
        <a:lstStyle/>
        <a:p>
          <a:endParaRPr lang="sr-Cyrl-RS"/>
        </a:p>
      </dgm:t>
    </dgm:pt>
    <dgm:pt modelId="{244F6ED9-BC82-4412-A04D-3F4572672D50}">
      <dgm:prSet phldrT="[Text]"/>
      <dgm:spPr/>
      <dgm:t>
        <a:bodyPr/>
        <a:lstStyle/>
        <a:p>
          <a:r>
            <a:rPr lang="sr-Cyrl-RS" dirty="0" smtClean="0"/>
            <a:t>Порескоправни имовински однос</a:t>
          </a:r>
          <a:endParaRPr lang="sr-Cyrl-RS" dirty="0"/>
        </a:p>
      </dgm:t>
    </dgm:pt>
    <dgm:pt modelId="{B6116CBE-0FF6-4103-8985-5C0556F690A9}" type="parTrans" cxnId="{22719487-083F-457D-A61E-A52096C8B265}">
      <dgm:prSet/>
      <dgm:spPr/>
      <dgm:t>
        <a:bodyPr/>
        <a:lstStyle/>
        <a:p>
          <a:endParaRPr lang="sr-Cyrl-RS"/>
        </a:p>
      </dgm:t>
    </dgm:pt>
    <dgm:pt modelId="{191A0D75-686D-45EA-8FCE-E371E25B8A5D}" type="sibTrans" cxnId="{22719487-083F-457D-A61E-A52096C8B265}">
      <dgm:prSet/>
      <dgm:spPr/>
      <dgm:t>
        <a:bodyPr/>
        <a:lstStyle/>
        <a:p>
          <a:endParaRPr lang="sr-Cyrl-RS"/>
        </a:p>
      </dgm:t>
    </dgm:pt>
    <dgm:pt modelId="{6B331114-97B1-4CF2-9C2D-DEE978CE1EB2}" type="pres">
      <dgm:prSet presAssocID="{3958D453-A9F0-4520-B89B-981CC2683C2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C954576F-5294-44FC-B6F7-A4E3BB15BD75}" type="pres">
      <dgm:prSet presAssocID="{B5D019CC-780C-4B95-AD0D-F3E2D81FC8DA}" presName="node" presStyleLbl="node1" presStyleIdx="0" presStyleCnt="3" custScaleY="55541" custRadScaleRad="66284" custRadScaleInc="-35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9179C58-866B-49E2-A411-2B721D3A0B40}" type="pres">
      <dgm:prSet presAssocID="{C40D593E-BFB5-40C1-A931-4798B0475EE3}" presName="sibTrans" presStyleLbl="sibTrans2D1" presStyleIdx="0" presStyleCnt="3"/>
      <dgm:spPr/>
      <dgm:t>
        <a:bodyPr/>
        <a:lstStyle/>
        <a:p>
          <a:endParaRPr lang="sr-Cyrl-RS"/>
        </a:p>
      </dgm:t>
    </dgm:pt>
    <dgm:pt modelId="{FEE34662-356E-47AB-9961-FED49BE99A81}" type="pres">
      <dgm:prSet presAssocID="{C40D593E-BFB5-40C1-A931-4798B0475EE3}" presName="connectorText" presStyleLbl="sibTrans2D1" presStyleIdx="0" presStyleCnt="3"/>
      <dgm:spPr/>
      <dgm:t>
        <a:bodyPr/>
        <a:lstStyle/>
        <a:p>
          <a:endParaRPr lang="sr-Cyrl-RS"/>
        </a:p>
      </dgm:t>
    </dgm:pt>
    <dgm:pt modelId="{9815D947-5FAC-411C-B6CB-54E5183CA5C0}" type="pres">
      <dgm:prSet presAssocID="{102B39CF-8C29-402E-B2EC-848B9D542F7C}" presName="node" presStyleLbl="node1" presStyleIdx="1" presStyleCnt="3" custScaleY="70704" custRadScaleRad="94648" custRadScaleInc="-1191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BAED3C6-219B-4CD7-897D-175070A2A23D}" type="pres">
      <dgm:prSet presAssocID="{92FE21BB-2903-4007-A2DF-CCC8DB47A96D}" presName="sibTrans" presStyleLbl="sibTrans2D1" presStyleIdx="1" presStyleCnt="3"/>
      <dgm:spPr/>
      <dgm:t>
        <a:bodyPr/>
        <a:lstStyle/>
        <a:p>
          <a:endParaRPr lang="sr-Cyrl-RS"/>
        </a:p>
      </dgm:t>
    </dgm:pt>
    <dgm:pt modelId="{BD60ABFA-BCB2-4650-8E8D-F1E79EF8DAE5}" type="pres">
      <dgm:prSet presAssocID="{92FE21BB-2903-4007-A2DF-CCC8DB47A96D}" presName="connectorText" presStyleLbl="sibTrans2D1" presStyleIdx="1" presStyleCnt="3"/>
      <dgm:spPr/>
      <dgm:t>
        <a:bodyPr/>
        <a:lstStyle/>
        <a:p>
          <a:endParaRPr lang="sr-Cyrl-RS"/>
        </a:p>
      </dgm:t>
    </dgm:pt>
    <dgm:pt modelId="{872A6BB8-F196-4DF3-AF73-CC0CC0E8B9F7}" type="pres">
      <dgm:prSet presAssocID="{244F6ED9-BC82-4412-A04D-3F4572672D50}" presName="node" presStyleLbl="node1" presStyleIdx="2" presStyleCnt="3" custScaleY="69528" custRadScaleRad="92350" custRadScaleInc="1263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EB4B73C-A08D-4F83-BCEB-B0EC70A73B41}" type="pres">
      <dgm:prSet presAssocID="{191A0D75-686D-45EA-8FCE-E371E25B8A5D}" presName="sibTrans" presStyleLbl="sibTrans2D1" presStyleIdx="2" presStyleCnt="3"/>
      <dgm:spPr/>
      <dgm:t>
        <a:bodyPr/>
        <a:lstStyle/>
        <a:p>
          <a:endParaRPr lang="sr-Cyrl-RS"/>
        </a:p>
      </dgm:t>
    </dgm:pt>
    <dgm:pt modelId="{63115839-4D72-421D-9BFC-FE11700EFE32}" type="pres">
      <dgm:prSet presAssocID="{191A0D75-686D-45EA-8FCE-E371E25B8A5D}" presName="connectorText" presStyleLbl="sibTrans2D1" presStyleIdx="2" presStyleCnt="3"/>
      <dgm:spPr/>
      <dgm:t>
        <a:bodyPr/>
        <a:lstStyle/>
        <a:p>
          <a:endParaRPr lang="sr-Cyrl-RS"/>
        </a:p>
      </dgm:t>
    </dgm:pt>
  </dgm:ptLst>
  <dgm:cxnLst>
    <dgm:cxn modelId="{0A9BF173-FF56-4F8E-A16F-E2873CCC6510}" type="presOf" srcId="{102B39CF-8C29-402E-B2EC-848B9D542F7C}" destId="{9815D947-5FAC-411C-B6CB-54E5183CA5C0}" srcOrd="0" destOrd="0" presId="urn:microsoft.com/office/officeart/2005/8/layout/cycle7"/>
    <dgm:cxn modelId="{ECE36B04-3968-44F8-9BC5-40318508E373}" type="presOf" srcId="{C40D593E-BFB5-40C1-A931-4798B0475EE3}" destId="{B9179C58-866B-49E2-A411-2B721D3A0B40}" srcOrd="0" destOrd="0" presId="urn:microsoft.com/office/officeart/2005/8/layout/cycle7"/>
    <dgm:cxn modelId="{96A2A1A0-9D9D-422C-9281-4DE2EC2768A1}" type="presOf" srcId="{244F6ED9-BC82-4412-A04D-3F4572672D50}" destId="{872A6BB8-F196-4DF3-AF73-CC0CC0E8B9F7}" srcOrd="0" destOrd="0" presId="urn:microsoft.com/office/officeart/2005/8/layout/cycle7"/>
    <dgm:cxn modelId="{3475DEEE-48E5-4175-8903-63D374CD0220}" type="presOf" srcId="{B5D019CC-780C-4B95-AD0D-F3E2D81FC8DA}" destId="{C954576F-5294-44FC-B6F7-A4E3BB15BD75}" srcOrd="0" destOrd="0" presId="urn:microsoft.com/office/officeart/2005/8/layout/cycle7"/>
    <dgm:cxn modelId="{22719487-083F-457D-A61E-A52096C8B265}" srcId="{3958D453-A9F0-4520-B89B-981CC2683C2F}" destId="{244F6ED9-BC82-4412-A04D-3F4572672D50}" srcOrd="2" destOrd="0" parTransId="{B6116CBE-0FF6-4103-8985-5C0556F690A9}" sibTransId="{191A0D75-686D-45EA-8FCE-E371E25B8A5D}"/>
    <dgm:cxn modelId="{136EB32F-6091-47B0-BA8D-A4CA681F1CC8}" type="presOf" srcId="{191A0D75-686D-45EA-8FCE-E371E25B8A5D}" destId="{8EB4B73C-A08D-4F83-BCEB-B0EC70A73B41}" srcOrd="0" destOrd="0" presId="urn:microsoft.com/office/officeart/2005/8/layout/cycle7"/>
    <dgm:cxn modelId="{33051DFE-C46B-4669-BA47-927580A80BC0}" type="presOf" srcId="{92FE21BB-2903-4007-A2DF-CCC8DB47A96D}" destId="{FBAED3C6-219B-4CD7-897D-175070A2A23D}" srcOrd="0" destOrd="0" presId="urn:microsoft.com/office/officeart/2005/8/layout/cycle7"/>
    <dgm:cxn modelId="{B762B24E-E286-451E-968E-AFC089863D65}" type="presOf" srcId="{92FE21BB-2903-4007-A2DF-CCC8DB47A96D}" destId="{BD60ABFA-BCB2-4650-8E8D-F1E79EF8DAE5}" srcOrd="1" destOrd="0" presId="urn:microsoft.com/office/officeart/2005/8/layout/cycle7"/>
    <dgm:cxn modelId="{D005F058-88CD-4A98-8EF0-084A9786C291}" srcId="{3958D453-A9F0-4520-B89B-981CC2683C2F}" destId="{102B39CF-8C29-402E-B2EC-848B9D542F7C}" srcOrd="1" destOrd="0" parTransId="{E9D2D58E-5D75-45EC-AE84-9EB1FEA2034C}" sibTransId="{92FE21BB-2903-4007-A2DF-CCC8DB47A96D}"/>
    <dgm:cxn modelId="{A23841C6-E52F-419D-A70F-2104D7F7C86A}" type="presOf" srcId="{3958D453-A9F0-4520-B89B-981CC2683C2F}" destId="{6B331114-97B1-4CF2-9C2D-DEE978CE1EB2}" srcOrd="0" destOrd="0" presId="urn:microsoft.com/office/officeart/2005/8/layout/cycle7"/>
    <dgm:cxn modelId="{86CB7534-F53A-4029-A4D6-01FAC22DEE63}" type="presOf" srcId="{C40D593E-BFB5-40C1-A931-4798B0475EE3}" destId="{FEE34662-356E-47AB-9961-FED49BE99A81}" srcOrd="1" destOrd="0" presId="urn:microsoft.com/office/officeart/2005/8/layout/cycle7"/>
    <dgm:cxn modelId="{743698BB-FC61-4ECA-AB61-B9F4859DC1D1}" srcId="{3958D453-A9F0-4520-B89B-981CC2683C2F}" destId="{B5D019CC-780C-4B95-AD0D-F3E2D81FC8DA}" srcOrd="0" destOrd="0" parTransId="{620C3425-6A0B-4679-A8FD-4ACE397FFE97}" sibTransId="{C40D593E-BFB5-40C1-A931-4798B0475EE3}"/>
    <dgm:cxn modelId="{D7529A16-0251-4605-BABA-320475C8B600}" type="presOf" srcId="{191A0D75-686D-45EA-8FCE-E371E25B8A5D}" destId="{63115839-4D72-421D-9BFC-FE11700EFE32}" srcOrd="1" destOrd="0" presId="urn:microsoft.com/office/officeart/2005/8/layout/cycle7"/>
    <dgm:cxn modelId="{38050346-5396-429E-9B57-903FED3A54E4}" type="presParOf" srcId="{6B331114-97B1-4CF2-9C2D-DEE978CE1EB2}" destId="{C954576F-5294-44FC-B6F7-A4E3BB15BD75}" srcOrd="0" destOrd="0" presId="urn:microsoft.com/office/officeart/2005/8/layout/cycle7"/>
    <dgm:cxn modelId="{36A3A895-8881-4D28-BCEC-F18F254547E1}" type="presParOf" srcId="{6B331114-97B1-4CF2-9C2D-DEE978CE1EB2}" destId="{B9179C58-866B-49E2-A411-2B721D3A0B40}" srcOrd="1" destOrd="0" presId="urn:microsoft.com/office/officeart/2005/8/layout/cycle7"/>
    <dgm:cxn modelId="{5A306FAB-B45D-4593-AC7F-6575A2D7DCD5}" type="presParOf" srcId="{B9179C58-866B-49E2-A411-2B721D3A0B40}" destId="{FEE34662-356E-47AB-9961-FED49BE99A81}" srcOrd="0" destOrd="0" presId="urn:microsoft.com/office/officeart/2005/8/layout/cycle7"/>
    <dgm:cxn modelId="{89E686B8-A999-4429-ACDF-A7879A45DBBC}" type="presParOf" srcId="{6B331114-97B1-4CF2-9C2D-DEE978CE1EB2}" destId="{9815D947-5FAC-411C-B6CB-54E5183CA5C0}" srcOrd="2" destOrd="0" presId="urn:microsoft.com/office/officeart/2005/8/layout/cycle7"/>
    <dgm:cxn modelId="{3F6670C7-AF26-4699-B0AA-4329152EECD9}" type="presParOf" srcId="{6B331114-97B1-4CF2-9C2D-DEE978CE1EB2}" destId="{FBAED3C6-219B-4CD7-897D-175070A2A23D}" srcOrd="3" destOrd="0" presId="urn:microsoft.com/office/officeart/2005/8/layout/cycle7"/>
    <dgm:cxn modelId="{12FDC950-B0F6-41E1-9FBC-A563AB6FF560}" type="presParOf" srcId="{FBAED3C6-219B-4CD7-897D-175070A2A23D}" destId="{BD60ABFA-BCB2-4650-8E8D-F1E79EF8DAE5}" srcOrd="0" destOrd="0" presId="urn:microsoft.com/office/officeart/2005/8/layout/cycle7"/>
    <dgm:cxn modelId="{E4D13DBF-E490-4A81-8C6B-475A3170BB28}" type="presParOf" srcId="{6B331114-97B1-4CF2-9C2D-DEE978CE1EB2}" destId="{872A6BB8-F196-4DF3-AF73-CC0CC0E8B9F7}" srcOrd="4" destOrd="0" presId="urn:microsoft.com/office/officeart/2005/8/layout/cycle7"/>
    <dgm:cxn modelId="{B13D9C33-E2F6-41A7-8C18-2CDA1BFE080D}" type="presParOf" srcId="{6B331114-97B1-4CF2-9C2D-DEE978CE1EB2}" destId="{8EB4B73C-A08D-4F83-BCEB-B0EC70A73B41}" srcOrd="5" destOrd="0" presId="urn:microsoft.com/office/officeart/2005/8/layout/cycle7"/>
    <dgm:cxn modelId="{56C13AE3-06C5-450C-A275-6B58CCC72BE3}" type="presParOf" srcId="{8EB4B73C-A08D-4F83-BCEB-B0EC70A73B41}" destId="{63115839-4D72-421D-9BFC-FE11700EFE3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4576F-5294-44FC-B6F7-A4E3BB15BD75}">
      <dsp:nvSpPr>
        <dsp:cNvPr id="0" name=""/>
        <dsp:cNvSpPr/>
      </dsp:nvSpPr>
      <dsp:spPr>
        <a:xfrm>
          <a:off x="2967448" y="1026121"/>
          <a:ext cx="2182812" cy="6061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Порескоправни однос</a:t>
          </a:r>
          <a:endParaRPr lang="sr-Cyrl-RS" sz="1600" kern="1200" dirty="0"/>
        </a:p>
      </dsp:txBody>
      <dsp:txXfrm>
        <a:off x="2985202" y="1043875"/>
        <a:ext cx="2147304" cy="570669"/>
      </dsp:txXfrm>
    </dsp:sp>
    <dsp:sp modelId="{B9179C58-866B-49E2-A411-2B721D3A0B40}">
      <dsp:nvSpPr>
        <dsp:cNvPr id="0" name=""/>
        <dsp:cNvSpPr/>
      </dsp:nvSpPr>
      <dsp:spPr>
        <a:xfrm rot="2980444">
          <a:off x="4369978" y="2169611"/>
          <a:ext cx="1128734" cy="3819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300" kern="1200"/>
        </a:p>
      </dsp:txBody>
      <dsp:txXfrm>
        <a:off x="4484576" y="2246009"/>
        <a:ext cx="899538" cy="229196"/>
      </dsp:txXfrm>
    </dsp:sp>
    <dsp:sp modelId="{9815D947-5FAC-411C-B6CB-54E5183CA5C0}">
      <dsp:nvSpPr>
        <dsp:cNvPr id="0" name=""/>
        <dsp:cNvSpPr/>
      </dsp:nvSpPr>
      <dsp:spPr>
        <a:xfrm>
          <a:off x="4788668" y="3088915"/>
          <a:ext cx="2182812" cy="771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Порескоправни управни однос</a:t>
          </a:r>
          <a:endParaRPr lang="sr-Cyrl-RS" sz="1600" kern="1200" dirty="0"/>
        </a:p>
      </dsp:txBody>
      <dsp:txXfrm>
        <a:off x="4811269" y="3111516"/>
        <a:ext cx="2137610" cy="726465"/>
      </dsp:txXfrm>
    </dsp:sp>
    <dsp:sp modelId="{FBAED3C6-219B-4CD7-897D-175070A2A23D}">
      <dsp:nvSpPr>
        <dsp:cNvPr id="0" name=""/>
        <dsp:cNvSpPr/>
      </dsp:nvSpPr>
      <dsp:spPr>
        <a:xfrm rot="10830666">
          <a:off x="3518870" y="3267724"/>
          <a:ext cx="1128734" cy="3819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300" kern="1200"/>
        </a:p>
      </dsp:txBody>
      <dsp:txXfrm rot="10800000">
        <a:off x="3633468" y="3344122"/>
        <a:ext cx="899538" cy="229196"/>
      </dsp:txXfrm>
    </dsp:sp>
    <dsp:sp modelId="{872A6BB8-F196-4DF3-AF73-CC0CC0E8B9F7}">
      <dsp:nvSpPr>
        <dsp:cNvPr id="0" name=""/>
        <dsp:cNvSpPr/>
      </dsp:nvSpPr>
      <dsp:spPr>
        <a:xfrm>
          <a:off x="1194993" y="3063275"/>
          <a:ext cx="2182812" cy="75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Порескоправни имовински однос</a:t>
          </a:r>
          <a:endParaRPr lang="sr-Cyrl-RS" sz="1600" kern="1200" dirty="0"/>
        </a:p>
      </dsp:txBody>
      <dsp:txXfrm>
        <a:off x="1217218" y="3085500"/>
        <a:ext cx="2138362" cy="714382"/>
      </dsp:txXfrm>
    </dsp:sp>
    <dsp:sp modelId="{8EB4B73C-A08D-4F83-BCEB-B0EC70A73B41}">
      <dsp:nvSpPr>
        <dsp:cNvPr id="0" name=""/>
        <dsp:cNvSpPr/>
      </dsp:nvSpPr>
      <dsp:spPr>
        <a:xfrm rot="18599077">
          <a:off x="2640265" y="2156791"/>
          <a:ext cx="1128734" cy="38199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300" kern="1200"/>
        </a:p>
      </dsp:txBody>
      <dsp:txXfrm>
        <a:off x="2754863" y="2233189"/>
        <a:ext cx="899538" cy="229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502" y="726947"/>
            <a:ext cx="9001462" cy="63229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Порескоправни однос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4610" y="2842056"/>
            <a:ext cx="9001462" cy="1696994"/>
          </a:xfrm>
        </p:spPr>
        <p:txBody>
          <a:bodyPr/>
          <a:lstStyle/>
          <a:p>
            <a:r>
              <a:rPr lang="sr-Cyrl-RS" dirty="0" smtClean="0"/>
              <a:t>26.3.2020. </a:t>
            </a:r>
          </a:p>
          <a:p>
            <a:r>
              <a:rPr lang="sr-Cyrl-RS" dirty="0" smtClean="0"/>
              <a:t>Пореско право</a:t>
            </a:r>
          </a:p>
          <a:p>
            <a:r>
              <a:rPr lang="sr-Cyrl-RS" dirty="0" smtClean="0"/>
              <a:t>-предавања (основне тезе)-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5518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54227"/>
          </a:xfrm>
        </p:spPr>
        <p:txBody>
          <a:bodyPr>
            <a:norm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46205"/>
            <a:ext cx="10353762" cy="4744995"/>
          </a:xfrm>
        </p:spPr>
        <p:txBody>
          <a:bodyPr/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8 (б). Престанак </a:t>
            </a:r>
            <a:r>
              <a:rPr lang="sr-Cyrl-RS" dirty="0">
                <a:solidFill>
                  <a:schemeClr val="accent5">
                    <a:lumMod val="75000"/>
                  </a:schemeClr>
                </a:solidFill>
              </a:rPr>
              <a:t>пореске </a:t>
            </a: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обавезе (периодични порези)</a:t>
            </a:r>
            <a:endParaRPr lang="sr-Cyrl-RS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r-Cyrl-RS" dirty="0" smtClean="0">
                <a:solidFill>
                  <a:srgbClr val="FF0000"/>
                </a:solidFill>
              </a:rPr>
              <a:t>Апсолутни начини</a:t>
            </a:r>
            <a:r>
              <a:rPr lang="sr-Cyrl-RS" dirty="0" smtClean="0"/>
              <a:t> (потуни нестанак пореске обавезе из правног живота):</a:t>
            </a:r>
          </a:p>
          <a:p>
            <a:r>
              <a:rPr lang="sr-Cyrl-RS" dirty="0" smtClean="0"/>
              <a:t>Смрт пореског обвезника (уколико није дошло до сукцесије)</a:t>
            </a:r>
          </a:p>
          <a:p>
            <a:r>
              <a:rPr lang="sr-Cyrl-RS" dirty="0" smtClean="0"/>
              <a:t>Пореско ослобођење</a:t>
            </a:r>
          </a:p>
          <a:p>
            <a:r>
              <a:rPr lang="sr-Cyrl-RS" dirty="0" smtClean="0"/>
              <a:t>Пропаст предмета</a:t>
            </a:r>
          </a:p>
          <a:p>
            <a:r>
              <a:rPr lang="sr-Cyrl-RS" dirty="0" smtClean="0"/>
              <a:t>Прекид радног односа</a:t>
            </a:r>
          </a:p>
          <a:p>
            <a:r>
              <a:rPr lang="sr-Cyrl-RS" dirty="0" smtClean="0"/>
              <a:t>Престанак права на које се плаћа порез</a:t>
            </a:r>
          </a:p>
          <a:p>
            <a:r>
              <a:rPr lang="sr-Cyrl-RS" dirty="0" smtClean="0"/>
              <a:t>Стечај</a:t>
            </a:r>
          </a:p>
          <a:p>
            <a:r>
              <a:rPr lang="sr-Cyrl-RS" dirty="0" smtClean="0"/>
              <a:t>Ликвидација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74277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43972"/>
          </a:xfrm>
        </p:spPr>
        <p:txBody>
          <a:bodyPr>
            <a:norm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9410" y="1894703"/>
            <a:ext cx="9001462" cy="3791465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chemeClr val="accent5">
                    <a:lumMod val="75000"/>
                  </a:schemeClr>
                </a:solidFill>
              </a:rPr>
              <a:t>8 (в). Престанак </a:t>
            </a:r>
            <a:r>
              <a:rPr lang="sr-Cyrl-RS" sz="1800" dirty="0">
                <a:solidFill>
                  <a:schemeClr val="accent5">
                    <a:lumMod val="75000"/>
                  </a:schemeClr>
                </a:solidFill>
              </a:rPr>
              <a:t>пореске обавезе </a:t>
            </a:r>
            <a:r>
              <a:rPr lang="sr-Cyrl-RS" sz="1800" dirty="0" smtClean="0">
                <a:solidFill>
                  <a:schemeClr val="accent5">
                    <a:lumMod val="75000"/>
                  </a:schemeClr>
                </a:solidFill>
              </a:rPr>
              <a:t>(непериодични </a:t>
            </a:r>
            <a:r>
              <a:rPr lang="sr-Cyrl-RS" sz="1800" dirty="0">
                <a:solidFill>
                  <a:schemeClr val="accent5">
                    <a:lumMod val="75000"/>
                  </a:schemeClr>
                </a:solidFill>
              </a:rPr>
              <a:t>порези</a:t>
            </a:r>
            <a:r>
              <a:rPr lang="sr-Cyrl-RS" sz="1800" dirty="0" smtClean="0">
                <a:solidFill>
                  <a:schemeClr val="accent5">
                    <a:lumMod val="75000"/>
                  </a:schemeClr>
                </a:solidFill>
              </a:rPr>
              <a:t>) односно пореског дуга (периодични порези):</a:t>
            </a:r>
          </a:p>
          <a:p>
            <a:endParaRPr lang="sr-Cyrl-RS" sz="18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Наплата пореза</a:t>
            </a:r>
          </a:p>
          <a:p>
            <a:pPr marL="342900" indent="-342900" algn="l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Застарелост пореза</a:t>
            </a:r>
          </a:p>
          <a:p>
            <a:pPr marL="342900" indent="-342900" algn="l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Отпис пореза</a:t>
            </a:r>
          </a:p>
          <a:p>
            <a:pPr marL="342900" indent="-342900" algn="l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Други законом утврђен начин</a:t>
            </a:r>
            <a:endParaRPr lang="sr-Cyrl-RS" dirty="0">
              <a:solidFill>
                <a:srgbClr val="FF0000"/>
              </a:solidFill>
            </a:endParaRPr>
          </a:p>
          <a:p>
            <a:pPr algn="l"/>
            <a:endParaRPr lang="sr-Cyrl-R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10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80086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749644"/>
            <a:ext cx="10353762" cy="4835611"/>
          </a:xfrm>
        </p:spPr>
        <p:txBody>
          <a:bodyPr/>
          <a:lstStyle/>
          <a:p>
            <a:pPr marL="457200" indent="-457200" algn="ctr">
              <a:buAutoNum type="arabicPeriod"/>
            </a:pPr>
            <a:endParaRPr lang="sr-Cyrl-RS" dirty="0" smtClean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Наплата пореза</a:t>
            </a:r>
          </a:p>
          <a:p>
            <a:pPr marL="0" indent="0" algn="ctr">
              <a:buNone/>
            </a:pPr>
            <a:endParaRPr lang="sr-Cyrl-RS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507523" y="1984803"/>
            <a:ext cx="2561967" cy="667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/>
              <a:t>Редовна наплата</a:t>
            </a:r>
          </a:p>
        </p:txBody>
      </p:sp>
      <p:sp>
        <p:nvSpPr>
          <p:cNvPr id="5" name="Oval 4"/>
          <p:cNvSpPr/>
          <p:nvPr/>
        </p:nvSpPr>
        <p:spPr>
          <a:xfrm>
            <a:off x="8119132" y="1945300"/>
            <a:ext cx="2561967" cy="6672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Принудна         наплата</a:t>
            </a: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1491048" y="3296165"/>
            <a:ext cx="2463113" cy="469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Плаћање</a:t>
            </a:r>
            <a:endParaRPr lang="sr-Cyrl-RS" dirty="0"/>
          </a:p>
        </p:txBody>
      </p:sp>
      <p:sp>
        <p:nvSpPr>
          <p:cNvPr id="7" name="Rounded Rectangle 6"/>
          <p:cNvSpPr/>
          <p:nvPr/>
        </p:nvSpPr>
        <p:spPr>
          <a:xfrm>
            <a:off x="1491049" y="3960341"/>
            <a:ext cx="2463113" cy="469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Конверзија</a:t>
            </a:r>
            <a:endParaRPr lang="sr-Cyrl-RS" dirty="0"/>
          </a:p>
        </p:txBody>
      </p:sp>
      <p:sp>
        <p:nvSpPr>
          <p:cNvPr id="8" name="Rounded Rectangle 7"/>
          <p:cNvSpPr/>
          <p:nvPr/>
        </p:nvSpPr>
        <p:spPr>
          <a:xfrm>
            <a:off x="1491049" y="4603922"/>
            <a:ext cx="2463113" cy="469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Компензација</a:t>
            </a:r>
            <a:endParaRPr lang="sr-Cyrl-RS" dirty="0"/>
          </a:p>
        </p:txBody>
      </p:sp>
      <p:sp>
        <p:nvSpPr>
          <p:cNvPr id="9" name="Rounded Rectangle 8"/>
          <p:cNvSpPr/>
          <p:nvPr/>
        </p:nvSpPr>
        <p:spPr>
          <a:xfrm>
            <a:off x="8119132" y="3960341"/>
            <a:ext cx="2463113" cy="469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Замена за изосталу чинидбу пореског дужника</a:t>
            </a:r>
            <a:endParaRPr lang="sr-Cyrl-RS" sz="1200" dirty="0"/>
          </a:p>
        </p:txBody>
      </p:sp>
      <p:sp>
        <p:nvSpPr>
          <p:cNvPr id="12" name="Bent Arrow 11"/>
          <p:cNvSpPr/>
          <p:nvPr/>
        </p:nvSpPr>
        <p:spPr>
          <a:xfrm rot="10800000">
            <a:off x="4588476" y="1714308"/>
            <a:ext cx="1581665" cy="75704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flipV="1">
            <a:off x="6268456" y="1713476"/>
            <a:ext cx="1475715" cy="7589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6" name="Striped Right Arrow 15"/>
          <p:cNvSpPr/>
          <p:nvPr/>
        </p:nvSpPr>
        <p:spPr>
          <a:xfrm rot="5400000">
            <a:off x="2644346" y="2817341"/>
            <a:ext cx="337751" cy="32951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8" name="Striped Right Arrow 17"/>
          <p:cNvSpPr/>
          <p:nvPr/>
        </p:nvSpPr>
        <p:spPr>
          <a:xfrm rot="5400000">
            <a:off x="9091196" y="3093823"/>
            <a:ext cx="617838" cy="4046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94684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71849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703" y="1227438"/>
            <a:ext cx="10353762" cy="490975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Прунудна наплата пореза (основ и начин покретања, последице)</a:t>
            </a:r>
          </a:p>
          <a:p>
            <a:r>
              <a:rPr lang="sr-Cyrl-RS" i="1" dirty="0" smtClean="0"/>
              <a:t>Формални основ</a:t>
            </a:r>
            <a:r>
              <a:rPr lang="sr-Cyrl-RS" dirty="0" smtClean="0"/>
              <a:t> покретања поступка – неизмирење пореског дуга у року од 5 дана од пријема опомене достављене након што је дужник пао у доцњу</a:t>
            </a:r>
          </a:p>
          <a:p>
            <a:r>
              <a:rPr lang="sr-Cyrl-RS" i="1" dirty="0" smtClean="0"/>
              <a:t>Начин</a:t>
            </a:r>
            <a:r>
              <a:rPr lang="sr-Cyrl-RS" dirty="0" smtClean="0"/>
              <a:t> покретања поступка – решењем Пореске управе о принудној наплати пореза</a:t>
            </a:r>
          </a:p>
          <a:p>
            <a:r>
              <a:rPr lang="sr-Cyrl-RS" i="1" dirty="0" smtClean="0"/>
              <a:t>Последице</a:t>
            </a:r>
            <a:r>
              <a:rPr lang="sr-Cyrl-RS" dirty="0" smtClean="0"/>
              <a:t> покретања поступка принудне наплате:</a:t>
            </a:r>
          </a:p>
          <a:p>
            <a:pPr lvl="1"/>
            <a:r>
              <a:rPr lang="sr-Cyrl-RS" dirty="0" smtClean="0"/>
              <a:t>Наплата пореза и споредних пореских давања из целокупне имовине дужника (осим изузетака предвиђених законом)</a:t>
            </a:r>
          </a:p>
          <a:p>
            <a:pPr lvl="1"/>
            <a:r>
              <a:rPr lang="sr-Cyrl-RS" dirty="0" smtClean="0"/>
              <a:t>Плаћање трошкова поступка принудне наплате</a:t>
            </a:r>
          </a:p>
          <a:p>
            <a:pPr lvl="1"/>
            <a:r>
              <a:rPr lang="sr-Cyrl-RS" dirty="0" smtClean="0"/>
              <a:t>Плаћање једнократне таксе на принудну наплату</a:t>
            </a:r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49002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93399"/>
          </a:xfrm>
        </p:spPr>
        <p:txBody>
          <a:bodyPr>
            <a:norm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581665"/>
            <a:ext cx="9001462" cy="4572000"/>
          </a:xfrm>
        </p:spPr>
        <p:txBody>
          <a:bodyPr/>
          <a:lstStyle/>
          <a:p>
            <a:r>
              <a:rPr lang="sr-Cyrl-RS" sz="1800" dirty="0">
                <a:solidFill>
                  <a:srgbClr val="FF0000"/>
                </a:solidFill>
              </a:rPr>
              <a:t>Прунудна наплата пореза </a:t>
            </a:r>
            <a:r>
              <a:rPr lang="sr-Cyrl-RS" sz="1800" dirty="0" smtClean="0">
                <a:solidFill>
                  <a:srgbClr val="FF0000"/>
                </a:solidFill>
              </a:rPr>
              <a:t>(предмети и средства)</a:t>
            </a:r>
            <a:endParaRPr lang="sr-Cyrl-RS" sz="1800" dirty="0">
              <a:solidFill>
                <a:srgbClr val="FF0000"/>
              </a:solidFill>
            </a:endParaRPr>
          </a:p>
          <a:p>
            <a:endParaRPr lang="sr-Cyrl-R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530145"/>
              </p:ext>
            </p:extLst>
          </p:nvPr>
        </p:nvGraphicFramePr>
        <p:xfrm>
          <a:off x="1120344" y="2206505"/>
          <a:ext cx="9687698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3849"/>
                <a:gridCol w="48438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Предмет принудне наплате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Одговарајуће средство принудне наплате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Новчана</a:t>
                      </a:r>
                      <a:r>
                        <a:rPr lang="sr-Cyrl-RS" baseline="0" dirty="0" smtClean="0"/>
                        <a:t> средства на рачуну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Пренос средстава на уплатни рачун јавних прихода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Новчана потраживања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Пренос потраживања на уплатни рачун јавних прихода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Неновчана потраживања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Забрана, пренос потраживања и попис са проценом, запленом и продајом предмета потраживања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Готов</a:t>
                      </a:r>
                      <a:r>
                        <a:rPr lang="sr-Cyrl-RS" baseline="0" dirty="0" smtClean="0"/>
                        <a:t> новац и хартије од вредности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Попис и заплена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Покретне ствари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Заплена и продаја</a:t>
                      </a:r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Непоктретности пореског дужника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Заплена, утврђивање почетне вредности и продаја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918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28368"/>
          </a:xfrm>
        </p:spPr>
        <p:txBody>
          <a:bodyPr>
            <a:norm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128584"/>
            <a:ext cx="10353762" cy="466261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>
                <a:solidFill>
                  <a:srgbClr val="FF0000"/>
                </a:solidFill>
              </a:rPr>
              <a:t>Прунудна наплата пореза </a:t>
            </a:r>
            <a:r>
              <a:rPr lang="sr-Cyrl-RS" dirty="0" smtClean="0">
                <a:solidFill>
                  <a:srgbClr val="FF0000"/>
                </a:solidFill>
              </a:rPr>
              <a:t>(обустава и прекид)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123623"/>
              </p:ext>
            </p:extLst>
          </p:nvPr>
        </p:nvGraphicFramePr>
        <p:xfrm>
          <a:off x="700216" y="1634181"/>
          <a:ext cx="10353675" cy="477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225"/>
                <a:gridCol w="3451225"/>
                <a:gridCol w="3451225"/>
              </a:tblGrid>
              <a:tr h="374160">
                <a:tc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Обустава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Прекид</a:t>
                      </a:r>
                      <a:endParaRPr lang="sr-Cyrl-RS" dirty="0"/>
                    </a:p>
                  </a:txBody>
                  <a:tcPr/>
                </a:tc>
              </a:tr>
              <a:tr h="374160">
                <a:tc>
                  <a:txBody>
                    <a:bodyPr/>
                    <a:lstStyle/>
                    <a:p>
                      <a:r>
                        <a:rPr lang="sr-Cyrl-RS" b="1" dirty="0" smtClean="0"/>
                        <a:t>Начин</a:t>
                      </a:r>
                      <a:endParaRPr lang="sr-Cyrl-R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Решењем пореског органа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Закључком пореског органа</a:t>
                      </a:r>
                      <a:endParaRPr lang="sr-Cyrl-RS" dirty="0"/>
                    </a:p>
                  </a:txBody>
                  <a:tcPr/>
                </a:tc>
              </a:tr>
              <a:tr h="4022212">
                <a:tc>
                  <a:txBody>
                    <a:bodyPr/>
                    <a:lstStyle/>
                    <a:p>
                      <a:pPr algn="l"/>
                      <a:r>
                        <a:rPr lang="sr-Cyrl-RS" b="1" dirty="0" smtClean="0"/>
                        <a:t>Разлог</a:t>
                      </a:r>
                      <a:endParaRPr lang="sr-Cyrl-R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sr-Cyrl-R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sr-Cyrl-R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sr-Cyrl-R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dirty="0" smtClean="0"/>
                        <a:t>Поништење пореске обавезе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sr-Cyrl-R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dirty="0" smtClean="0"/>
                        <a:t>Исплата пореског дуга и споредних пореских</a:t>
                      </a:r>
                      <a:r>
                        <a:rPr lang="sr-Cyrl-RS" baseline="0" dirty="0" smtClean="0"/>
                        <a:t> давања</a:t>
                      </a:r>
                      <a:endParaRPr lang="sr-Cyrl-R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dirty="0" smtClean="0"/>
                        <a:t>Покретање стечајног поступка против дужника од стране пореског органа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dirty="0" smtClean="0"/>
                        <a:t>Одобравање</a:t>
                      </a:r>
                      <a:r>
                        <a:rPr lang="sr-Cyrl-RS" baseline="0" dirty="0" smtClean="0"/>
                        <a:t> одлагања поступка од стране пореског органа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baseline="0" dirty="0" smtClean="0"/>
                        <a:t>Утврђивање постојања грешке код обрачуна пореза која има за последицу значајно нижи порез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r-Cyrl-RS" baseline="0" dirty="0" smtClean="0"/>
                        <a:t>Поступак по жалби на пореско решење о утврђивању пореза није окончан у прописаном року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71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8941"/>
          </a:xfrm>
        </p:spPr>
        <p:txBody>
          <a:bodyPr>
            <a:norm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88541"/>
            <a:ext cx="10353762" cy="480265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Застарелост права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598870"/>
              </p:ext>
            </p:extLst>
          </p:nvPr>
        </p:nvGraphicFramePr>
        <p:xfrm>
          <a:off x="2026675" y="1754661"/>
          <a:ext cx="8127999" cy="422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259048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Право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Ималац </a:t>
                      </a:r>
                      <a:r>
                        <a:rPr lang="sr-Cyrl-RS" sz="1200" dirty="0" smtClean="0"/>
                        <a:t>права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 smtClean="0"/>
                        <a:t>Рок застарелости</a:t>
                      </a:r>
                      <a:endParaRPr lang="sr-Cyrl-RS" sz="1200" dirty="0"/>
                    </a:p>
                  </a:txBody>
                  <a:tcPr/>
                </a:tc>
              </a:tr>
              <a:tr h="1424765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Право на утврђивање пореза</a:t>
                      </a:r>
                      <a:r>
                        <a:rPr lang="sr-Cyrl-RS" sz="1200" baseline="0" dirty="0" smtClean="0"/>
                        <a:t> и споредних пореских давања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Пореска управа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5 година од првог дана наредне</a:t>
                      </a:r>
                      <a:r>
                        <a:rPr lang="sr-Cyrl-RS" sz="1200" baseline="0" dirty="0" smtClean="0"/>
                        <a:t> године од године у којој је требало утврдити порез, односно споредно пореско давање</a:t>
                      </a:r>
                      <a:endParaRPr lang="sr-Cyrl-RS" sz="1200" dirty="0"/>
                    </a:p>
                  </a:txBody>
                  <a:tcPr/>
                </a:tc>
              </a:tr>
              <a:tr h="1230479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Право на наплату пореза и споредних пореских давања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Пореска</a:t>
                      </a:r>
                      <a:r>
                        <a:rPr lang="sr-Cyrl-RS" sz="1200" baseline="0" dirty="0" smtClean="0"/>
                        <a:t> управа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5 година од првог дана наредне</a:t>
                      </a:r>
                      <a:r>
                        <a:rPr lang="sr-Cyrl-RS" sz="1200" baseline="0" dirty="0" smtClean="0"/>
                        <a:t> године од године у којој је обавеза пореског дужника доспела на плаћање</a:t>
                      </a:r>
                      <a:endParaRPr lang="sr-Cyrl-RS" sz="1200" dirty="0"/>
                    </a:p>
                  </a:txBody>
                  <a:tcPr/>
                </a:tc>
              </a:tr>
              <a:tr h="647620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Право</a:t>
                      </a:r>
                      <a:r>
                        <a:rPr lang="sr-Cyrl-RS" sz="1200" baseline="0" dirty="0" smtClean="0"/>
                        <a:t> на повраћај, рефакцију и измирење дуга путем прекњижбе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Порески обвезник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5 година од првог дана наредне</a:t>
                      </a:r>
                      <a:r>
                        <a:rPr lang="sr-Cyrl-RS" sz="1200" baseline="0" dirty="0" smtClean="0"/>
                        <a:t> године од године у којој је порески обвезник стекао право</a:t>
                      </a:r>
                      <a:endParaRPr lang="sr-Cyrl-RS" sz="1200" dirty="0"/>
                    </a:p>
                  </a:txBody>
                  <a:tcPr/>
                </a:tc>
              </a:tr>
              <a:tr h="647620"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Право на покретање</a:t>
                      </a:r>
                      <a:r>
                        <a:rPr lang="sr-Cyrl-RS" sz="1200" baseline="0" dirty="0" smtClean="0"/>
                        <a:t> и вођење прекршајног поступка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Пореска управа</a:t>
                      </a:r>
                      <a:endParaRPr lang="sr-Cyrl-R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200" dirty="0" smtClean="0"/>
                        <a:t>5 година од дана када је прекршај учињен</a:t>
                      </a:r>
                      <a:endParaRPr lang="sr-Cyrl-R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165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327496"/>
          </a:xfrm>
        </p:spPr>
        <p:txBody>
          <a:bodyPr>
            <a:noAutofit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548714"/>
            <a:ext cx="9001462" cy="3709086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Отпис пореза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Порески обвезник (оставилац) нема наследнике или се ниједан од наследника не прихвата наслеђа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Одлуком Владе РС (на предлог министра финансија):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r-Cyrl-RS" dirty="0" smtClean="0"/>
              <a:t>Уколико је порески обвезник правно лице лице које се продаје у поступку приватизације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r-Cyrl-RS" dirty="0" smtClean="0"/>
              <a:t>Уколико је код пореског обвезника промењена власничка структура по основу преузетих уговорних обавеза од стране РС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7230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492253"/>
          </a:xfrm>
        </p:spPr>
        <p:txBody>
          <a:bodyPr>
            <a:normAutofit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појам и врсте порескоправног односа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604" y="1861751"/>
            <a:ext cx="9001462" cy="390679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1. Опште карактеристике порескоправног односа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sr-Cyrl-RS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Однос </a:t>
            </a:r>
            <a:r>
              <a:rPr lang="sr-Cyrl-RS" i="1" dirty="0" smtClean="0"/>
              <a:t>јавног</a:t>
            </a:r>
            <a:r>
              <a:rPr lang="sr-Cyrl-RS" dirty="0" smtClean="0"/>
              <a:t> а не приватног права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Акценат на обавезама једне стране односно правима друге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Са становишта пореског повериоца значи </a:t>
            </a:r>
            <a:r>
              <a:rPr lang="sr-Cyrl-RS" i="1" dirty="0" smtClean="0"/>
              <a:t>порески захтев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Са становишта дужника значи </a:t>
            </a:r>
            <a:r>
              <a:rPr lang="sr-Cyrl-RS" i="1" dirty="0" smtClean="0"/>
              <a:t>пореску обавезу </a:t>
            </a:r>
            <a:r>
              <a:rPr lang="sr-Cyrl-RS" dirty="0" smtClean="0"/>
              <a:t>(чињења, нечињења и/или трпљења)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i="1" dirty="0" smtClean="0"/>
              <a:t>Бицефални </a:t>
            </a:r>
            <a:r>
              <a:rPr lang="sr-Cyrl-RS" dirty="0" smtClean="0"/>
              <a:t>(двокомпоненетни однос)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346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936" y="543699"/>
            <a:ext cx="10353761" cy="411892"/>
          </a:xfrm>
        </p:spPr>
        <p:txBody>
          <a:bodyPr>
            <a:normAutofit/>
          </a:bodyPr>
          <a:lstStyle/>
          <a:p>
            <a:r>
              <a:rPr lang="sr-Latn-RS" sz="2000" dirty="0" smtClean="0"/>
              <a:t>I </a:t>
            </a:r>
            <a:r>
              <a:rPr lang="sr-Cyrl-RS" sz="2000" dirty="0" smtClean="0"/>
              <a:t>појам и врсте порескоправног односа</a:t>
            </a:r>
            <a:endParaRPr lang="sr-Cyrl-R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21493"/>
            <a:ext cx="10353762" cy="4769707"/>
          </a:xfrm>
        </p:spPr>
        <p:txBody>
          <a:bodyPr/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2. Структура порескоправног односа</a:t>
            </a:r>
            <a:endParaRPr lang="sr-Cyrl-RS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087160065"/>
              </p:ext>
            </p:extLst>
          </p:nvPr>
        </p:nvGraphicFramePr>
        <p:xfrm>
          <a:off x="1900195" y="1021493"/>
          <a:ext cx="8128000" cy="4217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56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487304"/>
            <a:ext cx="9001462" cy="343972"/>
          </a:xfrm>
        </p:spPr>
        <p:txBody>
          <a:bodyPr>
            <a:normAutofit fontScale="90000"/>
          </a:bodyPr>
          <a:lstStyle/>
          <a:p>
            <a:r>
              <a:rPr lang="sr-Latn-RS" sz="2000" dirty="0"/>
              <a:t>I </a:t>
            </a:r>
            <a:r>
              <a:rPr lang="sr-Cyrl-RS" sz="2000" dirty="0"/>
              <a:t>појам и врсте порескоправног односа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524000"/>
            <a:ext cx="9001462" cy="3733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3. Странке порескоправног односа</a:t>
            </a:r>
          </a:p>
          <a:p>
            <a:pPr algn="l"/>
            <a:r>
              <a:rPr lang="sr-Cyrl-RS" dirty="0" smtClean="0"/>
              <a:t>Порески поверилац                                          Порески дужници</a:t>
            </a:r>
            <a:endParaRPr lang="sr-Cyrl-RS" dirty="0"/>
          </a:p>
        </p:txBody>
      </p:sp>
      <p:sp>
        <p:nvSpPr>
          <p:cNvPr id="4" name="Rounded Rectangle 3"/>
          <p:cNvSpPr/>
          <p:nvPr/>
        </p:nvSpPr>
        <p:spPr>
          <a:xfrm>
            <a:off x="1705233" y="3758514"/>
            <a:ext cx="2677297" cy="1499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ДРЖАВА</a:t>
            </a:r>
            <a:endParaRPr lang="sr-Cyrl-RS" dirty="0"/>
          </a:p>
        </p:txBody>
      </p:sp>
      <p:sp>
        <p:nvSpPr>
          <p:cNvPr id="5" name="Rounded Rectangle 4"/>
          <p:cNvSpPr/>
          <p:nvPr/>
        </p:nvSpPr>
        <p:spPr>
          <a:xfrm>
            <a:off x="7282245" y="2747947"/>
            <a:ext cx="3052117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ОБВЕЗНИК</a:t>
            </a: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7339916" y="6255605"/>
            <a:ext cx="3052112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ОСТАЛИ ПОРЕСКИ ДУЖНИЦИ</a:t>
            </a:r>
            <a:endParaRPr lang="sr-Cyrl-R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7339915" y="5851719"/>
            <a:ext cx="3052113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ПОСРЕДНИК</a:t>
            </a:r>
            <a:endParaRPr lang="sr-Cyrl-RS" dirty="0"/>
          </a:p>
        </p:txBody>
      </p:sp>
      <p:sp>
        <p:nvSpPr>
          <p:cNvPr id="8" name="Rounded Rectangle 7"/>
          <p:cNvSpPr/>
          <p:nvPr/>
        </p:nvSpPr>
        <p:spPr>
          <a:xfrm>
            <a:off x="7339911" y="4598773"/>
            <a:ext cx="3052117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ПЛАТАЦ</a:t>
            </a:r>
            <a:endParaRPr lang="sr-Cyrl-RS" dirty="0"/>
          </a:p>
        </p:txBody>
      </p:sp>
      <p:sp>
        <p:nvSpPr>
          <p:cNvPr id="9" name="Rounded Rectangle 8"/>
          <p:cNvSpPr/>
          <p:nvPr/>
        </p:nvSpPr>
        <p:spPr>
          <a:xfrm>
            <a:off x="7339915" y="4994131"/>
            <a:ext cx="3052113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ЈЕМАЦ</a:t>
            </a:r>
            <a:endParaRPr lang="sr-Cyrl-RS" dirty="0"/>
          </a:p>
        </p:txBody>
      </p:sp>
      <p:sp>
        <p:nvSpPr>
          <p:cNvPr id="10" name="Rounded Rectangle 9"/>
          <p:cNvSpPr/>
          <p:nvPr/>
        </p:nvSpPr>
        <p:spPr>
          <a:xfrm>
            <a:off x="7339914" y="5427189"/>
            <a:ext cx="3052114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ПОРЕСКИ ДЕСТИНАТАР</a:t>
            </a:r>
            <a:endParaRPr lang="sr-Cyrl-RS" dirty="0"/>
          </a:p>
        </p:txBody>
      </p:sp>
      <p:sp>
        <p:nvSpPr>
          <p:cNvPr id="11" name="Rounded Rectangle 10"/>
          <p:cNvSpPr/>
          <p:nvPr/>
        </p:nvSpPr>
        <p:spPr>
          <a:xfrm>
            <a:off x="7644714" y="3179805"/>
            <a:ext cx="2145952" cy="2718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Лично</a:t>
            </a:r>
            <a:endParaRPr lang="sr-Cyrl-RS" dirty="0"/>
          </a:p>
        </p:txBody>
      </p:sp>
      <p:sp>
        <p:nvSpPr>
          <p:cNvPr id="12" name="Rounded Rectangle 11"/>
          <p:cNvSpPr/>
          <p:nvPr/>
        </p:nvSpPr>
        <p:spPr>
          <a:xfrm>
            <a:off x="7792993" y="3517554"/>
            <a:ext cx="2145952" cy="2718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Законски заступник </a:t>
            </a:r>
            <a:endParaRPr lang="sr-Cyrl-RS" sz="1200" dirty="0"/>
          </a:p>
        </p:txBody>
      </p:sp>
      <p:sp>
        <p:nvSpPr>
          <p:cNvPr id="13" name="Rounded Rectangle 12"/>
          <p:cNvSpPr/>
          <p:nvPr/>
        </p:nvSpPr>
        <p:spPr>
          <a:xfrm>
            <a:off x="7985963" y="3859584"/>
            <a:ext cx="2145952" cy="34959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Заступник по службеној дужности</a:t>
            </a:r>
            <a:endParaRPr lang="sr-Cyrl-RS" sz="1000" dirty="0"/>
          </a:p>
        </p:txBody>
      </p:sp>
      <p:sp>
        <p:nvSpPr>
          <p:cNvPr id="14" name="Rounded Rectangle 13"/>
          <p:cNvSpPr/>
          <p:nvPr/>
        </p:nvSpPr>
        <p:spPr>
          <a:xfrm>
            <a:off x="8188410" y="4268051"/>
            <a:ext cx="2145952" cy="2718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Пуномоћник пореског обвезника</a:t>
            </a:r>
            <a:endParaRPr lang="sr-Cyrl-RS" sz="1000" dirty="0"/>
          </a:p>
        </p:txBody>
      </p:sp>
      <p:sp>
        <p:nvSpPr>
          <p:cNvPr id="16" name="Left-Right Arrow 15"/>
          <p:cNvSpPr/>
          <p:nvPr/>
        </p:nvSpPr>
        <p:spPr>
          <a:xfrm>
            <a:off x="5092420" y="4268051"/>
            <a:ext cx="1598140" cy="4316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98327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293247"/>
            <a:ext cx="10353761" cy="354227"/>
          </a:xfrm>
        </p:spPr>
        <p:txBody>
          <a:bodyPr>
            <a:noAutofit/>
          </a:bodyPr>
          <a:lstStyle/>
          <a:p>
            <a:r>
              <a:rPr lang="sr-Latn-RS" sz="2000" dirty="0" smtClean="0"/>
              <a:t>II </a:t>
            </a:r>
            <a:r>
              <a:rPr lang="sr-Cyrl-RS" sz="2000" dirty="0" smtClean="0"/>
              <a:t>порески имовински однос</a:t>
            </a:r>
            <a:endParaRPr lang="sr-Cyrl-R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647474"/>
            <a:ext cx="10353762" cy="5852180"/>
          </a:xfrm>
        </p:spPr>
        <p:txBody>
          <a:bodyPr/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4. Садржина пореског имовинског односа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913795" y="3085698"/>
            <a:ext cx="4028908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Главни порески захтев</a:t>
            </a:r>
            <a:endParaRPr lang="sr-Cyrl-RS" dirty="0"/>
          </a:p>
        </p:txBody>
      </p:sp>
      <p:sp>
        <p:nvSpPr>
          <p:cNvPr id="5" name="Rounded Rectangle 4"/>
          <p:cNvSpPr/>
          <p:nvPr/>
        </p:nvSpPr>
        <p:spPr>
          <a:xfrm>
            <a:off x="913789" y="5626088"/>
            <a:ext cx="4028914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Обавеза омогућавања прекњижбе</a:t>
            </a: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913790" y="5201212"/>
            <a:ext cx="4028913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Обавеза пореске рефакције</a:t>
            </a:r>
            <a:endParaRPr lang="sr-Cyrl-RS" dirty="0"/>
          </a:p>
        </p:txBody>
      </p:sp>
      <p:sp>
        <p:nvSpPr>
          <p:cNvPr id="7" name="Rounded Rectangle 6"/>
          <p:cNvSpPr/>
          <p:nvPr/>
        </p:nvSpPr>
        <p:spPr>
          <a:xfrm>
            <a:off x="913791" y="4784574"/>
            <a:ext cx="4028912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Обавеза омогућавања коришћења пореског кредита</a:t>
            </a:r>
            <a:endParaRPr lang="sr-Cyrl-RS" sz="1200" dirty="0"/>
          </a:p>
        </p:txBody>
      </p:sp>
      <p:sp>
        <p:nvSpPr>
          <p:cNvPr id="8" name="Rounded Rectangle 7"/>
          <p:cNvSpPr/>
          <p:nvPr/>
        </p:nvSpPr>
        <p:spPr>
          <a:xfrm>
            <a:off x="913792" y="4375546"/>
            <a:ext cx="40289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Обавеза повраћаја пореза</a:t>
            </a:r>
            <a:endParaRPr lang="sr-Cyrl-RS" dirty="0"/>
          </a:p>
        </p:txBody>
      </p:sp>
      <p:sp>
        <p:nvSpPr>
          <p:cNvPr id="9" name="Rounded Rectangle 8"/>
          <p:cNvSpPr/>
          <p:nvPr/>
        </p:nvSpPr>
        <p:spPr>
          <a:xfrm>
            <a:off x="913793" y="3958908"/>
            <a:ext cx="4028910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Захтев за одговорношћу</a:t>
            </a:r>
            <a:endParaRPr lang="sr-Cyrl-RS" dirty="0"/>
          </a:p>
        </p:txBody>
      </p:sp>
      <p:sp>
        <p:nvSpPr>
          <p:cNvPr id="10" name="Rounded Rectangle 9"/>
          <p:cNvSpPr/>
          <p:nvPr/>
        </p:nvSpPr>
        <p:spPr>
          <a:xfrm>
            <a:off x="913794" y="3522303"/>
            <a:ext cx="4028909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Захтев за споредна давања</a:t>
            </a:r>
            <a:endParaRPr lang="sr-Cyrl-RS" dirty="0"/>
          </a:p>
        </p:txBody>
      </p:sp>
      <p:sp>
        <p:nvSpPr>
          <p:cNvPr id="11" name="Rounded Rectangle 10"/>
          <p:cNvSpPr/>
          <p:nvPr/>
        </p:nvSpPr>
        <p:spPr>
          <a:xfrm>
            <a:off x="7417561" y="4752880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Захтев за коришћење пореског кредита</a:t>
            </a:r>
            <a:endParaRPr lang="sr-Cyrl-RS" sz="1200" dirty="0"/>
          </a:p>
        </p:txBody>
      </p:sp>
      <p:sp>
        <p:nvSpPr>
          <p:cNvPr id="12" name="Rounded Rectangle 11"/>
          <p:cNvSpPr/>
          <p:nvPr/>
        </p:nvSpPr>
        <p:spPr>
          <a:xfrm>
            <a:off x="7417561" y="4334290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Захтев за повраћај пореза</a:t>
            </a:r>
            <a:endParaRPr lang="sr-Cyrl-RS" dirty="0"/>
          </a:p>
        </p:txBody>
      </p:sp>
      <p:sp>
        <p:nvSpPr>
          <p:cNvPr id="13" name="Rounded Rectangle 12"/>
          <p:cNvSpPr/>
          <p:nvPr/>
        </p:nvSpPr>
        <p:spPr>
          <a:xfrm>
            <a:off x="7417561" y="3055119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Главна пореска обавеза</a:t>
            </a:r>
            <a:endParaRPr lang="sr-Cyrl-RS" dirty="0"/>
          </a:p>
        </p:txBody>
      </p:sp>
      <p:sp>
        <p:nvSpPr>
          <p:cNvPr id="14" name="Rounded Rectangle 13"/>
          <p:cNvSpPr/>
          <p:nvPr/>
        </p:nvSpPr>
        <p:spPr>
          <a:xfrm>
            <a:off x="7417561" y="3487115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Обавеза на споредна давања</a:t>
            </a:r>
            <a:endParaRPr lang="sr-Cyrl-RS" dirty="0"/>
          </a:p>
        </p:txBody>
      </p:sp>
      <p:sp>
        <p:nvSpPr>
          <p:cNvPr id="15" name="Rounded Rectangle 14"/>
          <p:cNvSpPr/>
          <p:nvPr/>
        </p:nvSpPr>
        <p:spPr>
          <a:xfrm>
            <a:off x="7417561" y="3905852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Обавезе из одговорности</a:t>
            </a:r>
            <a:endParaRPr lang="sr-Cyrl-RS" dirty="0"/>
          </a:p>
        </p:txBody>
      </p:sp>
      <p:sp>
        <p:nvSpPr>
          <p:cNvPr id="16" name="Rounded Rectangle 15"/>
          <p:cNvSpPr/>
          <p:nvPr/>
        </p:nvSpPr>
        <p:spPr>
          <a:xfrm>
            <a:off x="7417560" y="5180963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Захтев за пореску рефакцију</a:t>
            </a:r>
            <a:endParaRPr lang="sr-Cyrl-RS" dirty="0"/>
          </a:p>
        </p:txBody>
      </p:sp>
      <p:sp>
        <p:nvSpPr>
          <p:cNvPr id="17" name="Rounded Rectangle 16"/>
          <p:cNvSpPr/>
          <p:nvPr/>
        </p:nvSpPr>
        <p:spPr>
          <a:xfrm>
            <a:off x="7417560" y="5626087"/>
            <a:ext cx="3963011" cy="329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Захтев за прекњижбу</a:t>
            </a:r>
            <a:endParaRPr lang="sr-Cyrl-RS" dirty="0"/>
          </a:p>
        </p:txBody>
      </p:sp>
      <p:sp>
        <p:nvSpPr>
          <p:cNvPr id="18" name="Down Arrow 17"/>
          <p:cNvSpPr/>
          <p:nvPr/>
        </p:nvSpPr>
        <p:spPr>
          <a:xfrm>
            <a:off x="6013622" y="1103870"/>
            <a:ext cx="304800" cy="510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21" name="Left-Right Arrow 20"/>
          <p:cNvSpPr/>
          <p:nvPr/>
        </p:nvSpPr>
        <p:spPr>
          <a:xfrm>
            <a:off x="5197224" y="3817608"/>
            <a:ext cx="1937595" cy="13836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22" name="Flowchart: Alternate Process 21"/>
          <p:cNvSpPr/>
          <p:nvPr/>
        </p:nvSpPr>
        <p:spPr>
          <a:xfrm>
            <a:off x="3472248" y="1764382"/>
            <a:ext cx="5387546" cy="329514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Права (захтеви) и </a:t>
            </a:r>
            <a:r>
              <a:rPr lang="sr-Cyrl-RS" dirty="0" smtClean="0"/>
              <a:t>обавезе </a:t>
            </a:r>
            <a:r>
              <a:rPr lang="sr-Cyrl-RS" i="1" dirty="0" smtClean="0"/>
              <a:t>имовинске </a:t>
            </a:r>
            <a:r>
              <a:rPr lang="sr-Cyrl-RS" dirty="0" smtClean="0"/>
              <a:t>природе</a:t>
            </a:r>
            <a:endParaRPr lang="sr-Cyrl-RS" dirty="0"/>
          </a:p>
        </p:txBody>
      </p:sp>
      <p:sp>
        <p:nvSpPr>
          <p:cNvPr id="23" name="Oval 22"/>
          <p:cNvSpPr/>
          <p:nvPr/>
        </p:nvSpPr>
        <p:spPr>
          <a:xfrm>
            <a:off x="1597835" y="2327587"/>
            <a:ext cx="2660822" cy="5766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/>
              <a:t>Порески поверилац</a:t>
            </a:r>
          </a:p>
        </p:txBody>
      </p:sp>
      <p:sp>
        <p:nvSpPr>
          <p:cNvPr id="24" name="Oval 23"/>
          <p:cNvSpPr/>
          <p:nvPr/>
        </p:nvSpPr>
        <p:spPr>
          <a:xfrm>
            <a:off x="8068654" y="2290453"/>
            <a:ext cx="2660822" cy="5766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Порески </a:t>
            </a:r>
            <a:r>
              <a:rPr lang="sr-Cyrl-RS" dirty="0" smtClean="0"/>
              <a:t>дужник</a:t>
            </a:r>
            <a:endParaRPr lang="sr-Cyrl-RS" dirty="0"/>
          </a:p>
        </p:txBody>
      </p:sp>
      <p:sp>
        <p:nvSpPr>
          <p:cNvPr id="25" name="Down Arrow 24"/>
          <p:cNvSpPr/>
          <p:nvPr/>
        </p:nvSpPr>
        <p:spPr>
          <a:xfrm rot="3460378">
            <a:off x="5458977" y="2044953"/>
            <a:ext cx="263611" cy="764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26" name="Down Arrow 25"/>
          <p:cNvSpPr/>
          <p:nvPr/>
        </p:nvSpPr>
        <p:spPr>
          <a:xfrm rot="18206027">
            <a:off x="6558767" y="2049773"/>
            <a:ext cx="263611" cy="7646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73235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82809"/>
            <a:ext cx="10353762" cy="5458033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chemeClr val="accent5">
                    <a:lumMod val="75000"/>
                  </a:schemeClr>
                </a:solidFill>
              </a:rPr>
              <a:t>5. Карактеристике пореског имовинског односа (поређење са грађанскоправним односом)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837946"/>
              </p:ext>
            </p:extLst>
          </p:nvPr>
        </p:nvGraphicFramePr>
        <p:xfrm>
          <a:off x="1801340" y="2010031"/>
          <a:ext cx="8127999" cy="432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562527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Основ поређења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Порески имовински однос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Грађанскоправни однос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Природа норми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Углавном императивне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Углавном диспозитивне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Положај старнака у односу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Неравноправан</a:t>
                      </a:r>
                      <a:r>
                        <a:rPr lang="sr-Cyrl-RS" baseline="0" dirty="0" smtClean="0"/>
                        <a:t> </a:t>
                      </a:r>
                      <a:r>
                        <a:rPr lang="sr-Cyrl-RS" dirty="0" smtClean="0"/>
                        <a:t>(субординација)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Равноправан (координација) 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Природа престација</a:t>
                      </a:r>
                      <a:r>
                        <a:rPr lang="sr-Cyrl-RS" baseline="0" dirty="0" smtClean="0"/>
                        <a:t>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Нееквиалентне престације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Еквивалентне</a:t>
                      </a:r>
                      <a:r>
                        <a:rPr lang="sr-Cyrl-RS" baseline="0" dirty="0" smtClean="0"/>
                        <a:t> престације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Санкције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Имовинске и персоналне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Имовинске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Пренос права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Углавном недопуштен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Углавном допуштен</a:t>
                      </a:r>
                      <a:endParaRPr lang="sr-Cyrl-RS" dirty="0"/>
                    </a:p>
                  </a:txBody>
                  <a:tcPr/>
                </a:tc>
              </a:tr>
              <a:tr h="562527">
                <a:tc>
                  <a:txBody>
                    <a:bodyPr/>
                    <a:lstStyle/>
                    <a:p>
                      <a:r>
                        <a:rPr lang="sr-Cyrl-RS" dirty="0" smtClean="0"/>
                        <a:t>Заштита права 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Остварује</a:t>
                      </a:r>
                      <a:r>
                        <a:rPr lang="sr-Cyrl-RS" baseline="0" dirty="0" smtClean="0"/>
                        <a:t> се </a:t>
                      </a:r>
                      <a:r>
                        <a:rPr lang="sr-Latn-RS" i="1" baseline="0" dirty="0" smtClean="0"/>
                        <a:t>ex offitio</a:t>
                      </a:r>
                      <a:endParaRPr lang="sr-Cyrl-R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Приватна</a:t>
                      </a:r>
                      <a:r>
                        <a:rPr lang="sr-Cyrl-RS" baseline="0" dirty="0" smtClean="0"/>
                        <a:t> иницијатива имаоца права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21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7647" y="488050"/>
            <a:ext cx="9001462" cy="294545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416907"/>
            <a:ext cx="9001462" cy="5049795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r-Latn-RS" dirty="0" smtClean="0">
                <a:solidFill>
                  <a:schemeClr val="accent5">
                    <a:lumMod val="75000"/>
                  </a:schemeClr>
                </a:solidFill>
              </a:rPr>
              <a:t>6. </a:t>
            </a: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Моменат настанка пореске обавезе</a:t>
            </a:r>
          </a:p>
          <a:p>
            <a:endParaRPr lang="sr-Cyrl-R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Прописује се за сваки порез </a:t>
            </a:r>
            <a:r>
              <a:rPr lang="sr-Cyrl-RS" i="1" dirty="0" smtClean="0"/>
              <a:t>понаособ</a:t>
            </a:r>
            <a:r>
              <a:rPr lang="sr-Cyrl-RS" dirty="0" smtClean="0"/>
              <a:t>, нпр.: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Дан уписа у одговорајући регистар (код </a:t>
            </a:r>
            <a:r>
              <a:rPr lang="sr-Cyrl-RS" i="1" dirty="0" smtClean="0"/>
              <a:t>пореза на добит корпораци</a:t>
            </a:r>
            <a:r>
              <a:rPr lang="sr-Cyrl-RS" dirty="0" smtClean="0"/>
              <a:t>ја)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Моменат стицања стварног права на непокретности (код </a:t>
            </a:r>
            <a:r>
              <a:rPr lang="sr-Cyrl-RS" i="1" dirty="0" smtClean="0"/>
              <a:t>пореза на имовину</a:t>
            </a:r>
            <a:r>
              <a:rPr lang="sr-Cyrl-RS" dirty="0" smtClean="0"/>
              <a:t>)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Дан достављања потврде о извршеном евидентирању за ПДВ (код </a:t>
            </a:r>
            <a:r>
              <a:rPr lang="sr-Cyrl-RS" i="1" dirty="0" smtClean="0"/>
              <a:t>ПДВ</a:t>
            </a:r>
            <a:r>
              <a:rPr lang="sr-Cyrl-RS" dirty="0" smtClean="0"/>
              <a:t>-а) 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Дан остваривања прихода (код </a:t>
            </a:r>
            <a:r>
              <a:rPr lang="sr-Cyrl-RS" i="1" dirty="0" smtClean="0"/>
              <a:t>пореза на ауторску накнаду</a:t>
            </a:r>
            <a:r>
              <a:rPr lang="sr-Cyrl-RS" dirty="0" smtClean="0"/>
              <a:t>)</a:t>
            </a:r>
          </a:p>
          <a:p>
            <a:pPr marL="1257300" lvl="2" indent="-342900" algn="l">
              <a:buFont typeface="Wingdings" panose="05000000000000000000" pitchFamily="2" charset="2"/>
              <a:buChar char="Ø"/>
            </a:pPr>
            <a:r>
              <a:rPr lang="sr-Cyrl-RS" dirty="0" smtClean="0"/>
              <a:t>Дан закључења уговора о раду (код </a:t>
            </a:r>
            <a:r>
              <a:rPr lang="sr-Cyrl-RS" i="1" dirty="0" smtClean="0"/>
              <a:t>пореза на </a:t>
            </a:r>
            <a:r>
              <a:rPr lang="sr-Cyrl-RS" dirty="0" smtClean="0"/>
              <a:t>зараду)</a:t>
            </a:r>
          </a:p>
          <a:p>
            <a:pPr lvl="2" algn="l"/>
            <a:endParaRPr lang="sr-Cyrl-RS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i="1" dirty="0" smtClean="0"/>
              <a:t>Периодични порези </a:t>
            </a:r>
            <a:r>
              <a:rPr lang="sr-Cyrl-RS" dirty="0" smtClean="0"/>
              <a:t>– гашењем пореског дуга не престаје пореска обавеза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r-Cyrl-RS" i="1" dirty="0" smtClean="0"/>
              <a:t>Непериодични порези </a:t>
            </a:r>
            <a:r>
              <a:rPr lang="sr-Cyrl-RS" dirty="0" smtClean="0"/>
              <a:t>– гашњем пореског дуга гаси се пореска обавеза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4512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2890" y="430384"/>
            <a:ext cx="9001462" cy="360448"/>
          </a:xfrm>
        </p:spPr>
        <p:txBody>
          <a:bodyPr>
            <a:normAutofit/>
          </a:bodyPr>
          <a:lstStyle/>
          <a:p>
            <a:r>
              <a:rPr lang="sr-Latn-RS" sz="1800" dirty="0"/>
              <a:t>I </a:t>
            </a:r>
            <a:r>
              <a:rPr lang="sr-Cyrl-RS" sz="1800" dirty="0"/>
              <a:t>појам и врсте порескоправног односа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1103870"/>
            <a:ext cx="9001462" cy="415393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chemeClr val="accent5">
                    <a:lumMod val="75000"/>
                  </a:schemeClr>
                </a:solidFill>
              </a:rPr>
              <a:t>7. Време испуњења пореске обавезе (наступање доспелости пореског дуга)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sr-Cyrl-R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240388"/>
              </p:ext>
            </p:extLst>
          </p:nvPr>
        </p:nvGraphicFramePr>
        <p:xfrm>
          <a:off x="2139092" y="1765872"/>
          <a:ext cx="812800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Прва ситуација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Опис</a:t>
                      </a:r>
                      <a:endParaRPr lang="sr-Cyrl-R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Наступање доспелости</a:t>
                      </a:r>
                      <a:endParaRPr lang="sr-Cyrl-R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Порез се утврђује решењем надлежног органа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Истеком</a:t>
                      </a:r>
                      <a:r>
                        <a:rPr lang="sr-Cyrl-RS" baseline="0" dirty="0" smtClean="0"/>
                        <a:t> рока наведеног у решењу (15 дана од дана достављања решења – тзв. парициони рок)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778643"/>
              </p:ext>
            </p:extLst>
          </p:nvPr>
        </p:nvGraphicFramePr>
        <p:xfrm>
          <a:off x="2139092" y="3421952"/>
          <a:ext cx="8128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Друга ситуација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Опис</a:t>
                      </a:r>
                      <a:endParaRPr lang="sr-Cyrl-R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Наступање доспелости</a:t>
                      </a:r>
                      <a:endParaRPr lang="sr-Cyrl-R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Пореским</a:t>
                      </a:r>
                      <a:r>
                        <a:rPr lang="sr-Cyrl-RS" baseline="0" dirty="0" smtClean="0"/>
                        <a:t> законом одређено време у којем порез треба да се плати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Истеком прописаног дана плаћања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966263"/>
              </p:ext>
            </p:extLst>
          </p:nvPr>
        </p:nvGraphicFramePr>
        <p:xfrm>
          <a:off x="2139092" y="4803712"/>
          <a:ext cx="812800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Трећа ситуација</a:t>
                      </a:r>
                      <a:endParaRPr lang="sr-Cyrl-R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Cyrl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Опис</a:t>
                      </a:r>
                      <a:endParaRPr lang="sr-Cyrl-R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i="1" dirty="0" smtClean="0"/>
                        <a:t>Наступање доспелости</a:t>
                      </a:r>
                      <a:endParaRPr lang="sr-Cyrl-R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Порези који се плаћају по</a:t>
                      </a:r>
                      <a:r>
                        <a:rPr lang="sr-Cyrl-RS" baseline="0" dirty="0" smtClean="0"/>
                        <a:t> одбитку</a:t>
                      </a:r>
                      <a:endParaRPr lang="sr-Cyrl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sr-Cyrl-RS" dirty="0" smtClean="0"/>
                        <a:t>Моменат</a:t>
                      </a:r>
                      <a:r>
                        <a:rPr lang="sr-Cyrl-RS" baseline="0" dirty="0" smtClean="0"/>
                        <a:t> исплате прихода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sr-Cyrl-RS" baseline="0" dirty="0" smtClean="0"/>
                        <a:t>Моменат приписивања камате (порез на приходе од капитала по основу камате)</a:t>
                      </a:r>
                      <a:endParaRPr lang="sr-Cyrl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8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05946"/>
          </a:xfrm>
        </p:spPr>
        <p:txBody>
          <a:bodyPr>
            <a:normAutofit fontScale="90000"/>
          </a:bodyPr>
          <a:lstStyle/>
          <a:p>
            <a:r>
              <a:rPr lang="sr-Latn-RS" sz="1800" dirty="0"/>
              <a:t>II </a:t>
            </a:r>
            <a:r>
              <a:rPr lang="sr-Cyrl-RS" sz="1800" dirty="0"/>
              <a:t>порески имовински однос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698" y="1128583"/>
            <a:ext cx="10353762" cy="4885038"/>
          </a:xfrm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8 (а). Престанак пореске обавезе (периодични порези)</a:t>
            </a:r>
          </a:p>
          <a:p>
            <a:pPr marL="0" indent="0">
              <a:buNone/>
            </a:pPr>
            <a:r>
              <a:rPr lang="sr-Cyrl-RS" dirty="0" smtClean="0">
                <a:solidFill>
                  <a:srgbClr val="FF0000"/>
                </a:solidFill>
              </a:rPr>
              <a:t>Релативни начини </a:t>
            </a:r>
            <a:r>
              <a:rPr lang="sr-Cyrl-RS" dirty="0" smtClean="0"/>
              <a:t>- пореска обавезе не нестаје већ се мењају странке порескоправног односа):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Универзална сукцесија на страни пореског повериоца (распад сложених држава - најређи случај)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Сингуларна сукцесија на страни пореског повериоца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Универзална сукцесија на страни пореског дужника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dirty="0" smtClean="0"/>
              <a:t>Сингуларна сукцесија на страни пореског дужника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r-Cyrl-RS" dirty="0" smtClean="0"/>
              <a:t>Сингуларна сукцесија у пореску обавезу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r-Cyrl-RS" dirty="0" smtClean="0"/>
              <a:t>Сукцесија права које је предмет опорезивања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53499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340</TotalTime>
  <Words>1036</Words>
  <Application>Microsoft Office PowerPoint</Application>
  <PresentationFormat>Widescreen</PresentationFormat>
  <Paragraphs>209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Bookman Old Style</vt:lpstr>
      <vt:lpstr>Rockwell</vt:lpstr>
      <vt:lpstr>Wingdings</vt:lpstr>
      <vt:lpstr>Damask</vt:lpstr>
      <vt:lpstr>Порескоправни однос</vt:lpstr>
      <vt:lpstr>I појам и врсте порескоправног односа</vt:lpstr>
      <vt:lpstr>I појам и врсте порескоправног односа</vt:lpstr>
      <vt:lpstr>I појам и врсте порескоправног односа</vt:lpstr>
      <vt:lpstr>II порески имовински однос</vt:lpstr>
      <vt:lpstr>II порески имовински однос</vt:lpstr>
      <vt:lpstr>II порески имовински однос</vt:lpstr>
      <vt:lpstr>I појам и врсте порескоправног односа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  <vt:lpstr>II порески имовински однос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Порескоправни однос</dc:title>
  <dc:creator>Mili Lapcevic</dc:creator>
  <cp:lastModifiedBy>Mili Lapcevic</cp:lastModifiedBy>
  <cp:revision>35</cp:revision>
  <dcterms:created xsi:type="dcterms:W3CDTF">2020-03-22T07:28:53Z</dcterms:created>
  <dcterms:modified xsi:type="dcterms:W3CDTF">2020-03-26T07:33:02Z</dcterms:modified>
</cp:coreProperties>
</file>