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8077200" cy="1295399"/>
          </a:xfrm>
        </p:spPr>
        <p:txBody>
          <a:bodyPr/>
          <a:lstStyle/>
          <a:p>
            <a:r>
              <a:rPr lang="sr-Cyrl-RS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НОМОТЕХНИКА</a:t>
            </a:r>
            <a:endParaRPr lang="sr-Latn-RS" b="1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76400"/>
            <a:ext cx="8077200" cy="4572000"/>
          </a:xfrm>
        </p:spPr>
        <p:txBody>
          <a:bodyPr>
            <a:normAutofit/>
          </a:bodyPr>
          <a:lstStyle/>
          <a:p>
            <a:pPr algn="just"/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Потреба за постојањем номотехнике као посебне академске дисциплине резултат је интензивних нормативних активности твораца права.</a:t>
            </a:r>
          </a:p>
          <a:p>
            <a:pPr algn="just"/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Одсуство номотехничких знања и вештина ствара многобројне проблеме у процесу примене правних норми.</a:t>
            </a:r>
            <a:endParaRPr lang="sr-Latn-RS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1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00200"/>
          </a:xfrm>
        </p:spPr>
        <p:txBody>
          <a:bodyPr>
            <a:normAutofit/>
          </a:bodyPr>
          <a:lstStyle/>
          <a:p>
            <a:r>
              <a:rPr lang="sr-Cyrl-RS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ИЗВОРИ САЗНАЊА ПРАВНИХ ПРОПИСА И МАТЕРИЈАЛИЗАЦИЈА</a:t>
            </a:r>
            <a:endParaRPr lang="sr-Latn-RS" b="1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Материјализација је процес изражавања психичког акта творца права у форми која је разумљива за субјекте права</a:t>
            </a: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Извори сазнања могу бити различити (медицији, публикације, интернет странице...)</a:t>
            </a: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Једини поуздан извор сазнања права јесте текст објављен у званичном гласилу</a:t>
            </a:r>
            <a:endParaRPr lang="sr-Latn-RS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85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СПЕЦИФИЧНОСТИ НОМОТЕХНИКЕ</a:t>
            </a:r>
            <a:endParaRPr lang="sr-Latn-RS" b="1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Релативно млада академска дисциплина. Дефинитивно обликовање почиње средином друге половине </a:t>
            </a:r>
            <a:r>
              <a:rPr lang="sr-Latn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XX</a:t>
            </a:r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 века</a:t>
            </a: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Академска дисциплина изведена из теорије права и правне методологије</a:t>
            </a: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Научно-технички карактер. Осим што је научна дисциплина, номотехника је и посебна вештина</a:t>
            </a:r>
            <a:endParaRPr lang="sr-Latn-RS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72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ПРЕДМЕТ И ЗНАЧАЈ НОМОТЕХНИКЕ</a:t>
            </a:r>
            <a:endParaRPr lang="sr-Latn-RS" b="1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Cyrl-R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Предмет: Израда, састављање и писање општих и појединачних правних норми и правних аката, односно, језичко-текстуално обликовање правних прописа</a:t>
            </a:r>
          </a:p>
          <a:p>
            <a:r>
              <a:rPr lang="sr-Cyrl-R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Значај: </a:t>
            </a:r>
          </a:p>
          <a:p>
            <a:pPr lvl="1"/>
            <a:r>
              <a:rPr lang="sr-Cyrl-R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1) Допринос развоју правне свести;</a:t>
            </a:r>
          </a:p>
          <a:p>
            <a:pPr lvl="1"/>
            <a:r>
              <a:rPr lang="sr-Cyrl-R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2) Допринос развоју права као културне појаве;</a:t>
            </a:r>
          </a:p>
          <a:p>
            <a:pPr lvl="1"/>
            <a:r>
              <a:rPr lang="sr-Cyrl-R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3) Допринос развоју правне сигурности;</a:t>
            </a:r>
          </a:p>
          <a:p>
            <a:pPr lvl="1"/>
            <a:r>
              <a:rPr lang="sr-Cyrl-RS" sz="2400" dirty="0" smtClean="0">
                <a:solidFill>
                  <a:schemeClr val="tx2"/>
                </a:solidFill>
                <a:latin typeface="Garamond" panose="02020404030301010803" pitchFamily="18" charset="0"/>
              </a:rPr>
              <a:t>4) Допринос квалитетнијем образовању правника.</a:t>
            </a:r>
            <a:endParaRPr lang="sr-Latn-RS" sz="2400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769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ЈЕЗИК И ПРАВО</a:t>
            </a:r>
            <a:endParaRPr lang="sr-Latn-RS" b="1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Језички знак је истовремено симбол за представљање одређеног значења</a:t>
            </a: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Значај језичке материјализације за сазнање права</a:t>
            </a: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Језик је мост између правне мисли и правног дела</a:t>
            </a: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Недостаци језика утичу на право</a:t>
            </a:r>
          </a:p>
          <a:p>
            <a:endParaRPr lang="sr-Cyrl-RS" dirty="0" smtClean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93417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ЗНАЧАЈ ДОМАЋЕГ ЈЕЗИКА ЗА УНУТРАШЊЕ ПРАВО</a:t>
            </a:r>
            <a:endParaRPr lang="sr-Latn-RS" b="1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r-Cyrl-RS" dirty="0" smtClean="0">
              <a:solidFill>
                <a:schemeClr val="tx2"/>
              </a:solidFill>
            </a:endParaRP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„Да се Владислав Стојадиновић побрине да се то напише смисленије и разговетније, да све стране речи које саме по себи не могу се знати шта значе сасвим изостави и да тражи српске речи“. – Допис Милоша Обреновића из 1834. године.</a:t>
            </a:r>
          </a:p>
          <a:p>
            <a:r>
              <a:rPr lang="ru-RU" dirty="0">
                <a:solidFill>
                  <a:schemeClr val="tx2"/>
                </a:solidFill>
                <a:latin typeface="Garamond" panose="02020404030301010803" pitchFamily="18" charset="0"/>
              </a:rPr>
              <a:t>Милош Обреновић приликом читања делова Нацрта Српског Грађанског законика: „Ти који су писали законе или су били пијани или су били луди“.</a:t>
            </a:r>
          </a:p>
          <a:p>
            <a:endParaRPr lang="sr-Latn-R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78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/>
                </a:solidFill>
                <a:latin typeface="Garamond" panose="02020404030301010803" pitchFamily="18" charset="0"/>
              </a:rPr>
              <a:t>ЗНАЧАЈ ДОМАЋЕГ ЈЕЗИКА ЗА УНУТРАШЊЕ ПРАВО</a:t>
            </a:r>
            <a:endParaRPr lang="sr-Latn-RS" b="1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Народни дух је основа сваког права, а преузимање других иностраних решења, колико год се она добрима показала у земљи свог порекла, не може протећи без пропитивања кроз призму народног духа и нарочитих особина становника.- Л. Бакотић</a:t>
            </a: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Није довољно само изједначити законе, већ ти закони треба да одговарају и духу времена и народним традицијама и стварним социјалним односима у држави и циљу опште државне политике. Закони синтетишу обичаје, потребе и погледе народа и друштва чије унутрашње односе регулишу. – Д. Јанковић</a:t>
            </a:r>
            <a:endParaRPr lang="sr-Latn-RS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88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ПРАВНА НОРМА, ПОЈАМ И ОБЕЛЕЖЈА</a:t>
            </a:r>
            <a:endParaRPr lang="sr-Latn-RS" b="1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Правило о понашању људи заштићено ауторитетом државне санкције</a:t>
            </a: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Правна норма је идеја</a:t>
            </a: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Језичка материјализација правне норме</a:t>
            </a: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Разуђеност. Задатак је оних који се баве правом да ту разуђеност запазе и мисаоно окупе делове правне норме, како би се она идентификовала.</a:t>
            </a: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ПН=ПД+Д+ПС+С</a:t>
            </a:r>
            <a:endParaRPr lang="sr-Latn-RS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29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ЈЕЗИЧКИ ИСКАЗ ПРАВНЕ НОРМЕ</a:t>
            </a:r>
            <a:endParaRPr lang="sr-Latn-RS" b="1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Дескриптивни и прескриптивни језички искази</a:t>
            </a: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Правна норма = 2 дескриптивна + 2 прескриптивна језичка исказа</a:t>
            </a: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ПД+Д+ПС+С= дескриптивни + прескриптивни + дескриптивни + прескриптивни језички исказ</a:t>
            </a:r>
            <a:endParaRPr lang="sr-Latn-RS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86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 smtClean="0">
                <a:solidFill>
                  <a:schemeClr val="tx2"/>
                </a:solidFill>
                <a:latin typeface="Garamond" panose="02020404030301010803" pitchFamily="18" charset="0"/>
              </a:rPr>
              <a:t>ПРАВНИ АКТ</a:t>
            </a:r>
            <a:endParaRPr lang="sr-Latn-RS" b="1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Правни акт је изјава воље и израз разума</a:t>
            </a: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Правни акт садржи правну норму или услов за примену правне норме</a:t>
            </a:r>
          </a:p>
          <a:p>
            <a:r>
              <a:rPr lang="sr-Cyrl-RS" dirty="0" smtClean="0">
                <a:solidFill>
                  <a:schemeClr val="tx2"/>
                </a:solidFill>
                <a:latin typeface="Garamond" panose="02020404030301010803" pitchFamily="18" charset="0"/>
              </a:rPr>
              <a:t>Облик (форма) правног акта: ко доноси, начин на који се доноси и начин на који се материјализује правни акт</a:t>
            </a:r>
            <a:endParaRPr lang="sr-Latn-RS" dirty="0">
              <a:solidFill>
                <a:schemeClr val="tx2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116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Spring</Template>
  <TotalTime>85</TotalTime>
  <Words>500</Words>
  <Application>Microsoft Office PowerPoint</Application>
  <PresentationFormat>On-screen Show (4:3)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Spring</vt:lpstr>
      <vt:lpstr>НОМОТЕХНИКА</vt:lpstr>
      <vt:lpstr>СПЕЦИФИЧНОСТИ НОМОТЕХНИКЕ</vt:lpstr>
      <vt:lpstr>ПРЕДМЕТ И ЗНАЧАЈ НОМОТЕХНИКЕ</vt:lpstr>
      <vt:lpstr>ЈЕЗИК И ПРАВО</vt:lpstr>
      <vt:lpstr>ЗНАЧАЈ ДОМАЋЕГ ЈЕЗИКА ЗА УНУТРАШЊЕ ПРАВО</vt:lpstr>
      <vt:lpstr>ЗНАЧАЈ ДОМАЋЕГ ЈЕЗИКА ЗА УНУТРАШЊЕ ПРАВО</vt:lpstr>
      <vt:lpstr>ПРАВНА НОРМА, ПОЈАМ И ОБЕЛЕЖЈА</vt:lpstr>
      <vt:lpstr>ЈЕЗИЧКИ ИСКАЗ ПРАВНЕ НОРМЕ</vt:lpstr>
      <vt:lpstr>ПРАВНИ АКТ</vt:lpstr>
      <vt:lpstr>ИЗВОРИ САЗНАЊА ПРАВНИХ ПРОПИСА И МАТЕРИЈАЛИЗАЦИЈА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НОМОТЕХНИКА</dc:title>
  <dc:creator>Srdjan Djordjevic</dc:creator>
  <cp:lastModifiedBy>Srdjan Djordjevic</cp:lastModifiedBy>
  <cp:revision>15</cp:revision>
  <dcterms:created xsi:type="dcterms:W3CDTF">2006-08-16T00:00:00Z</dcterms:created>
  <dcterms:modified xsi:type="dcterms:W3CDTF">2020-03-19T10:47:16Z</dcterms:modified>
</cp:coreProperties>
</file>