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36DE71-C877-478E-8242-7A480197AEC1}">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3200" b="1" dirty="0" smtClean="0"/>
              <a:t>Остали облици дискриминације</a:t>
            </a:r>
            <a:endParaRPr lang="sr-Latn-RS" sz="3200" b="1" dirty="0"/>
          </a:p>
        </p:txBody>
      </p:sp>
      <p:sp>
        <p:nvSpPr>
          <p:cNvPr id="3" name="Subtitle 2"/>
          <p:cNvSpPr>
            <a:spLocks noGrp="1"/>
          </p:cNvSpPr>
          <p:nvPr>
            <p:ph type="subTitle" idx="1"/>
          </p:nvPr>
        </p:nvSpPr>
        <p:spPr/>
        <p:txBody>
          <a:bodyPr>
            <a:noAutofit/>
          </a:bodyPr>
          <a:lstStyle/>
          <a:p>
            <a:r>
              <a:rPr lang="sr-Cyrl-RS" sz="2400" dirty="0" smtClean="0"/>
              <a:t>Вежбе из наставног предмета Заштита равноправности</a:t>
            </a:r>
          </a:p>
          <a:p>
            <a:r>
              <a:rPr lang="sr-Cyrl-RS" sz="2400" dirty="0" smtClean="0"/>
              <a:t>14.05.2020. године</a:t>
            </a:r>
            <a:endParaRPr lang="sr-Latn-RS" sz="2400" dirty="0"/>
          </a:p>
        </p:txBody>
      </p:sp>
    </p:spTree>
    <p:extLst>
      <p:ext uri="{BB962C8B-B14F-4D97-AF65-F5344CB8AC3E}">
        <p14:creationId xmlns:p14="http://schemas.microsoft.com/office/powerpoint/2010/main" val="192196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Позитивна дискриминација</a:t>
            </a:r>
            <a:endParaRPr lang="sr-Latn-RS" sz="4000" dirty="0"/>
          </a:p>
        </p:txBody>
      </p:sp>
      <p:sp>
        <p:nvSpPr>
          <p:cNvPr id="3" name="Content Placeholder 2"/>
          <p:cNvSpPr>
            <a:spLocks noGrp="1"/>
          </p:cNvSpPr>
          <p:nvPr>
            <p:ph idx="1"/>
          </p:nvPr>
        </p:nvSpPr>
        <p:spPr/>
        <p:txBody>
          <a:bodyPr>
            <a:normAutofit/>
          </a:bodyPr>
          <a:lstStyle/>
          <a:p>
            <a:pPr algn="just"/>
            <a:r>
              <a:rPr lang="ru-RU" sz="2000" dirty="0"/>
              <a:t>„Не сматрају се дискриминацијом посебне мере које Република Србија може увести ради постизања пуне равноправности лица или групе лица која су суштински у неједнаком положају са осталим </a:t>
            </a:r>
            <a:r>
              <a:rPr lang="ru-RU" sz="2000" dirty="0" smtClean="0"/>
              <a:t>грађанима</a:t>
            </a:r>
            <a:r>
              <a:rPr lang="ru-RU" sz="2000" dirty="0"/>
              <a:t>“.</a:t>
            </a:r>
            <a:endParaRPr lang="sr-Latn-RS" sz="2000" dirty="0"/>
          </a:p>
        </p:txBody>
      </p:sp>
    </p:spTree>
    <p:extLst>
      <p:ext uri="{BB962C8B-B14F-4D97-AF65-F5344CB8AC3E}">
        <p14:creationId xmlns:p14="http://schemas.microsoft.com/office/powerpoint/2010/main" val="293222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smtClean="0"/>
              <a:t>Дискриминација у поступцима пред органима јавне власти</a:t>
            </a:r>
            <a:endParaRPr lang="sr-Latn-RS" sz="4000" dirty="0"/>
          </a:p>
        </p:txBody>
      </p:sp>
      <p:sp>
        <p:nvSpPr>
          <p:cNvPr id="3" name="Content Placeholder 2"/>
          <p:cNvSpPr>
            <a:spLocks noGrp="1"/>
          </p:cNvSpPr>
          <p:nvPr>
            <p:ph idx="1"/>
          </p:nvPr>
        </p:nvSpPr>
        <p:spPr/>
        <p:txBody>
          <a:bodyPr>
            <a:normAutofit/>
          </a:bodyPr>
          <a:lstStyle/>
          <a:p>
            <a:pPr algn="just"/>
            <a:r>
              <a:rPr lang="ru-RU" sz="2000" dirty="0"/>
              <a:t>Свако има право на једнак приступ и једнаку заштиту својих права пред судовима и органима јавне </a:t>
            </a:r>
            <a:r>
              <a:rPr lang="ru-RU" sz="2000" dirty="0" smtClean="0"/>
              <a:t>власти.</a:t>
            </a:r>
          </a:p>
          <a:p>
            <a:pPr algn="just"/>
            <a:r>
              <a:rPr lang="ru-RU" sz="2000" dirty="0" smtClean="0"/>
              <a:t>Дискриминаторско </a:t>
            </a:r>
            <a:r>
              <a:rPr lang="ru-RU" sz="2000" dirty="0"/>
              <a:t>поступање службеног лица, односно одговорног лица у органу јавне власти, сматра се тежом повредом радне дужности, у складу са законом</a:t>
            </a:r>
            <a:r>
              <a:rPr lang="ru-RU" sz="2000" dirty="0" smtClean="0"/>
              <a:t>.</a:t>
            </a:r>
          </a:p>
          <a:p>
            <a:pPr algn="just"/>
            <a:r>
              <a:rPr lang="ru-RU" sz="2000" dirty="0"/>
              <a:t>Садржај дискриминаторског поступања у овом случају се заправо састоји у онемогућавању лица да остварују једнаку заштиту својих права пред органима јавне власти. </a:t>
            </a:r>
            <a:endParaRPr lang="ru-RU" sz="2000" dirty="0" smtClean="0"/>
          </a:p>
        </p:txBody>
      </p:sp>
    </p:spTree>
    <p:extLst>
      <p:ext uri="{BB962C8B-B14F-4D97-AF65-F5344CB8AC3E}">
        <p14:creationId xmlns:p14="http://schemas.microsoft.com/office/powerpoint/2010/main" val="53965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у области рада</a:t>
            </a:r>
            <a:endParaRPr lang="sr-Latn-RS" sz="4000" dirty="0"/>
          </a:p>
        </p:txBody>
      </p:sp>
      <p:sp>
        <p:nvSpPr>
          <p:cNvPr id="3" name="Content Placeholder 2"/>
          <p:cNvSpPr>
            <a:spLocks noGrp="1"/>
          </p:cNvSpPr>
          <p:nvPr>
            <p:ph idx="1"/>
          </p:nvPr>
        </p:nvSpPr>
        <p:spPr/>
        <p:txBody>
          <a:bodyPr>
            <a:normAutofit/>
          </a:bodyPr>
          <a:lstStyle/>
          <a:p>
            <a:pPr algn="just"/>
            <a:r>
              <a:rPr lang="ru-RU" sz="2000" dirty="0"/>
              <a:t>Забрањена је дискриминација у области рада, односно нарушавање једнаких могућности за заснивање радног односа или уживање под једнаким условима свих права у области рада, као што су право на рад, на слободан избор запослења, на напредовање у служби, на стручно усавршавање и професионалну рехабилитацију, на једнаку накнаду за рад једнаке вредности, на правичне и задовољавајуће услове рада, на одмор, на образовање и ступање у синдикат, као и на заштиту од незапослености</a:t>
            </a:r>
            <a:r>
              <a:rPr lang="ru-RU" sz="2000" dirty="0" smtClean="0"/>
              <a:t>.</a:t>
            </a:r>
          </a:p>
          <a:p>
            <a:pPr algn="just"/>
            <a:r>
              <a:rPr lang="ru-RU" sz="2000" dirty="0"/>
              <a:t>Заштиту од дискриминације </a:t>
            </a:r>
            <a:r>
              <a:rPr lang="ru-RU" sz="2000" dirty="0" smtClean="0"/>
              <a:t>ужива:</a:t>
            </a:r>
          </a:p>
          <a:p>
            <a:pPr algn="just">
              <a:buFont typeface="Wingdings" panose="05000000000000000000" pitchFamily="2" charset="2"/>
              <a:buChar char="ü"/>
            </a:pPr>
            <a:r>
              <a:rPr lang="ru-RU" sz="2000" dirty="0" smtClean="0"/>
              <a:t>лице у радном односу;</a:t>
            </a:r>
          </a:p>
          <a:p>
            <a:pPr algn="just">
              <a:buFont typeface="Wingdings" panose="05000000000000000000" pitchFamily="2" charset="2"/>
              <a:buChar char="ü"/>
            </a:pPr>
            <a:r>
              <a:rPr lang="ru-RU" sz="2000" dirty="0" smtClean="0"/>
              <a:t>лице које обавља привремене/повремене послове;</a:t>
            </a:r>
            <a:endParaRPr lang="sr-Latn-RS" sz="2000" dirty="0"/>
          </a:p>
        </p:txBody>
      </p:sp>
    </p:spTree>
    <p:extLst>
      <p:ext uri="{BB962C8B-B14F-4D97-AF65-F5344CB8AC3E}">
        <p14:creationId xmlns:p14="http://schemas.microsoft.com/office/powerpoint/2010/main" val="359625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у области рада</a:t>
            </a:r>
            <a:endParaRPr lang="sr-Latn-RS" sz="4000" dirty="0"/>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ü"/>
            </a:pPr>
            <a:r>
              <a:rPr lang="ru-RU" sz="2000" dirty="0" smtClean="0"/>
              <a:t>лице које обавља послове </a:t>
            </a:r>
            <a:r>
              <a:rPr lang="ru-RU" sz="2000" dirty="0"/>
              <a:t>по уговору о делу или другом </a:t>
            </a:r>
            <a:r>
              <a:rPr lang="ru-RU" sz="2000" dirty="0" smtClean="0"/>
              <a:t>уговору;</a:t>
            </a:r>
          </a:p>
          <a:p>
            <a:pPr algn="just">
              <a:buFont typeface="Wingdings" panose="05000000000000000000" pitchFamily="2" charset="2"/>
              <a:buChar char="ü"/>
            </a:pPr>
            <a:r>
              <a:rPr lang="ru-RU" sz="2000" dirty="0" smtClean="0"/>
              <a:t>лице </a:t>
            </a:r>
            <a:r>
              <a:rPr lang="ru-RU" sz="2000" dirty="0"/>
              <a:t>на допунском </a:t>
            </a:r>
            <a:r>
              <a:rPr lang="ru-RU" sz="2000" dirty="0" smtClean="0"/>
              <a:t>раду;</a:t>
            </a:r>
          </a:p>
          <a:p>
            <a:pPr algn="just">
              <a:buFont typeface="Wingdings" panose="05000000000000000000" pitchFamily="2" charset="2"/>
              <a:buChar char="ü"/>
            </a:pPr>
            <a:r>
              <a:rPr lang="ru-RU" sz="2000" dirty="0" smtClean="0"/>
              <a:t>лице </a:t>
            </a:r>
            <a:r>
              <a:rPr lang="ru-RU" sz="2000" dirty="0"/>
              <a:t>које обавља јавну </a:t>
            </a:r>
            <a:r>
              <a:rPr lang="ru-RU" sz="2000" dirty="0" smtClean="0"/>
              <a:t>функцију;</a:t>
            </a:r>
          </a:p>
          <a:p>
            <a:pPr algn="just">
              <a:buFont typeface="Wingdings" panose="05000000000000000000" pitchFamily="2" charset="2"/>
              <a:buChar char="ü"/>
            </a:pPr>
            <a:r>
              <a:rPr lang="ru-RU" sz="2000" dirty="0" smtClean="0"/>
              <a:t>припадник војске;</a:t>
            </a:r>
          </a:p>
          <a:p>
            <a:pPr algn="just">
              <a:buFont typeface="Wingdings" panose="05000000000000000000" pitchFamily="2" charset="2"/>
              <a:buChar char="ü"/>
            </a:pPr>
            <a:r>
              <a:rPr lang="ru-RU" sz="2000" dirty="0" smtClean="0"/>
              <a:t>лице </a:t>
            </a:r>
            <a:r>
              <a:rPr lang="ru-RU" sz="2000" dirty="0"/>
              <a:t>које тражи </a:t>
            </a:r>
            <a:r>
              <a:rPr lang="ru-RU" sz="2000" dirty="0" smtClean="0"/>
              <a:t>посао;</a:t>
            </a:r>
          </a:p>
          <a:p>
            <a:pPr algn="just">
              <a:buFont typeface="Wingdings" panose="05000000000000000000" pitchFamily="2" charset="2"/>
              <a:buChar char="ü"/>
            </a:pPr>
            <a:r>
              <a:rPr lang="ru-RU" sz="2000" dirty="0" smtClean="0"/>
              <a:t>студент </a:t>
            </a:r>
            <a:r>
              <a:rPr lang="ru-RU" sz="2000" dirty="0"/>
              <a:t>и ученик на </a:t>
            </a:r>
            <a:r>
              <a:rPr lang="ru-RU" sz="2000" dirty="0" smtClean="0"/>
              <a:t>пракси;</a:t>
            </a:r>
          </a:p>
          <a:p>
            <a:pPr algn="just">
              <a:buFont typeface="Wingdings" panose="05000000000000000000" pitchFamily="2" charset="2"/>
              <a:buChar char="ü"/>
            </a:pPr>
            <a:r>
              <a:rPr lang="ru-RU" sz="2000" dirty="0" smtClean="0"/>
              <a:t>лице </a:t>
            </a:r>
            <a:r>
              <a:rPr lang="ru-RU" sz="2000" dirty="0"/>
              <a:t>на стручном оспособљавању и усавршавању без заснивања радног </a:t>
            </a:r>
            <a:r>
              <a:rPr lang="ru-RU" sz="2000" dirty="0" smtClean="0"/>
              <a:t>односа;</a:t>
            </a:r>
          </a:p>
          <a:p>
            <a:pPr algn="just">
              <a:buFont typeface="Wingdings" panose="05000000000000000000" pitchFamily="2" charset="2"/>
              <a:buChar char="ü"/>
            </a:pPr>
            <a:r>
              <a:rPr lang="ru-RU" sz="2000" dirty="0" smtClean="0"/>
              <a:t>волонтер;</a:t>
            </a:r>
          </a:p>
          <a:p>
            <a:pPr algn="just">
              <a:buFont typeface="Wingdings" panose="05000000000000000000" pitchFamily="2" charset="2"/>
              <a:buChar char="ü"/>
            </a:pPr>
            <a:r>
              <a:rPr lang="ru-RU" sz="2000" dirty="0" smtClean="0"/>
              <a:t>свако </a:t>
            </a:r>
            <a:r>
              <a:rPr lang="ru-RU" sz="2000" dirty="0"/>
              <a:t>друго лице које по било ком основу учествује у раду.</a:t>
            </a:r>
            <a:endParaRPr lang="sr-Latn-RS" sz="2000" dirty="0"/>
          </a:p>
        </p:txBody>
      </p:sp>
    </p:spTree>
    <p:extLst>
      <p:ext uri="{BB962C8B-B14F-4D97-AF65-F5344CB8AC3E}">
        <p14:creationId xmlns:p14="http://schemas.microsoft.com/office/powerpoint/2010/main" val="191640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у области рада</a:t>
            </a:r>
            <a:endParaRPr lang="sr-Latn-RS" sz="4000" dirty="0"/>
          </a:p>
        </p:txBody>
      </p:sp>
      <p:sp>
        <p:nvSpPr>
          <p:cNvPr id="3" name="Content Placeholder 2"/>
          <p:cNvSpPr>
            <a:spLocks noGrp="1"/>
          </p:cNvSpPr>
          <p:nvPr>
            <p:ph idx="1"/>
          </p:nvPr>
        </p:nvSpPr>
        <p:spPr/>
        <p:txBody>
          <a:bodyPr>
            <a:normAutofit/>
          </a:bodyPr>
          <a:lstStyle/>
          <a:p>
            <a:pPr algn="just"/>
            <a:r>
              <a:rPr lang="ru-RU" sz="2000" dirty="0"/>
              <a:t>Не сматра се дискриминацијом прављење разлике, искључење или давање првенства због особености одређеног посла код кога лично својство лица представља стварни и одлучујући услов обављања посла, ако је сврха која се тиме жели постићи оправдана, као и предузимање мера заштите према појединим категоријама лица </a:t>
            </a:r>
            <a:r>
              <a:rPr lang="ru-RU" sz="2000" dirty="0" smtClean="0"/>
              <a:t>(жене</a:t>
            </a:r>
            <a:r>
              <a:rPr lang="ru-RU" sz="2000" dirty="0"/>
              <a:t>, труднице, породиље, родитељи, малолетници, особе са инвалидитетом и други).</a:t>
            </a:r>
            <a:endParaRPr lang="sr-Latn-RS" sz="2000" dirty="0"/>
          </a:p>
        </p:txBody>
      </p:sp>
    </p:spTree>
    <p:extLst>
      <p:ext uri="{BB962C8B-B14F-4D97-AF65-F5344CB8AC3E}">
        <p14:creationId xmlns:p14="http://schemas.microsoft.com/office/powerpoint/2010/main" val="309328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Верска дискриминација</a:t>
            </a:r>
            <a:endParaRPr lang="sr-Latn-RS" sz="4000" dirty="0"/>
          </a:p>
        </p:txBody>
      </p:sp>
      <p:sp>
        <p:nvSpPr>
          <p:cNvPr id="3" name="Content Placeholder 2"/>
          <p:cNvSpPr>
            <a:spLocks noGrp="1"/>
          </p:cNvSpPr>
          <p:nvPr>
            <p:ph idx="1"/>
          </p:nvPr>
        </p:nvSpPr>
        <p:spPr/>
        <p:txBody>
          <a:bodyPr>
            <a:normAutofit/>
          </a:bodyPr>
          <a:lstStyle/>
          <a:p>
            <a:pPr algn="just"/>
            <a:r>
              <a:rPr lang="ru-RU" sz="2000" dirty="0"/>
              <a:t>Дискриминација постоји ако се поступа противно начелу слободног испољавања вере или уверења, односно ако се лицу или групи лица ускраћује право на стицање, одржавање, изражавање и промену вере или уверења, као и право да приватно или јавно изнесе или поступи сходно својим </a:t>
            </a:r>
            <a:r>
              <a:rPr lang="ru-RU" sz="2000" dirty="0" smtClean="0"/>
              <a:t>уверењима.</a:t>
            </a:r>
          </a:p>
          <a:p>
            <a:pPr algn="just"/>
            <a:r>
              <a:rPr lang="ru-RU" sz="2000" dirty="0" smtClean="0"/>
              <a:t>Не </a:t>
            </a:r>
            <a:r>
              <a:rPr lang="ru-RU" sz="2000" dirty="0"/>
              <a:t>сматра се дискриминацијом поступање свештеника, односно верских службеника које је у складу са верском доктрином, уверењима или циљевима цркава и верских заједница уписаних у регистар верских заједница, у складу са посебним законом којим се уређује слобода вероисповести и статус цркава и верских заједница.</a:t>
            </a:r>
            <a:endParaRPr lang="sr-Latn-RS" sz="2000" dirty="0"/>
          </a:p>
        </p:txBody>
      </p:sp>
    </p:spTree>
    <p:extLst>
      <p:ext uri="{BB962C8B-B14F-4D97-AF65-F5344CB8AC3E}">
        <p14:creationId xmlns:p14="http://schemas.microsoft.com/office/powerpoint/2010/main" val="356604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smtClean="0"/>
              <a:t>Дискриминација у пружању јавних услуга и коришћењу објеката и површина</a:t>
            </a:r>
            <a:endParaRPr lang="sr-Latn-RS" sz="4000" dirty="0"/>
          </a:p>
        </p:txBody>
      </p:sp>
      <p:sp>
        <p:nvSpPr>
          <p:cNvPr id="3" name="Content Placeholder 2"/>
          <p:cNvSpPr>
            <a:spLocks noGrp="1"/>
          </p:cNvSpPr>
          <p:nvPr>
            <p:ph idx="1"/>
          </p:nvPr>
        </p:nvSpPr>
        <p:spPr/>
        <p:txBody>
          <a:bodyPr>
            <a:normAutofit lnSpcReduction="10000"/>
          </a:bodyPr>
          <a:lstStyle/>
          <a:p>
            <a:pPr algn="just"/>
            <a:r>
              <a:rPr lang="ru-RU" sz="2000" dirty="0"/>
              <a:t>Дискриминација у пружању јавних услуга постоји ако правно или физичко лице, у оквиру своје делатности, односно занимања, на основу личног својства лица или групе лица, одбије пружање услуге, за пружање услуге тражи испуњење услова који се не траже од других лица или групе лица, односно ако у пружању услуга неоправдано омогући првенство другом лицу или групи </a:t>
            </a:r>
            <a:r>
              <a:rPr lang="ru-RU" sz="2000" dirty="0" smtClean="0"/>
              <a:t>лица.</a:t>
            </a:r>
          </a:p>
          <a:p>
            <a:pPr algn="just"/>
            <a:r>
              <a:rPr lang="ru-RU" sz="2000" dirty="0" smtClean="0"/>
              <a:t>Свако </a:t>
            </a:r>
            <a:r>
              <a:rPr lang="ru-RU" sz="2000" dirty="0"/>
              <a:t>има право на једнак приступ објектима у јавној употреби (објекти у којима се налазе седишта органа јавне власти, објекти у области образовања, здравства, социјалне заштите, културе, спорта, туризма, објекти који се користе за заштиту животне средине, за заштиту од елементарних непогода и сл.), као и јавним површинама (паркови, тргови, улице, пешачки прелази и друге јавне саобраћајнице и сл.), у складу са законом.</a:t>
            </a:r>
            <a:endParaRPr lang="sr-Latn-RS" sz="2000" dirty="0"/>
          </a:p>
        </p:txBody>
      </p:sp>
    </p:spTree>
    <p:extLst>
      <p:ext uri="{BB962C8B-B14F-4D97-AF65-F5344CB8AC3E}">
        <p14:creationId xmlns:p14="http://schemas.microsoft.com/office/powerpoint/2010/main" val="71435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smtClean="0"/>
              <a:t>Дискриминација у области образовања и стручног оспособљавања</a:t>
            </a:r>
            <a:endParaRPr lang="sr-Latn-RS" sz="4000" dirty="0"/>
          </a:p>
        </p:txBody>
      </p:sp>
      <p:sp>
        <p:nvSpPr>
          <p:cNvPr id="3" name="Content Placeholder 2"/>
          <p:cNvSpPr>
            <a:spLocks noGrp="1"/>
          </p:cNvSpPr>
          <p:nvPr>
            <p:ph idx="1"/>
          </p:nvPr>
        </p:nvSpPr>
        <p:spPr/>
        <p:txBody>
          <a:bodyPr>
            <a:normAutofit/>
          </a:bodyPr>
          <a:lstStyle/>
          <a:p>
            <a:pPr algn="just"/>
            <a:r>
              <a:rPr lang="ru-RU" sz="2000" dirty="0" smtClean="0"/>
              <a:t>Забрањено </a:t>
            </a:r>
            <a:r>
              <a:rPr lang="ru-RU" sz="2000" dirty="0"/>
              <a:t>је лицу или групи лица на основу њиховог личног својства, отежати или онемогућити упис у васпитно-образовну установу, или искључити их из ових установа, отежати или ускратити могућност праћења наставе и учешћа у другим васпитним, односно образовним активностима, разврставати ученике по личном својству, злостављати их и на други начин неоправдано правити разлику и неједнако поступати према њима.</a:t>
            </a:r>
          </a:p>
          <a:p>
            <a:pPr algn="just"/>
            <a:r>
              <a:rPr lang="ru-RU" sz="2000" dirty="0"/>
              <a:t>Забрањена је дискриминација васпитних и образованих установа које обављају делатност у складу са законом и другим прописом, као и лица која користе или су користили услуге ових установа у складу са законом.</a:t>
            </a:r>
            <a:endParaRPr lang="sr-Latn-RS" sz="2000" dirty="0"/>
          </a:p>
        </p:txBody>
      </p:sp>
    </p:spTree>
    <p:extLst>
      <p:ext uri="{BB962C8B-B14F-4D97-AF65-F5344CB8AC3E}">
        <p14:creationId xmlns:p14="http://schemas.microsoft.com/office/powerpoint/2010/main" val="405319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на основу пола</a:t>
            </a:r>
            <a:endParaRPr lang="sr-Latn-RS" sz="4000" dirty="0"/>
          </a:p>
        </p:txBody>
      </p:sp>
      <p:sp>
        <p:nvSpPr>
          <p:cNvPr id="3" name="Content Placeholder 2"/>
          <p:cNvSpPr>
            <a:spLocks noGrp="1"/>
          </p:cNvSpPr>
          <p:nvPr>
            <p:ph idx="1"/>
          </p:nvPr>
        </p:nvSpPr>
        <p:spPr/>
        <p:txBody>
          <a:bodyPr>
            <a:normAutofit fontScale="92500" lnSpcReduction="10000"/>
          </a:bodyPr>
          <a:lstStyle/>
          <a:p>
            <a:pPr algn="just"/>
            <a:r>
              <a:rPr lang="ru-RU" sz="2000" dirty="0"/>
              <a:t>Дискриминација постоји ако се поступа противно начелу равноправности полова, односно начелу поштовања једнаких права и слобода жена и мушкараца у политичком, економском, културном и другом аспекту јавног, професионалног, приватног и породичног живота.</a:t>
            </a:r>
          </a:p>
          <a:p>
            <a:pPr algn="just"/>
            <a:r>
              <a:rPr lang="ru-RU" sz="2000" dirty="0"/>
              <a:t>Забрањено је ускраћивање права или јавно или прикривено признавање погодности у односу на пол или због промене пола. </a:t>
            </a:r>
            <a:endParaRPr lang="ru-RU" sz="2000" dirty="0" smtClean="0"/>
          </a:p>
          <a:p>
            <a:pPr algn="just"/>
            <a:r>
              <a:rPr lang="ru-RU" sz="2000" dirty="0" smtClean="0"/>
              <a:t>Забрањено </a:t>
            </a:r>
            <a:r>
              <a:rPr lang="ru-RU" sz="2000" dirty="0"/>
              <a:t>је и физичко и друго насиље, експлоатација, изражавање мржње, омаловажавање, уцењивање и узнемиравање с обзиром на пол, као и јавно заговарање, подржавање и поступање у складу са предрасудама, обичајима и другим друштвеним обрасцима понашања који су засновани на идеји подређености или надређености полова, односно стереотипних улога полова.</a:t>
            </a:r>
            <a:endParaRPr lang="sr-Latn-RS" sz="2000" dirty="0"/>
          </a:p>
        </p:txBody>
      </p:sp>
    </p:spTree>
    <p:extLst>
      <p:ext uri="{BB962C8B-B14F-4D97-AF65-F5344CB8AC3E}">
        <p14:creationId xmlns:p14="http://schemas.microsoft.com/office/powerpoint/2010/main" val="309558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smtClean="0"/>
              <a:t>Дискриминација на основу сексуалне оријентације</a:t>
            </a:r>
            <a:endParaRPr lang="sr-Latn-RS" sz="4000" dirty="0"/>
          </a:p>
        </p:txBody>
      </p:sp>
      <p:sp>
        <p:nvSpPr>
          <p:cNvPr id="3" name="Content Placeholder 2"/>
          <p:cNvSpPr>
            <a:spLocks noGrp="1"/>
          </p:cNvSpPr>
          <p:nvPr>
            <p:ph idx="1"/>
          </p:nvPr>
        </p:nvSpPr>
        <p:spPr/>
        <p:txBody>
          <a:bodyPr>
            <a:normAutofit/>
          </a:bodyPr>
          <a:lstStyle/>
          <a:p>
            <a:pPr algn="just"/>
            <a:r>
              <a:rPr lang="sr-Cyrl-CS" sz="2000" dirty="0"/>
              <a:t>Сексуална оријентација је приватна ствар и нико не може бити позван да се јавно изјасни о својој сексуалној </a:t>
            </a:r>
            <a:r>
              <a:rPr lang="sr-Cyrl-CS" sz="2000" dirty="0" smtClean="0"/>
              <a:t>оријентацији.</a:t>
            </a:r>
          </a:p>
          <a:p>
            <a:pPr algn="just"/>
            <a:r>
              <a:rPr lang="sr-Cyrl-CS" sz="2000" dirty="0" smtClean="0"/>
              <a:t>Свако </a:t>
            </a:r>
            <a:r>
              <a:rPr lang="sr-Cyrl-CS" sz="2000" dirty="0"/>
              <a:t>има право да се изјасни о својој сексуалној оријентацији, а дискриминаторско поступање због таквог изјашњавања је забрањено.</a:t>
            </a:r>
            <a:endParaRPr lang="sr-Latn-RS" sz="2000" dirty="0"/>
          </a:p>
        </p:txBody>
      </p:sp>
    </p:spTree>
    <p:extLst>
      <p:ext uri="{BB962C8B-B14F-4D97-AF65-F5344CB8AC3E}">
        <p14:creationId xmlns:p14="http://schemas.microsoft.com/office/powerpoint/2010/main" val="201775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Повреда начела једнаких права и обавеза</a:t>
            </a:r>
            <a:endParaRPr lang="sr-Latn-RS" sz="4000" dirty="0"/>
          </a:p>
        </p:txBody>
      </p:sp>
      <p:sp>
        <p:nvSpPr>
          <p:cNvPr id="3" name="Content Placeholder 2"/>
          <p:cNvSpPr>
            <a:spLocks noGrp="1"/>
          </p:cNvSpPr>
          <p:nvPr>
            <p:ph idx="1"/>
          </p:nvPr>
        </p:nvSpPr>
        <p:spPr/>
        <p:txBody>
          <a:bodyPr>
            <a:normAutofit/>
          </a:bodyPr>
          <a:lstStyle/>
          <a:p>
            <a:pPr algn="just"/>
            <a:r>
              <a:rPr lang="ru-RU" sz="2000" dirty="0" smtClean="0"/>
              <a:t>Ова </a:t>
            </a:r>
            <a:r>
              <a:rPr lang="ru-RU" sz="2000" dirty="0"/>
              <a:t>повреда постоји ако су „циљ или последица предузетих мера неоправдани, као и ако не постоји сразмера предузетих мера и циља који се овим мерама остварује“. </a:t>
            </a:r>
            <a:endParaRPr lang="ru-RU" sz="2000" dirty="0" smtClean="0"/>
          </a:p>
          <a:p>
            <a:pPr algn="just"/>
            <a:r>
              <a:rPr lang="ru-RU" sz="2000" dirty="0"/>
              <a:t>Повреда начела једнаких права и обавеза постоји ако се лицу или групи лица, због његовог односно њиховог личног својства, неоправдано ускраћују права и слободе или намећу обавезе које се у истој или сличној ситуацији не ускраћују или не намећу другом лицу или групи лица, ако су циљ или последица предузетих мера неоправдани, као и ако не постоји сразмера између предузетих мера и циља који се овим мерама остварује.</a:t>
            </a:r>
            <a:endParaRPr lang="sr-Latn-RS" sz="2000" dirty="0"/>
          </a:p>
        </p:txBody>
      </p:sp>
    </p:spTree>
    <p:extLst>
      <p:ext uri="{BB962C8B-B14F-4D97-AF65-F5344CB8AC3E}">
        <p14:creationId xmlns:p14="http://schemas.microsoft.com/office/powerpoint/2010/main" val="423690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деце</a:t>
            </a:r>
            <a:endParaRPr lang="sr-Latn-RS" sz="4000" dirty="0"/>
          </a:p>
        </p:txBody>
      </p:sp>
      <p:sp>
        <p:nvSpPr>
          <p:cNvPr id="3" name="Content Placeholder 2"/>
          <p:cNvSpPr>
            <a:spLocks noGrp="1"/>
          </p:cNvSpPr>
          <p:nvPr>
            <p:ph idx="1"/>
          </p:nvPr>
        </p:nvSpPr>
        <p:spPr/>
        <p:txBody>
          <a:bodyPr>
            <a:normAutofit/>
          </a:bodyPr>
          <a:lstStyle/>
          <a:p>
            <a:pPr algn="just"/>
            <a:r>
              <a:rPr lang="ru-RU" sz="2000" dirty="0"/>
              <a:t>Свако дете, односно малолетник има једнака права и заштиту у породици, друштву и држави, без обзира на његова или лична својства родитеља, старатеља и чланова </a:t>
            </a:r>
            <a:r>
              <a:rPr lang="ru-RU" sz="2000" dirty="0" smtClean="0"/>
              <a:t>породице.</a:t>
            </a:r>
          </a:p>
          <a:p>
            <a:pPr algn="just"/>
            <a:r>
              <a:rPr lang="ru-RU" sz="2000" dirty="0" smtClean="0"/>
              <a:t>Забрањено </a:t>
            </a:r>
            <a:r>
              <a:rPr lang="ru-RU" sz="2000" dirty="0"/>
              <a:t>је дискриминисати дете, односно малолетника према здравственом стању, брачном, односно ванбрачном рођењу, јавно позивање на давање предности деци једног пола у односу на децу другог пола, као и прављење разлике према здравственом стању, имовном стању, професији и другим обележјима друштвеног положаја, активностима, израженом мишљењу или уверењу дететових родитеља, односно старатеља и чланова породице.</a:t>
            </a:r>
            <a:endParaRPr lang="sr-Latn-RS" sz="2000" dirty="0"/>
          </a:p>
        </p:txBody>
      </p:sp>
    </p:spTree>
    <p:extLst>
      <p:ext uri="{BB962C8B-B14F-4D97-AF65-F5344CB8AC3E}">
        <p14:creationId xmlns:p14="http://schemas.microsoft.com/office/powerpoint/2010/main" val="90588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на основу старосног доба</a:t>
            </a:r>
            <a:endParaRPr lang="sr-Latn-RS" sz="4000" dirty="0"/>
          </a:p>
        </p:txBody>
      </p:sp>
      <p:sp>
        <p:nvSpPr>
          <p:cNvPr id="3" name="Content Placeholder 2"/>
          <p:cNvSpPr>
            <a:spLocks noGrp="1"/>
          </p:cNvSpPr>
          <p:nvPr>
            <p:ph idx="1"/>
          </p:nvPr>
        </p:nvSpPr>
        <p:spPr/>
        <p:txBody>
          <a:bodyPr>
            <a:normAutofit/>
          </a:bodyPr>
          <a:lstStyle/>
          <a:p>
            <a:pPr algn="just"/>
            <a:r>
              <a:rPr lang="ru-RU" sz="2000" dirty="0"/>
              <a:t>Забрањено је дискриминисати лица на основу старосног </a:t>
            </a:r>
            <a:r>
              <a:rPr lang="ru-RU" sz="2000" dirty="0" smtClean="0"/>
              <a:t>доба.</a:t>
            </a:r>
          </a:p>
          <a:p>
            <a:pPr algn="just"/>
            <a:r>
              <a:rPr lang="ru-RU" sz="2000" dirty="0" smtClean="0"/>
              <a:t>Стари </a:t>
            </a:r>
            <a:r>
              <a:rPr lang="ru-RU" sz="2000" dirty="0"/>
              <a:t>имају право на достојанствене услове живота без дискриминације, а посебно, право на једнак приступ и заштиту од занемаривања и узнемиравања у коришћењу здравствених и других јавних услуга.</a:t>
            </a:r>
            <a:endParaRPr lang="sr-Latn-RS" sz="2000" dirty="0"/>
          </a:p>
        </p:txBody>
      </p:sp>
    </p:spTree>
    <p:extLst>
      <p:ext uri="{BB962C8B-B14F-4D97-AF65-F5344CB8AC3E}">
        <p14:creationId xmlns:p14="http://schemas.microsoft.com/office/powerpoint/2010/main" val="319356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националних мањина</a:t>
            </a:r>
            <a:endParaRPr lang="sr-Latn-RS" sz="4000" dirty="0"/>
          </a:p>
        </p:txBody>
      </p:sp>
      <p:sp>
        <p:nvSpPr>
          <p:cNvPr id="3" name="Content Placeholder 2"/>
          <p:cNvSpPr>
            <a:spLocks noGrp="1"/>
          </p:cNvSpPr>
          <p:nvPr>
            <p:ph idx="1"/>
          </p:nvPr>
        </p:nvSpPr>
        <p:spPr/>
        <p:txBody>
          <a:bodyPr>
            <a:normAutofit/>
          </a:bodyPr>
          <a:lstStyle/>
          <a:p>
            <a:pPr algn="just"/>
            <a:r>
              <a:rPr lang="ru-RU" sz="2000" dirty="0"/>
              <a:t>Забрањена је дискриминација националних мањина и њихових припадника на основу националне припадности, етничког порекла, верских уверења и језика.</a:t>
            </a:r>
            <a:endParaRPr lang="sr-Latn-RS" sz="2000" dirty="0"/>
          </a:p>
        </p:txBody>
      </p:sp>
    </p:spTree>
    <p:extLst>
      <p:ext uri="{BB962C8B-B14F-4D97-AF65-F5344CB8AC3E}">
        <p14:creationId xmlns:p14="http://schemas.microsoft.com/office/powerpoint/2010/main" val="386673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smtClean="0"/>
              <a:t>Дискриминација због политичке или синдикалне припадности</a:t>
            </a:r>
            <a:endParaRPr lang="sr-Latn-RS" sz="4000" dirty="0"/>
          </a:p>
        </p:txBody>
      </p:sp>
      <p:sp>
        <p:nvSpPr>
          <p:cNvPr id="3" name="Content Placeholder 2"/>
          <p:cNvSpPr>
            <a:spLocks noGrp="1"/>
          </p:cNvSpPr>
          <p:nvPr>
            <p:ph idx="1"/>
          </p:nvPr>
        </p:nvSpPr>
        <p:spPr/>
        <p:txBody>
          <a:bodyPr>
            <a:normAutofit/>
          </a:bodyPr>
          <a:lstStyle/>
          <a:p>
            <a:pPr algn="just"/>
            <a:r>
              <a:rPr lang="ru-RU" sz="2000" dirty="0"/>
              <a:t>Забрањена је дискриминација због политичких убеђења лица или групе лица, односно припадности или неприпадности политичкој странци односно синдикалној </a:t>
            </a:r>
            <a:r>
              <a:rPr lang="ru-RU" sz="2000" dirty="0" smtClean="0"/>
              <a:t>организацији.</a:t>
            </a:r>
          </a:p>
          <a:p>
            <a:pPr algn="just"/>
            <a:r>
              <a:rPr lang="ru-RU" sz="2000" dirty="0" smtClean="0"/>
              <a:t>Дискриминацијом се не </a:t>
            </a:r>
            <a:r>
              <a:rPr lang="ru-RU" sz="2000" dirty="0"/>
              <a:t>сматрају </a:t>
            </a:r>
            <a:r>
              <a:rPr lang="ru-RU" sz="2000" dirty="0" smtClean="0"/>
              <a:t>ограничења </a:t>
            </a:r>
            <a:r>
              <a:rPr lang="ru-RU" sz="2000" dirty="0"/>
              <a:t>која се односе на вршиоце одређених државних функција, као и ограничења неопходна ради спречавања заговарања и вршења фашистичких, нацистичких и расистичких активности, прописана у складу са законом.</a:t>
            </a:r>
            <a:endParaRPr lang="sr-Latn-RS" sz="2000" dirty="0"/>
          </a:p>
        </p:txBody>
      </p:sp>
    </p:spTree>
    <p:extLst>
      <p:ext uri="{BB962C8B-B14F-4D97-AF65-F5344CB8AC3E}">
        <p14:creationId xmlns:p14="http://schemas.microsoft.com/office/powerpoint/2010/main" val="327510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Дискриминација особа са инвалидитетом</a:t>
            </a:r>
            <a:endParaRPr lang="sr-Latn-RS" sz="4000" dirty="0"/>
          </a:p>
        </p:txBody>
      </p:sp>
      <p:sp>
        <p:nvSpPr>
          <p:cNvPr id="3" name="Content Placeholder 2"/>
          <p:cNvSpPr>
            <a:spLocks noGrp="1"/>
          </p:cNvSpPr>
          <p:nvPr>
            <p:ph idx="1"/>
          </p:nvPr>
        </p:nvSpPr>
        <p:spPr/>
        <p:txBody>
          <a:bodyPr>
            <a:normAutofit/>
          </a:bodyPr>
          <a:lstStyle/>
          <a:p>
            <a:pPr algn="just"/>
            <a:r>
              <a:rPr lang="ru-RU" sz="2000" dirty="0"/>
              <a:t>Дискриминација постоји ако се поступа противно начелу поштовања једнаких права и слобода особа са инвалидитетом у политичком, економском, културном и другом аспекту јавног, професионалног, приватног и породичног живота.</a:t>
            </a:r>
            <a:endParaRPr lang="sr-Latn-RS" sz="2000" dirty="0"/>
          </a:p>
        </p:txBody>
      </p:sp>
    </p:spTree>
    <p:extLst>
      <p:ext uri="{BB962C8B-B14F-4D97-AF65-F5344CB8AC3E}">
        <p14:creationId xmlns:p14="http://schemas.microsoft.com/office/powerpoint/2010/main" val="3921071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smtClean="0"/>
              <a:t>Дискриминација с обзиром на здравствено стање</a:t>
            </a:r>
            <a:endParaRPr lang="sr-Latn-RS" sz="4000" dirty="0"/>
          </a:p>
        </p:txBody>
      </p:sp>
      <p:sp>
        <p:nvSpPr>
          <p:cNvPr id="3" name="Content Placeholder 2"/>
          <p:cNvSpPr>
            <a:spLocks noGrp="1"/>
          </p:cNvSpPr>
          <p:nvPr>
            <p:ph idx="1"/>
          </p:nvPr>
        </p:nvSpPr>
        <p:spPr/>
        <p:txBody>
          <a:bodyPr>
            <a:normAutofit/>
          </a:bodyPr>
          <a:lstStyle/>
          <a:p>
            <a:pPr algn="just"/>
            <a:r>
              <a:rPr lang="ru-RU" sz="2000" dirty="0"/>
              <a:t>Забрањена је дискриминација лица или групе лица с обзиром на њихово здравствено стање, као и чланова њихових </a:t>
            </a:r>
            <a:r>
              <a:rPr lang="ru-RU" sz="2000" dirty="0" smtClean="0"/>
              <a:t>породица.</a:t>
            </a:r>
          </a:p>
          <a:p>
            <a:pPr algn="just"/>
            <a:r>
              <a:rPr lang="ru-RU" sz="2000" dirty="0" smtClean="0"/>
              <a:t>Дискриминација постоји </a:t>
            </a:r>
            <a:r>
              <a:rPr lang="ru-RU" sz="2000" dirty="0"/>
              <a:t>нарочито ако се лицу или групи лица због њихових личних својстава неоправдано одбије пружање здравствених услуга, поставе посебни услови за пружање здравствених услуга који нису оправдани медицинским разлозима, одбије постављање дијагнозе и ускрате информације о тренутном здравственом стању, предузетим или намераваним мерама лечења или рехабилитације, као и узнемиравање, вређање и омаловажавање у току боравка у здравственој установи.</a:t>
            </a:r>
            <a:endParaRPr lang="sr-Latn-RS" sz="2000" dirty="0"/>
          </a:p>
        </p:txBody>
      </p:sp>
    </p:spTree>
    <p:extLst>
      <p:ext uri="{BB962C8B-B14F-4D97-AF65-F5344CB8AC3E}">
        <p14:creationId xmlns:p14="http://schemas.microsoft.com/office/powerpoint/2010/main" val="2740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Забрана позивања на одговорност</a:t>
            </a:r>
            <a:endParaRPr lang="sr-Latn-RS" sz="4000" dirty="0"/>
          </a:p>
        </p:txBody>
      </p:sp>
      <p:sp>
        <p:nvSpPr>
          <p:cNvPr id="3" name="Content Placeholder 2"/>
          <p:cNvSpPr>
            <a:spLocks noGrp="1"/>
          </p:cNvSpPr>
          <p:nvPr>
            <p:ph idx="1"/>
          </p:nvPr>
        </p:nvSpPr>
        <p:spPr/>
        <p:txBody>
          <a:bodyPr>
            <a:normAutofit/>
          </a:bodyPr>
          <a:lstStyle/>
          <a:p>
            <a:pPr algn="just"/>
            <a:r>
              <a:rPr lang="ru-RU" sz="2000" dirty="0"/>
              <a:t>Дискриминација постоји ако се према лицу или групи лица неоправдано поступа лошије него што се поступа или би се поступало према другима, искључиво или углавном због тога што су тражили, односно намеравају да траже заштиту од дискриминације или због тога што су понудили или намеравају да понуде доказе о дискриминаторском поступању</a:t>
            </a:r>
            <a:r>
              <a:rPr lang="ru-RU" sz="2000" dirty="0" smtClean="0"/>
              <a:t>.</a:t>
            </a:r>
          </a:p>
          <a:p>
            <a:pPr algn="just"/>
            <a:r>
              <a:rPr lang="ru-RU" sz="2000" dirty="0" smtClean="0"/>
              <a:t>Утврђена је забрана </a:t>
            </a:r>
            <a:r>
              <a:rPr lang="ru-RU" sz="2000" dirty="0"/>
              <a:t>позивања на одговорност две врсте лица: </a:t>
            </a:r>
          </a:p>
          <a:p>
            <a:pPr algn="just">
              <a:buFont typeface="Wingdings" panose="05000000000000000000" pitchFamily="2" charset="2"/>
              <a:buChar char="ü"/>
            </a:pPr>
            <a:r>
              <a:rPr lang="ru-RU" sz="2000" dirty="0" smtClean="0"/>
              <a:t>оних </a:t>
            </a:r>
            <a:r>
              <a:rPr lang="ru-RU" sz="2000" dirty="0"/>
              <a:t>која су тражила, односно, намеравају да траже заштиту од </a:t>
            </a:r>
            <a:r>
              <a:rPr lang="ru-RU" sz="2000" dirty="0" smtClean="0"/>
              <a:t>дискриминације;</a:t>
            </a:r>
          </a:p>
          <a:p>
            <a:pPr algn="just">
              <a:buFont typeface="Wingdings" panose="05000000000000000000" pitchFamily="2" charset="2"/>
              <a:buChar char="ü"/>
            </a:pPr>
            <a:r>
              <a:rPr lang="ru-RU" sz="2000" dirty="0" smtClean="0"/>
              <a:t>оних </a:t>
            </a:r>
            <a:r>
              <a:rPr lang="ru-RU" sz="2000" dirty="0"/>
              <a:t>која су понудила или намеравају да понуде доказе о дискриминаторском поступању. </a:t>
            </a:r>
            <a:endParaRPr lang="sr-Latn-RS" sz="2000" dirty="0"/>
          </a:p>
        </p:txBody>
      </p:sp>
    </p:spTree>
    <p:extLst>
      <p:ext uri="{BB962C8B-B14F-4D97-AF65-F5344CB8AC3E}">
        <p14:creationId xmlns:p14="http://schemas.microsoft.com/office/powerpoint/2010/main" val="281065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Забрана позивања на одговорност</a:t>
            </a:r>
            <a:endParaRPr lang="sr-Latn-RS" sz="4000" dirty="0"/>
          </a:p>
        </p:txBody>
      </p:sp>
      <p:sp>
        <p:nvSpPr>
          <p:cNvPr id="3" name="Content Placeholder 2"/>
          <p:cNvSpPr>
            <a:spLocks noGrp="1"/>
          </p:cNvSpPr>
          <p:nvPr>
            <p:ph idx="1"/>
          </p:nvPr>
        </p:nvSpPr>
        <p:spPr/>
        <p:txBody>
          <a:bodyPr/>
          <a:lstStyle/>
          <a:p>
            <a:pPr algn="just"/>
            <a:r>
              <a:rPr lang="ru-RU" sz="2000" dirty="0" smtClean="0"/>
              <a:t>Забрана </a:t>
            </a:r>
            <a:r>
              <a:rPr lang="ru-RU" sz="2000" dirty="0"/>
              <a:t>позивања на одговорност је условљена претходним постојањем неког од других облика дискриминације, па она постоји као посебан изведени облик </a:t>
            </a:r>
            <a:r>
              <a:rPr lang="ru-RU" sz="2000" dirty="0" smtClean="0"/>
              <a:t>дискриминације</a:t>
            </a:r>
            <a:r>
              <a:rPr lang="ru-RU" sz="2000" dirty="0"/>
              <a:t>, што значи да није аутономан облик дискриминације. </a:t>
            </a:r>
            <a:endParaRPr lang="ru-RU" sz="2000" dirty="0" smtClean="0"/>
          </a:p>
          <a:p>
            <a:pPr algn="just"/>
            <a:endParaRPr lang="ru-RU" dirty="0" smtClean="0"/>
          </a:p>
          <a:p>
            <a:pPr algn="just"/>
            <a:endParaRPr lang="sr-Latn-RS" dirty="0"/>
          </a:p>
        </p:txBody>
      </p:sp>
    </p:spTree>
    <p:extLst>
      <p:ext uri="{BB962C8B-B14F-4D97-AF65-F5344CB8AC3E}">
        <p14:creationId xmlns:p14="http://schemas.microsoft.com/office/powerpoint/2010/main" val="97694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Удруживање ради вршења дискриминације</a:t>
            </a:r>
            <a:endParaRPr lang="sr-Latn-RS" sz="4000" dirty="0"/>
          </a:p>
        </p:txBody>
      </p:sp>
      <p:sp>
        <p:nvSpPr>
          <p:cNvPr id="3" name="Content Placeholder 2"/>
          <p:cNvSpPr>
            <a:spLocks noGrp="1"/>
          </p:cNvSpPr>
          <p:nvPr>
            <p:ph idx="1"/>
          </p:nvPr>
        </p:nvSpPr>
        <p:spPr/>
        <p:txBody>
          <a:bodyPr>
            <a:normAutofit/>
          </a:bodyPr>
          <a:lstStyle/>
          <a:p>
            <a:pPr algn="just"/>
            <a:r>
              <a:rPr lang="ru-RU" sz="2000" dirty="0"/>
              <a:t>Забрањено је удруживање ради вршења дискриминације, односно деловање организација или група које је усмерено на кршење уставом, правилима међународног права и законом </a:t>
            </a:r>
            <a:r>
              <a:rPr lang="ru-RU" sz="2000" dirty="0" smtClean="0"/>
              <a:t>зајемчених </a:t>
            </a:r>
            <a:r>
              <a:rPr lang="ru-RU" sz="2000" dirty="0"/>
              <a:t>слобода и права или на изазивање националне, расне, верске и друге мржње, раздора или нетрпељивости</a:t>
            </a:r>
            <a:r>
              <a:rPr lang="ru-RU" sz="2000" dirty="0" smtClean="0"/>
              <a:t>.</a:t>
            </a:r>
          </a:p>
          <a:p>
            <a:pPr algn="just"/>
            <a:r>
              <a:rPr lang="ru-RU" sz="2000" dirty="0" smtClean="0"/>
              <a:t>Разлог </a:t>
            </a:r>
            <a:r>
              <a:rPr lang="ru-RU" sz="2000" dirty="0"/>
              <a:t>забране лежи у чињеници да је такво понашање усмерено </a:t>
            </a:r>
            <a:r>
              <a:rPr lang="ru-RU" sz="2000" dirty="0" smtClean="0"/>
              <a:t>на:</a:t>
            </a:r>
          </a:p>
          <a:p>
            <a:pPr algn="just">
              <a:buFont typeface="Wingdings" panose="05000000000000000000" pitchFamily="2" charset="2"/>
              <a:buChar char="ü"/>
            </a:pPr>
            <a:r>
              <a:rPr lang="ru-RU" sz="2000" dirty="0" smtClean="0"/>
              <a:t>кршење </a:t>
            </a:r>
            <a:r>
              <a:rPr lang="ru-RU" sz="2000" dirty="0"/>
              <a:t>слобода и права која су зајемчена </a:t>
            </a:r>
            <a:r>
              <a:rPr lang="ru-RU" sz="2000" dirty="0" smtClean="0"/>
              <a:t>Уставом;</a:t>
            </a:r>
          </a:p>
          <a:p>
            <a:pPr algn="just">
              <a:buFont typeface="Wingdings" panose="05000000000000000000" pitchFamily="2" charset="2"/>
              <a:buChar char="ü"/>
            </a:pPr>
            <a:r>
              <a:rPr lang="ru-RU" sz="2000" dirty="0" smtClean="0"/>
              <a:t>кршење правила међународног права;</a:t>
            </a:r>
          </a:p>
          <a:p>
            <a:pPr algn="just">
              <a:buFont typeface="Wingdings" panose="05000000000000000000" pitchFamily="2" charset="2"/>
              <a:buChar char="ü"/>
            </a:pPr>
            <a:r>
              <a:rPr lang="ru-RU" sz="2000" dirty="0" smtClean="0"/>
              <a:t>изазивање </a:t>
            </a:r>
            <a:r>
              <a:rPr lang="ru-RU" sz="2000" dirty="0"/>
              <a:t>националне, расне, верске и друге мржње или нетрпељивости. </a:t>
            </a:r>
            <a:endParaRPr lang="sr-Latn-RS" sz="2000" dirty="0"/>
          </a:p>
        </p:txBody>
      </p:sp>
    </p:spTree>
    <p:extLst>
      <p:ext uri="{BB962C8B-B14F-4D97-AF65-F5344CB8AC3E}">
        <p14:creationId xmlns:p14="http://schemas.microsoft.com/office/powerpoint/2010/main" val="277862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Говор мржње</a:t>
            </a:r>
            <a:endParaRPr lang="sr-Latn-RS" sz="4000" dirty="0"/>
          </a:p>
        </p:txBody>
      </p:sp>
      <p:sp>
        <p:nvSpPr>
          <p:cNvPr id="3" name="Content Placeholder 2"/>
          <p:cNvSpPr>
            <a:spLocks noGrp="1"/>
          </p:cNvSpPr>
          <p:nvPr>
            <p:ph idx="1"/>
          </p:nvPr>
        </p:nvSpPr>
        <p:spPr/>
        <p:txBody>
          <a:bodyPr>
            <a:normAutofit/>
          </a:bodyPr>
          <a:lstStyle/>
          <a:p>
            <a:pPr algn="just"/>
            <a:r>
              <a:rPr lang="ru-RU" sz="2000" dirty="0"/>
              <a:t>Забрањено је изражавање идеја, информација и мишљења којима се подстиче дискриминација, мржња или насиље против лица или групе лица због њиховог личног својства, у јавним гласилима и другим публикацијама, на скуповима и местима доступним јавности, исписивањем и приказивањем порука или симбола и на други начин.</a:t>
            </a:r>
            <a:endParaRPr lang="sr-Latn-RS" sz="2000" dirty="0"/>
          </a:p>
        </p:txBody>
      </p:sp>
    </p:spTree>
    <p:extLst>
      <p:ext uri="{BB962C8B-B14F-4D97-AF65-F5344CB8AC3E}">
        <p14:creationId xmlns:p14="http://schemas.microsoft.com/office/powerpoint/2010/main" val="183462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Тешки облици дискриминације</a:t>
            </a:r>
            <a:endParaRPr lang="sr-Latn-RS" sz="4000" dirty="0"/>
          </a:p>
        </p:txBody>
      </p:sp>
      <p:sp>
        <p:nvSpPr>
          <p:cNvPr id="3" name="Content Placeholder 2"/>
          <p:cNvSpPr>
            <a:spLocks noGrp="1"/>
          </p:cNvSpPr>
          <p:nvPr>
            <p:ph idx="1"/>
          </p:nvPr>
        </p:nvSpPr>
        <p:spPr/>
        <p:txBody>
          <a:bodyPr>
            <a:normAutofit lnSpcReduction="10000"/>
          </a:bodyPr>
          <a:lstStyle/>
          <a:p>
            <a:pPr algn="just"/>
            <a:r>
              <a:rPr lang="ru-RU" sz="2000" dirty="0"/>
              <a:t>Тешки облици дискриминације су:</a:t>
            </a:r>
          </a:p>
          <a:p>
            <a:pPr algn="just">
              <a:buFont typeface="Wingdings" panose="05000000000000000000" pitchFamily="2" charset="2"/>
              <a:buChar char="ü"/>
            </a:pPr>
            <a:r>
              <a:rPr lang="ru-RU" sz="2000" dirty="0"/>
              <a:t>изазивање и подстицање неравноправности, мржње и нетрпељивости по основу националне, расне или верске припадности, језика, политичког опредељења, пола, родног идентитета, сексуалног опредељења и </a:t>
            </a:r>
            <a:r>
              <a:rPr lang="ru-RU" sz="2000" dirty="0" smtClean="0"/>
              <a:t>инвалидитета;</a:t>
            </a:r>
          </a:p>
          <a:p>
            <a:pPr algn="just">
              <a:buFont typeface="Wingdings" panose="05000000000000000000" pitchFamily="2" charset="2"/>
              <a:buChar char="ü"/>
            </a:pPr>
            <a:r>
              <a:rPr lang="ru-RU" sz="2000" dirty="0" smtClean="0"/>
              <a:t>пропагирање </a:t>
            </a:r>
            <a:r>
              <a:rPr lang="ru-RU" sz="2000" dirty="0"/>
              <a:t>или вршење дискриминације од стране органа јавне власти и у поступцима пред органима јавне </a:t>
            </a:r>
            <a:r>
              <a:rPr lang="ru-RU" sz="2000" dirty="0" smtClean="0"/>
              <a:t>власти;</a:t>
            </a:r>
          </a:p>
          <a:p>
            <a:pPr algn="just">
              <a:buFont typeface="Wingdings" panose="05000000000000000000" pitchFamily="2" charset="2"/>
              <a:buChar char="ü"/>
            </a:pPr>
            <a:r>
              <a:rPr lang="ru-RU" sz="2000" dirty="0" smtClean="0"/>
              <a:t>пропагирање </a:t>
            </a:r>
            <a:r>
              <a:rPr lang="ru-RU" sz="2000" dirty="0"/>
              <a:t>дискриминације путем јавних </a:t>
            </a:r>
            <a:r>
              <a:rPr lang="ru-RU" sz="2000" dirty="0" smtClean="0"/>
              <a:t>гласила;</a:t>
            </a:r>
          </a:p>
          <a:p>
            <a:pPr algn="just">
              <a:buFont typeface="Wingdings" panose="05000000000000000000" pitchFamily="2" charset="2"/>
              <a:buChar char="ü"/>
            </a:pPr>
            <a:r>
              <a:rPr lang="ru-RU" sz="2000" dirty="0" smtClean="0"/>
              <a:t>ропство</a:t>
            </a:r>
            <a:r>
              <a:rPr lang="ru-RU" sz="2000" dirty="0"/>
              <a:t>, трговина људима, апартхејд, геноцид, етничко чишћење и њихово пропагирање;</a:t>
            </a:r>
            <a:endParaRPr lang="sr-Latn-RS" sz="2000" dirty="0"/>
          </a:p>
        </p:txBody>
      </p:sp>
    </p:spTree>
    <p:extLst>
      <p:ext uri="{BB962C8B-B14F-4D97-AF65-F5344CB8AC3E}">
        <p14:creationId xmlns:p14="http://schemas.microsoft.com/office/powerpoint/2010/main" val="64577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smtClean="0"/>
              <a:t>Тешки облици дискриминације</a:t>
            </a:r>
            <a:endParaRPr lang="sr-Latn-RS" sz="4000"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ru-RU" sz="2000" dirty="0"/>
              <a:t>дискриминација лица по основу два или више личних својстава (вишеструка или укрштена дискриминација</a:t>
            </a:r>
            <a:r>
              <a:rPr lang="ru-RU" sz="2000" dirty="0" smtClean="0"/>
              <a:t>);</a:t>
            </a:r>
          </a:p>
          <a:p>
            <a:pPr algn="just">
              <a:buFont typeface="Wingdings" panose="05000000000000000000" pitchFamily="2" charset="2"/>
              <a:buChar char="ü"/>
            </a:pPr>
            <a:r>
              <a:rPr lang="ru-RU" sz="2000" dirty="0" smtClean="0"/>
              <a:t>дискриминација </a:t>
            </a:r>
            <a:r>
              <a:rPr lang="ru-RU" sz="2000" dirty="0"/>
              <a:t>која је извршена више пута (поновљена дискриминација) или која се чини у дужем временском периоду (продужена дискриминација) према истом лицу или групи </a:t>
            </a:r>
            <a:r>
              <a:rPr lang="ru-RU" sz="2000" dirty="0" smtClean="0"/>
              <a:t>лица;</a:t>
            </a:r>
          </a:p>
          <a:p>
            <a:pPr algn="just">
              <a:buFont typeface="Wingdings" panose="05000000000000000000" pitchFamily="2" charset="2"/>
              <a:buChar char="ü"/>
            </a:pPr>
            <a:r>
              <a:rPr lang="ru-RU" sz="2000" dirty="0" smtClean="0"/>
              <a:t>дискриминација </a:t>
            </a:r>
            <a:r>
              <a:rPr lang="ru-RU" sz="2000" dirty="0"/>
              <a:t>која доводи до тешких последица по дискриминисаног, друга лица или имовину, а нарочито ако се ради о кажњивом делу код кога је претежна или искључива побуда за извршење била мржња, односно нетрпељивост према оштећеном која је заснована на његовом личном својству.</a:t>
            </a:r>
          </a:p>
          <a:p>
            <a:pPr algn="just"/>
            <a:endParaRPr lang="sr-Latn-RS" sz="2000" dirty="0"/>
          </a:p>
        </p:txBody>
      </p:sp>
    </p:spTree>
    <p:extLst>
      <p:ext uri="{BB962C8B-B14F-4D97-AF65-F5344CB8AC3E}">
        <p14:creationId xmlns:p14="http://schemas.microsoft.com/office/powerpoint/2010/main" val="154906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Позитивна дискриминација</a:t>
            </a:r>
            <a:endParaRPr lang="sr-Latn-RS" dirty="0"/>
          </a:p>
        </p:txBody>
      </p:sp>
      <p:sp>
        <p:nvSpPr>
          <p:cNvPr id="3" name="Content Placeholder 2"/>
          <p:cNvSpPr>
            <a:spLocks noGrp="1"/>
          </p:cNvSpPr>
          <p:nvPr>
            <p:ph idx="1"/>
          </p:nvPr>
        </p:nvSpPr>
        <p:spPr/>
        <p:txBody>
          <a:bodyPr>
            <a:normAutofit/>
          </a:bodyPr>
          <a:lstStyle/>
          <a:p>
            <a:pPr algn="just"/>
            <a:r>
              <a:rPr lang="sr-Cyrl-RS" sz="2000" dirty="0"/>
              <a:t>П</a:t>
            </a:r>
            <a:r>
              <a:rPr lang="ru-RU" sz="2000" dirty="0" smtClean="0"/>
              <a:t>озитивна дискриминација подразумева оправдано </a:t>
            </a:r>
            <a:r>
              <a:rPr lang="ru-RU" sz="2000" dirty="0"/>
              <a:t>разликовање лица по основу њихових личних својстава. </a:t>
            </a:r>
            <a:endParaRPr lang="ru-RU" sz="2000" dirty="0" smtClean="0"/>
          </a:p>
          <a:p>
            <a:pPr algn="just"/>
            <a:r>
              <a:rPr lang="ru-RU" sz="2000" dirty="0" smtClean="0"/>
              <a:t>Томе се приступа због потребе да се постигне: </a:t>
            </a:r>
          </a:p>
          <a:p>
            <a:pPr algn="just">
              <a:buFont typeface="Wingdings" panose="05000000000000000000" pitchFamily="2" charset="2"/>
              <a:buChar char="ü"/>
            </a:pPr>
            <a:r>
              <a:rPr lang="ru-RU" sz="2000" dirty="0" smtClean="0"/>
              <a:t>пуна равноправност; </a:t>
            </a:r>
          </a:p>
          <a:p>
            <a:pPr algn="just">
              <a:buFont typeface="Wingdings" panose="05000000000000000000" pitchFamily="2" charset="2"/>
              <a:buChar char="ü"/>
            </a:pPr>
            <a:r>
              <a:rPr lang="ru-RU" sz="2000" dirty="0" smtClean="0"/>
              <a:t>заштита;</a:t>
            </a:r>
          </a:p>
          <a:p>
            <a:pPr algn="just">
              <a:buFont typeface="Wingdings" panose="05000000000000000000" pitchFamily="2" charset="2"/>
              <a:buChar char="ü"/>
            </a:pPr>
            <a:r>
              <a:rPr lang="ru-RU" sz="2000" dirty="0" smtClean="0"/>
              <a:t>напредак одређене </a:t>
            </a:r>
            <a:r>
              <a:rPr lang="ru-RU" sz="2000" dirty="0"/>
              <a:t>категорије лица. </a:t>
            </a:r>
            <a:endParaRPr lang="ru-RU" sz="2000" dirty="0" smtClean="0"/>
          </a:p>
          <a:p>
            <a:pPr algn="just">
              <a:buFont typeface="Arial" panose="020B0604020202020204" pitchFamily="34" charset="0"/>
              <a:buChar char="•"/>
            </a:pPr>
            <a:r>
              <a:rPr lang="ru-RU" sz="2000" dirty="0" smtClean="0"/>
              <a:t>Реч је о лицима или групи лица која се налазе у неједнаком положају.</a:t>
            </a:r>
            <a:endParaRPr lang="sr-Latn-RS" sz="2000" dirty="0"/>
          </a:p>
        </p:txBody>
      </p:sp>
    </p:spTree>
    <p:extLst>
      <p:ext uri="{BB962C8B-B14F-4D97-AF65-F5344CB8AC3E}">
        <p14:creationId xmlns:p14="http://schemas.microsoft.com/office/powerpoint/2010/main" val="41058878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TotalTime>
  <Words>1826</Words>
  <Application>Microsoft Office PowerPoint</Application>
  <PresentationFormat>Widescreen</PresentationFormat>
  <Paragraphs>93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Garamond</vt:lpstr>
      <vt:lpstr>Wingdings</vt:lpstr>
      <vt:lpstr>Organic</vt:lpstr>
      <vt:lpstr>Остали облици дискриминације</vt:lpstr>
      <vt:lpstr>Повреда начела једнаких права и обавеза</vt:lpstr>
      <vt:lpstr>Забрана позивања на одговорност</vt:lpstr>
      <vt:lpstr>Забрана позивања на одговорност</vt:lpstr>
      <vt:lpstr>Удруживање ради вршења дискриминације</vt:lpstr>
      <vt:lpstr>Говор мржње</vt:lpstr>
      <vt:lpstr>Тешки облици дискриминације</vt:lpstr>
      <vt:lpstr>Тешки облици дискриминације</vt:lpstr>
      <vt:lpstr>Позитивна дискриминација</vt:lpstr>
      <vt:lpstr>Позитивна дискриминација</vt:lpstr>
      <vt:lpstr>Дискриминација у поступцима пред органима јавне власти</vt:lpstr>
      <vt:lpstr>Дискриминација у области рада</vt:lpstr>
      <vt:lpstr>Дискриминација у области рада</vt:lpstr>
      <vt:lpstr>Дискриминација у области рада</vt:lpstr>
      <vt:lpstr>Верска дискриминација</vt:lpstr>
      <vt:lpstr>Дискриминација у пружању јавних услуга и коришћењу објеката и површина</vt:lpstr>
      <vt:lpstr>Дискриминација у области образовања и стручног оспособљавања</vt:lpstr>
      <vt:lpstr>Дискриминација на основу пола</vt:lpstr>
      <vt:lpstr>Дискриминација на основу сексуалне оријентације</vt:lpstr>
      <vt:lpstr>Дискриминација деце</vt:lpstr>
      <vt:lpstr>Дискриминација на основу старосног доба</vt:lpstr>
      <vt:lpstr>Дискриминација националних мањина</vt:lpstr>
      <vt:lpstr>Дискриминација због политичке или синдикалне припадности</vt:lpstr>
      <vt:lpstr>Дискриминација особа са инвалидитетом</vt:lpstr>
      <vt:lpstr>Дискриминација с обзиром на здравствено стање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Промоционална функција и функционална анализа права Норберта Бобиа</dc:title>
  <dc:creator>USER</dc:creator>
  <cp:lastModifiedBy>USER</cp:lastModifiedBy>
  <cp:revision>16</cp:revision>
  <dcterms:created xsi:type="dcterms:W3CDTF">2020-05-09T16:54:57Z</dcterms:created>
  <dcterms:modified xsi:type="dcterms:W3CDTF">2020-05-13T10:13:43Z</dcterms:modified>
</cp:coreProperties>
</file>