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Члан 6 Европске конвенције о заштити људских права и основних слобода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Вежбе из наставног предмета Заштита равноправности</a:t>
            </a:r>
          </a:p>
          <a:p>
            <a:r>
              <a:rPr lang="sr-Cyrl-RS" sz="2400" dirty="0" smtClean="0"/>
              <a:t>04.06.2020.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кривичне оптужбе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Суд </a:t>
            </a:r>
            <a:r>
              <a:rPr lang="sr-Cyrl-RS" dirty="0" smtClean="0"/>
              <a:t>се </a:t>
            </a:r>
            <a:r>
              <a:rPr lang="sr-Latn-RS" dirty="0" smtClean="0"/>
              <a:t>руководи</a:t>
            </a:r>
            <a:r>
              <a:rPr lang="sr-Latn-RS" i="1" dirty="0" smtClean="0"/>
              <a:t> </a:t>
            </a:r>
            <a:r>
              <a:rPr lang="sr-Latn-RS" dirty="0"/>
              <a:t>самом </a:t>
            </a:r>
            <a:r>
              <a:rPr lang="sr-Latn-RS" b="1" dirty="0"/>
              <a:t>природом извршеног </a:t>
            </a:r>
            <a:r>
              <a:rPr lang="sr-Latn-RS" b="1" dirty="0" smtClean="0"/>
              <a:t>дела</a:t>
            </a:r>
            <a:r>
              <a:rPr lang="sr-Cyrl-RS" dirty="0"/>
              <a:t> </a:t>
            </a:r>
            <a:r>
              <a:rPr lang="sr-Latn-RS" dirty="0" smtClean="0"/>
              <a:t>без </a:t>
            </a:r>
            <a:r>
              <a:rPr lang="sr-Latn-RS" dirty="0"/>
              <a:t>обзира на класификацију тог дела која</a:t>
            </a:r>
            <a:r>
              <a:rPr lang="sr-Latn-RS" i="1" dirty="0"/>
              <a:t> </a:t>
            </a:r>
            <a:r>
              <a:rPr lang="sr-Latn-RS" dirty="0"/>
              <a:t>је извршена у националном законодавству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r>
              <a:rPr lang="sr-Latn-RS" dirty="0"/>
              <a:t>Критеријум </a:t>
            </a:r>
            <a:r>
              <a:rPr lang="sr-Latn-RS" b="1" i="1" dirty="0"/>
              <a:t>сврха казне </a:t>
            </a:r>
            <a:r>
              <a:rPr lang="sr-Latn-RS" dirty="0"/>
              <a:t>има за циљ да се направи разлика између кривичних и чисто административних санкција. </a:t>
            </a:r>
            <a:endParaRPr lang="sr-Cyrl-RS" dirty="0" smtClean="0"/>
          </a:p>
          <a:p>
            <a:pPr algn="just"/>
            <a:r>
              <a:rPr lang="sr-Latn-RS" dirty="0"/>
              <a:t>Када се, пак, у неком предмету ради о казни чија је суштина да се лице одврати од понављања вршења кривичног дела, онда је таква казна у сфери кривичног права. </a:t>
            </a:r>
            <a:endParaRPr lang="sr-Cyrl-RS" dirty="0" smtClean="0"/>
          </a:p>
          <a:p>
            <a:pPr algn="just"/>
            <a:r>
              <a:rPr lang="sr-Cyrl-RS" dirty="0" smtClean="0"/>
              <a:t>У</a:t>
            </a:r>
            <a:r>
              <a:rPr lang="sr-Latn-RS" dirty="0" smtClean="0"/>
              <a:t>колико </a:t>
            </a:r>
            <a:r>
              <a:rPr lang="sr-Latn-RS" dirty="0"/>
              <a:t>је реч о материјалној накнади учињене </a:t>
            </a:r>
            <a:r>
              <a:rPr lang="sr-Latn-RS" dirty="0" smtClean="0"/>
              <a:t>штете</a:t>
            </a:r>
            <a:r>
              <a:rPr lang="sr-Cyrl-RS" dirty="0" smtClean="0"/>
              <a:t>, онда таква казна </a:t>
            </a:r>
            <a:r>
              <a:rPr lang="sr-Latn-RS" dirty="0" smtClean="0"/>
              <a:t>неће </a:t>
            </a:r>
            <a:r>
              <a:rPr lang="sr-Latn-RS" dirty="0"/>
              <a:t>бити третирана </a:t>
            </a:r>
            <a:r>
              <a:rPr lang="sr-Cyrl-RS" dirty="0" smtClean="0"/>
              <a:t>у сфери кривичног права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2094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кривичне оптужбе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/>
              <a:t>Ако по сврси казне, на неки случај не може бити примењива одредба </a:t>
            </a:r>
            <a:r>
              <a:rPr lang="sr-Latn-RS" dirty="0" smtClean="0"/>
              <a:t>чл</a:t>
            </a:r>
            <a:r>
              <a:rPr lang="sr-Cyrl-RS" dirty="0" smtClean="0"/>
              <a:t>ана</a:t>
            </a:r>
            <a:r>
              <a:rPr lang="sr-Latn-RS" dirty="0" smtClean="0"/>
              <a:t> 6</a:t>
            </a:r>
            <a:r>
              <a:rPr lang="sr-Cyrl-RS" dirty="0" smtClean="0"/>
              <a:t> </a:t>
            </a:r>
            <a:r>
              <a:rPr lang="sr-Latn-RS" dirty="0" smtClean="0"/>
              <a:t>Конвенције </a:t>
            </a:r>
            <a:r>
              <a:rPr lang="sr-Latn-RS" dirty="0"/>
              <a:t>у смислу кривичне материје, онда се разматра </a:t>
            </a:r>
            <a:r>
              <a:rPr lang="sr-Latn-RS" b="1" i="1" dirty="0"/>
              <a:t>природа</a:t>
            </a:r>
            <a:r>
              <a:rPr lang="sr-Latn-RS" b="1" dirty="0"/>
              <a:t> </a:t>
            </a:r>
            <a:r>
              <a:rPr lang="sr-Latn-RS" b="1" i="1" dirty="0"/>
              <a:t>и тежина казне</a:t>
            </a:r>
            <a:r>
              <a:rPr lang="sr-Latn-RS" dirty="0"/>
              <a:t>. </a:t>
            </a:r>
            <a:endParaRPr lang="sr-Cyrl-RS" dirty="0" smtClean="0"/>
          </a:p>
          <a:p>
            <a:pPr algn="just"/>
            <a:r>
              <a:rPr lang="sr-Latn-RS" dirty="0"/>
              <a:t>Прва је претпоставка да казна лишења слободе спада у кривичну </a:t>
            </a:r>
            <a:r>
              <a:rPr lang="sr-Latn-RS" dirty="0" smtClean="0"/>
              <a:t>сферу </a:t>
            </a:r>
            <a:r>
              <a:rPr lang="sr-Latn-RS" dirty="0"/>
              <a:t>осим када је реч о оним лишењима слободе која по својој природи, трајању или начину извршења нису значајно штетна. </a:t>
            </a:r>
            <a:endParaRPr lang="sr-Cyrl-RS" dirty="0" smtClean="0"/>
          </a:p>
          <a:p>
            <a:pPr algn="just"/>
            <a:r>
              <a:rPr lang="sr-Cyrl-RS" dirty="0" smtClean="0"/>
              <a:t>У неким ситуацијама, с</a:t>
            </a:r>
            <a:r>
              <a:rPr lang="sr-Latn-RS" dirty="0" smtClean="0"/>
              <a:t>ама </a:t>
            </a:r>
            <a:r>
              <a:rPr lang="sr-Latn-RS" dirty="0"/>
              <a:t>могућност лишења слободе може бити довољна за примењивост одредбе </a:t>
            </a:r>
            <a:r>
              <a:rPr lang="sr-Latn-RS" dirty="0" smtClean="0"/>
              <a:t>чл</a:t>
            </a:r>
            <a:r>
              <a:rPr lang="sr-Cyrl-RS" dirty="0" smtClean="0"/>
              <a:t>ана</a:t>
            </a:r>
            <a:r>
              <a:rPr lang="sr-Latn-RS" dirty="0" smtClean="0"/>
              <a:t> 6</a:t>
            </a:r>
            <a:r>
              <a:rPr lang="sr-Cyrl-RS" dirty="0" smtClean="0"/>
              <a:t> </a:t>
            </a:r>
            <a:r>
              <a:rPr lang="sr-Latn-RS" dirty="0" smtClean="0"/>
              <a:t>Ковненције</a:t>
            </a:r>
            <a:r>
              <a:rPr lang="sr-Latn-RS" dirty="0"/>
              <a:t>, без обзира што на крају таквог поступка лице није добило казну лишења </a:t>
            </a:r>
            <a:r>
              <a:rPr lang="sr-Latn-RS" dirty="0" smtClean="0"/>
              <a:t>слободе</a:t>
            </a:r>
            <a:r>
              <a:rPr lang="sr-Cyrl-RS" dirty="0" smtClean="0"/>
              <a:t> </a:t>
            </a:r>
            <a:r>
              <a:rPr lang="sr-Latn-RS" dirty="0" smtClean="0"/>
              <a:t>али </a:t>
            </a:r>
            <a:r>
              <a:rPr lang="sr-Latn-RS" dirty="0"/>
              <a:t>је постојала таква могућност.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7318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кривичне оптужбе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Под појмом </a:t>
            </a:r>
            <a:r>
              <a:rPr lang="sr-Latn-RS" b="1" dirty="0"/>
              <a:t>кривична оптужба </a:t>
            </a:r>
            <a:r>
              <a:rPr lang="sr-Latn-RS" dirty="0"/>
              <a:t>спадају и следеће </a:t>
            </a:r>
            <a:r>
              <a:rPr lang="sr-Latn-RS" dirty="0" smtClean="0"/>
              <a:t>ситуације: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</a:t>
            </a:r>
            <a:r>
              <a:rPr lang="sr-Latn-RS" dirty="0"/>
              <a:t>ада је лице први пут испитивано у својству </a:t>
            </a:r>
            <a:r>
              <a:rPr lang="sr-Latn-RS" dirty="0" smtClean="0"/>
              <a:t>осумњиченог;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</a:t>
            </a:r>
            <a:r>
              <a:rPr lang="sr-Latn-RS" dirty="0"/>
              <a:t>ада је издат налог за хапшење лица због почињеног кривичног </a:t>
            </a:r>
            <a:r>
              <a:rPr lang="sr-Latn-RS" dirty="0" smtClean="0"/>
              <a:t>дела;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</a:t>
            </a:r>
            <a:r>
              <a:rPr lang="sr-Latn-RS" dirty="0"/>
              <a:t>ада је лице званично обавештено да се против њега води кривични </a:t>
            </a:r>
            <a:r>
              <a:rPr lang="sr-Latn-RS" dirty="0" smtClean="0"/>
              <a:t>поступак;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</a:t>
            </a:r>
            <a:r>
              <a:rPr lang="sr-Latn-RS" dirty="0"/>
              <a:t>ада истражни органи који се баве царинским прекршајима захтевају од неког лица да предочи доказе и замрзну његов банковни </a:t>
            </a:r>
            <a:r>
              <a:rPr lang="sr-Latn-RS" dirty="0" smtClean="0"/>
              <a:t>рачун;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</a:t>
            </a:r>
            <a:r>
              <a:rPr lang="sr-Latn-RS" dirty="0"/>
              <a:t>ада је лице именовало адвоката пошто је тужилац покренуо поступак на основу полицијског извештаја који је против њега покренут.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5846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Јавност расправе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Јавна расправа је суштинска карактеристика права на правично </a:t>
            </a:r>
            <a:r>
              <a:rPr lang="sr-Latn-RS" dirty="0" smtClean="0"/>
              <a:t>суђење</a:t>
            </a:r>
            <a:r>
              <a:rPr lang="sr-Cyrl-RS" dirty="0" smtClean="0"/>
              <a:t>.</a:t>
            </a:r>
          </a:p>
          <a:p>
            <a:pPr algn="just"/>
            <a:r>
              <a:rPr lang="sr-Latn-RS" dirty="0"/>
              <a:t>Јавност је опште правило о вођењу поступка пред </a:t>
            </a:r>
            <a:r>
              <a:rPr lang="sr-Latn-RS" dirty="0" smtClean="0"/>
              <a:t>судом</a:t>
            </a:r>
            <a:r>
              <a:rPr lang="sr-Cyrl-RS" dirty="0" smtClean="0"/>
              <a:t> </a:t>
            </a:r>
            <a:r>
              <a:rPr lang="sr-Latn-RS" dirty="0" smtClean="0"/>
              <a:t>али </a:t>
            </a:r>
            <a:r>
              <a:rPr lang="sr-Latn-RS" dirty="0"/>
              <a:t>од њега постоји и изузетак, односно, могућност да јавност буде искључена током читавог поступка или у једном његовом делу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r>
              <a:rPr lang="sr-Latn-RS" dirty="0"/>
              <a:t>Изузеци у односу на јавну расправу су стандардизовани и тичу се оних ситуација, када је искључење јавности у интересу морала, јавног реда или националне безбедности у демократском друштву, када то захтевају интереси малолетника или заштита приватног живота странака или да не би, у конкретним околностима, дошло до повреде интереса правде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7226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Јавност расправе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Не постоји општи захтев да се пред апелационим судом одвија усмени </a:t>
            </a:r>
            <a:r>
              <a:rPr lang="sr-Latn-RS" dirty="0" smtClean="0"/>
              <a:t>претрес</a:t>
            </a:r>
            <a:r>
              <a:rPr lang="sr-Cyrl-RS" dirty="0" smtClean="0"/>
              <a:t> осим </a:t>
            </a:r>
            <a:r>
              <a:rPr lang="sr-Latn-RS" dirty="0" smtClean="0"/>
              <a:t>када </a:t>
            </a:r>
            <a:r>
              <a:rPr lang="sr-Latn-RS" dirty="0"/>
              <a:t>апелациони суд одбацује жалбу на основу права.</a:t>
            </a:r>
          </a:p>
          <a:p>
            <a:pPr algn="just"/>
            <a:r>
              <a:rPr lang="sr-Latn-RS" dirty="0"/>
              <a:t>Међутим, када апелациони суд мора да се позабави и чињеницама и </a:t>
            </a:r>
            <a:r>
              <a:rPr lang="sr-Latn-RS" dirty="0" smtClean="0"/>
              <a:t>правом</a:t>
            </a:r>
            <a:r>
              <a:rPr lang="sr-Cyrl-RS" dirty="0" smtClean="0"/>
              <a:t> </a:t>
            </a:r>
            <a:r>
              <a:rPr lang="sr-Latn-RS" dirty="0" smtClean="0"/>
              <a:t>као </a:t>
            </a:r>
            <a:r>
              <a:rPr lang="sr-Latn-RS" dirty="0"/>
              <a:t>и да одлучи о кривици или невиности оптуженог </a:t>
            </a:r>
            <a:r>
              <a:rPr lang="sr-Latn-RS" dirty="0" smtClean="0"/>
              <a:t>лица</a:t>
            </a:r>
            <a:r>
              <a:rPr lang="sr-Cyrl-RS" dirty="0" smtClean="0"/>
              <a:t> </a:t>
            </a:r>
            <a:r>
              <a:rPr lang="sr-Latn-RS" dirty="0" smtClean="0"/>
              <a:t>или </a:t>
            </a:r>
            <a:r>
              <a:rPr lang="sr-Latn-RS" dirty="0"/>
              <a:t>да процени карактер оптуженог приликом преиспитивања казне, </a:t>
            </a:r>
            <a:r>
              <a:rPr lang="sr-Latn-RS" b="1" dirty="0"/>
              <a:t>неопходан</a:t>
            </a:r>
            <a:r>
              <a:rPr lang="sr-Latn-RS" dirty="0"/>
              <a:t> је усмени претрес</a:t>
            </a:r>
            <a:r>
              <a:rPr lang="sr-Latn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2632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Разумни рок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 smtClean="0"/>
              <a:t>Време </a:t>
            </a:r>
            <a:r>
              <a:rPr lang="sr-Latn-RS" dirty="0"/>
              <a:t>за разумни рок се у </a:t>
            </a:r>
            <a:r>
              <a:rPr lang="sr-Latn-RS" b="1" dirty="0"/>
              <a:t>грађанскоправним поступцима </a:t>
            </a:r>
            <a:r>
              <a:rPr lang="sr-Latn-RS" dirty="0"/>
              <a:t>рачуна од тренутка покретања поступка а у </a:t>
            </a:r>
            <a:r>
              <a:rPr lang="sr-Latn-RS" b="1" dirty="0"/>
              <a:t>кривичноправним</a:t>
            </a:r>
            <a:r>
              <a:rPr lang="sr-Latn-RS" dirty="0"/>
              <a:t> од тренутка подизања оптужбе. </a:t>
            </a:r>
            <a:endParaRPr lang="sr-Cyrl-RS" dirty="0" smtClean="0"/>
          </a:p>
          <a:p>
            <a:pPr algn="just"/>
            <a:r>
              <a:rPr lang="sr-Latn-RS" dirty="0"/>
              <a:t>Рок престаје да тече када је поступак окончан на највишој могућој судској инстанци, односно, када је одлука правноснажна и када је пресуда извршена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r>
              <a:rPr lang="sr-Latn-RS" dirty="0"/>
              <a:t>Приликом оцењивања дужине трајања рока и да ли је он разуман или не, Суд узима у обзир следеће чиниоце: сложеност предмета, понашање подносиоца представке, понашање судских и управних органа државе ка</a:t>
            </a:r>
            <a:r>
              <a:rPr lang="sr-Cyrl-RS" dirty="0"/>
              <a:t>о </a:t>
            </a:r>
            <a:r>
              <a:rPr lang="sr-Latn-RS" dirty="0"/>
              <a:t>и то које је право подносиоца у самом предмету угрожено</a:t>
            </a:r>
            <a:r>
              <a:rPr lang="sr-Latn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2777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Независан и непристрасан суд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b="1" dirty="0"/>
              <a:t>Независност суда</a:t>
            </a:r>
            <a:r>
              <a:rPr lang="sr-Latn-RS" dirty="0"/>
              <a:t>, Европски суд разматра на основу следећих чинилаца: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</a:t>
            </a:r>
            <a:r>
              <a:rPr lang="sr-Latn-RS" dirty="0"/>
              <a:t>ачин постављања </a:t>
            </a:r>
            <a:r>
              <a:rPr lang="sr-Latn-RS" dirty="0" smtClean="0"/>
              <a:t>судија;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т</a:t>
            </a:r>
            <a:r>
              <a:rPr lang="sr-Latn-RS" dirty="0"/>
              <a:t>рајање </a:t>
            </a:r>
            <a:r>
              <a:rPr lang="sr-Latn-RS" dirty="0" smtClean="0"/>
              <a:t>мандата;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</a:t>
            </a:r>
            <a:r>
              <a:rPr lang="sr-Latn-RS" dirty="0"/>
              <a:t>остојање гаранција које штите од спољног </a:t>
            </a:r>
            <a:r>
              <a:rPr lang="sr-Latn-RS" dirty="0" smtClean="0"/>
              <a:t>притиска;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д</a:t>
            </a:r>
            <a:r>
              <a:rPr lang="sr-Latn-RS" dirty="0"/>
              <a:t>а ли судско тело оставља утисак независног тела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RS" dirty="0"/>
              <a:t>Непристрасност може бити субјективна и објективна. 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RS" dirty="0"/>
              <a:t>Да би се доказала субјективна непристрасност, Европски суд захтева доказе конкретне пристрасности. </a:t>
            </a: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113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Независан и непристрасан суд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dirty="0"/>
              <a:t>Све док се не докаже супротно, </a:t>
            </a:r>
            <a:r>
              <a:rPr lang="sr-Latn-RS" b="1" dirty="0"/>
              <a:t>претпоставља се да постоји </a:t>
            </a:r>
            <a:r>
              <a:rPr lang="sr-Latn-RS" dirty="0"/>
              <a:t>лична непристрасност прописно постављеног судије. </a:t>
            </a:r>
            <a:endParaRPr lang="sr-Cyrl-RS" dirty="0" smtClean="0"/>
          </a:p>
          <a:p>
            <a:pPr algn="just"/>
            <a:r>
              <a:rPr lang="sr-Latn-RS" dirty="0"/>
              <a:t>Тест објективне непристрасности подразумева да се </a:t>
            </a:r>
            <a:r>
              <a:rPr lang="sr-Latn-RS" dirty="0" smtClean="0"/>
              <a:t>утв</a:t>
            </a:r>
            <a:r>
              <a:rPr lang="sr-Cyrl-RS" dirty="0" smtClean="0"/>
              <a:t>рди </a:t>
            </a:r>
            <a:r>
              <a:rPr lang="sr-Latn-RS" dirty="0" smtClean="0"/>
              <a:t>да </a:t>
            </a:r>
            <a:r>
              <a:rPr lang="sr-Latn-RS" dirty="0"/>
              <a:t>ли је било доказивих чињеница које могу узроковати сумњу у </a:t>
            </a:r>
            <a:r>
              <a:rPr lang="sr-Latn-RS" dirty="0" smtClean="0"/>
              <a:t> непристрасност</a:t>
            </a:r>
            <a:r>
              <a:rPr lang="sr-Cyrl-RS" dirty="0" smtClean="0"/>
              <a:t> судије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14910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Правична расправа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b="1" dirty="0"/>
              <a:t>Правична расправа</a:t>
            </a:r>
            <a:r>
              <a:rPr lang="sr-Latn-RS" dirty="0"/>
              <a:t> </a:t>
            </a:r>
            <a:r>
              <a:rPr lang="sr-Latn-RS" dirty="0" smtClean="0"/>
              <a:t>обухвата</a:t>
            </a:r>
            <a:r>
              <a:rPr lang="sr-Cyrl-RS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п</a:t>
            </a:r>
            <a:r>
              <a:rPr lang="sr-Cyrl-RS" dirty="0" smtClean="0"/>
              <a:t>раво на </a:t>
            </a:r>
            <a:r>
              <a:rPr lang="sr-Latn-RS" dirty="0" smtClean="0"/>
              <a:t>приступ суду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право </a:t>
            </a:r>
            <a:r>
              <a:rPr lang="sr-Latn-RS" dirty="0"/>
              <a:t>на расправу у присуству </a:t>
            </a:r>
            <a:r>
              <a:rPr lang="sr-Latn-RS" dirty="0" smtClean="0"/>
              <a:t>оптуженог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право </a:t>
            </a:r>
            <a:r>
              <a:rPr lang="sr-Latn-RS" dirty="0"/>
              <a:t>лица да не оптужује </a:t>
            </a:r>
            <a:r>
              <a:rPr lang="sr-Latn-RS" dirty="0" smtClean="0"/>
              <a:t>само</a:t>
            </a:r>
            <a:r>
              <a:rPr lang="sr-Cyrl-RS" dirty="0" smtClean="0"/>
              <a:t>г</a:t>
            </a:r>
            <a:r>
              <a:rPr lang="sr-Latn-RS" dirty="0" smtClean="0"/>
              <a:t> себе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једнакост странака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право </a:t>
            </a:r>
            <a:r>
              <a:rPr lang="sr-Latn-RS" dirty="0"/>
              <a:t>на акузаторни </a:t>
            </a:r>
            <a:r>
              <a:rPr lang="sr-Latn-RS" dirty="0" smtClean="0"/>
              <a:t>поступак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право </a:t>
            </a:r>
            <a:r>
              <a:rPr lang="sr-Latn-RS" dirty="0"/>
              <a:t>на образложену пресуду.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722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Правична расправа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Право на приступ суду није апсолутно право. </a:t>
            </a:r>
            <a:endParaRPr lang="sr-Cyrl-RS" dirty="0" smtClean="0"/>
          </a:p>
          <a:p>
            <a:pPr algn="just"/>
            <a:r>
              <a:rPr lang="sr-Latn-RS" dirty="0" smtClean="0"/>
              <a:t>Право </a:t>
            </a:r>
            <a:r>
              <a:rPr lang="sr-Latn-RS" dirty="0"/>
              <a:t>на приступ суду може бити ограничено, и то сагласно са чланом </a:t>
            </a:r>
            <a:r>
              <a:rPr lang="sr-Latn-RS" dirty="0" smtClean="0"/>
              <a:t>6</a:t>
            </a:r>
            <a:r>
              <a:rPr lang="sr-Cyrl-RS" dirty="0" smtClean="0"/>
              <a:t> </a:t>
            </a:r>
            <a:r>
              <a:rPr lang="sr-Latn-RS" dirty="0" smtClean="0"/>
              <a:t>Конвенције</a:t>
            </a:r>
            <a:r>
              <a:rPr lang="sr-Latn-RS" dirty="0"/>
              <a:t>, под условом да такво ограничење: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т</a:t>
            </a:r>
            <a:r>
              <a:rPr lang="sr-Latn-RS" dirty="0"/>
              <a:t>ежи легитимном </a:t>
            </a:r>
            <a:r>
              <a:rPr lang="sr-Latn-RS" dirty="0" smtClean="0"/>
              <a:t>циљу;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дефинише</a:t>
            </a:r>
            <a:r>
              <a:rPr lang="sr-Latn-RS" dirty="0" smtClean="0"/>
              <a:t> </a:t>
            </a:r>
            <a:r>
              <a:rPr lang="sr-Latn-RS" dirty="0"/>
              <a:t>разуман однос сразмере између коришћених средстава и циља коме се тежи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П</a:t>
            </a:r>
            <a:r>
              <a:rPr lang="sr-Latn-RS" dirty="0" smtClean="0"/>
              <a:t>рав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Latn-RS" dirty="0"/>
              <a:t>на приступ суду </a:t>
            </a:r>
            <a:r>
              <a:rPr lang="sr-Latn-RS" dirty="0" smtClean="0"/>
              <a:t>не </a:t>
            </a:r>
            <a:r>
              <a:rPr lang="sr-Latn-RS" dirty="0"/>
              <a:t>само да мора </a:t>
            </a:r>
            <a:r>
              <a:rPr lang="sr-Latn-RS" dirty="0" smtClean="0"/>
              <a:t>постојати</a:t>
            </a:r>
            <a:r>
              <a:rPr lang="sr-Cyrl-RS" dirty="0" smtClean="0"/>
              <a:t> </a:t>
            </a:r>
            <a:r>
              <a:rPr lang="sr-Latn-RS" dirty="0" smtClean="0"/>
              <a:t>већ </a:t>
            </a:r>
            <a:r>
              <a:rPr lang="sr-Latn-RS" dirty="0"/>
              <a:t>мора бити и </a:t>
            </a:r>
            <a:r>
              <a:rPr lang="sr-Latn-RS" b="1" dirty="0" smtClean="0"/>
              <a:t>делотворно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316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Право на правично суђење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Свако, током одлучивања о његовим грађанским правима и обавезама или о кривичној оптужби против њега, има право на правичну и јавну расправу у разумном року пред независним и непристрасним судом, образованим на основу закона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r>
              <a:rPr lang="sr-Latn-RS" dirty="0"/>
              <a:t>Пресуда се изриче јавно, али </a:t>
            </a:r>
            <a:r>
              <a:rPr lang="sr-Latn-RS" dirty="0" smtClean="0"/>
              <a:t>се</a:t>
            </a:r>
            <a:r>
              <a:rPr lang="sr-Cyrl-RS" dirty="0" smtClean="0"/>
              <a:t> </a:t>
            </a:r>
            <a:r>
              <a:rPr lang="sr-Latn-RS" dirty="0" smtClean="0"/>
              <a:t>јавност мо</a:t>
            </a:r>
            <a:r>
              <a:rPr lang="sr-Cyrl-RS" dirty="0" smtClean="0"/>
              <a:t>же</a:t>
            </a:r>
            <a:r>
              <a:rPr lang="sr-Latn-RS" dirty="0" smtClean="0"/>
              <a:t> </a:t>
            </a:r>
            <a:r>
              <a:rPr lang="sr-Latn-RS" dirty="0"/>
              <a:t>искључити с целог или с дела суђења у интересу морала, јавног реда или националне безбедности у демократском друштву, када то захтевају интереси малолетника или заштита приватног живота странака, или у мери која је, по мишљењу суда, нужно потребна у посебним околностима када би јавност могла да нашкоди интересима правде</a:t>
            </a:r>
            <a:r>
              <a:rPr lang="sr-Latn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4416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Право на правично суђење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/>
              <a:t>Свако ко је оптужен за кривично дело сматраће се невиним све док се не докаже његова кривица на основу закона.</a:t>
            </a:r>
          </a:p>
          <a:p>
            <a:pPr algn="just"/>
            <a:r>
              <a:rPr lang="sr-Latn-RS" dirty="0"/>
              <a:t>Свако ко је оптужен за кривично дело има следећа минимална </a:t>
            </a:r>
            <a:r>
              <a:rPr lang="sr-Latn-RS" dirty="0" smtClean="0"/>
              <a:t>права: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да </a:t>
            </a:r>
            <a:r>
              <a:rPr lang="sr-Latn-RS" dirty="0"/>
              <a:t>у најкраћем могућем року, подробно и на језику који разуме, буде обавештен о природи и разлозима за оптужбу против </a:t>
            </a:r>
            <a:r>
              <a:rPr lang="sr-Latn-RS" dirty="0" smtClean="0"/>
              <a:t>њега;</a:t>
            </a:r>
            <a:endParaRPr lang="sr-Cyrl-R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да </a:t>
            </a:r>
            <a:r>
              <a:rPr lang="sr-Latn-RS" dirty="0"/>
              <a:t>има довољно времена и могућности за припремање </a:t>
            </a:r>
            <a:r>
              <a:rPr lang="sr-Latn-RS" dirty="0" smtClean="0"/>
              <a:t>одбране;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да </a:t>
            </a:r>
            <a:r>
              <a:rPr lang="sr-Latn-RS" dirty="0"/>
              <a:t>се брани лично или путем браниоца кога сам изабере, или, ако нема довољно средстава да плати за правну помоћ, да ову помоћ добије бесплатно када интереси правде то захтевају;</a:t>
            </a:r>
          </a:p>
          <a:p>
            <a:pPr>
              <a:buFont typeface="Wingdings" panose="05000000000000000000" pitchFamily="2" charset="2"/>
              <a:buChar char="ü"/>
            </a:pP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448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Право на правично суђење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Latn-RS" dirty="0"/>
              <a:t>да испитује сведоке против себе или да постигне да се они испитују и да се обезбеди присуство и саслушање сведока у његову корист под истим условима који важе за оне који сведоче против </a:t>
            </a:r>
            <a:r>
              <a:rPr lang="sr-Latn-RS" dirty="0" smtClean="0"/>
              <a:t>њега;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Latn-RS" dirty="0" smtClean="0"/>
              <a:t>да </a:t>
            </a:r>
            <a:r>
              <a:rPr lang="sr-Latn-RS" dirty="0"/>
              <a:t>добије бесплатну помоћ преводиоца ако не разуме или не говори језик који се употребљава на Суду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Право на правично суђење </a:t>
            </a:r>
            <a:r>
              <a:rPr lang="sr-Latn-RS" dirty="0" smtClean="0"/>
              <a:t>припада </a:t>
            </a:r>
            <a:r>
              <a:rPr lang="sr-Latn-RS" dirty="0"/>
              <a:t>свакоме, сваком лицу (физичком и правном</a:t>
            </a:r>
            <a:r>
              <a:rPr lang="sr-Latn-RS" dirty="0" smtClean="0"/>
              <a:t>)</a:t>
            </a:r>
            <a:r>
              <a:rPr lang="sr-Cyrl-RS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Н</a:t>
            </a:r>
            <a:r>
              <a:rPr lang="sr-Latn-RS" dirty="0" smtClean="0"/>
              <a:t>а </a:t>
            </a:r>
            <a:r>
              <a:rPr lang="sr-Latn-RS" dirty="0"/>
              <a:t>коју врсту поступака </a:t>
            </a:r>
            <a:r>
              <a:rPr lang="sr-Cyrl-RS" dirty="0" smtClean="0"/>
              <a:t>се примењује </a:t>
            </a:r>
            <a:r>
              <a:rPr lang="sr-Latn-RS" dirty="0" smtClean="0"/>
              <a:t>члан </a:t>
            </a:r>
            <a:r>
              <a:rPr lang="sr-Cyrl-RS" dirty="0" smtClean="0"/>
              <a:t>6 Конвенције</a:t>
            </a:r>
            <a:r>
              <a:rPr lang="sr-Latn-RS" dirty="0" smtClean="0"/>
              <a:t>: </a:t>
            </a:r>
            <a:r>
              <a:rPr lang="sr-Latn-RS" dirty="0"/>
              <a:t>да ли само на кривичне или и на кривичне и на грађанске </a:t>
            </a:r>
            <a:r>
              <a:rPr lang="sr-Latn-RS" dirty="0" smtClean="0"/>
              <a:t>поступке</a:t>
            </a:r>
            <a:r>
              <a:rPr lang="sr-Cyrl-RS" dirty="0"/>
              <a:t>?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0769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Право на правично суђење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Било да је реч о одлучивању о грађанским правима или о кривичним оптужбама, примењива је одредба </a:t>
            </a:r>
            <a:r>
              <a:rPr lang="sr-Latn-RS" dirty="0" smtClean="0"/>
              <a:t>чл</a:t>
            </a:r>
            <a:r>
              <a:rPr lang="sr-Cyrl-RS" dirty="0" smtClean="0"/>
              <a:t>ана</a:t>
            </a:r>
            <a:r>
              <a:rPr lang="sr-Latn-RS" dirty="0" smtClean="0"/>
              <a:t> 6</a:t>
            </a:r>
            <a:r>
              <a:rPr lang="sr-Cyrl-RS" dirty="0" smtClean="0"/>
              <a:t> </a:t>
            </a:r>
            <a:r>
              <a:rPr lang="sr-Latn-RS" dirty="0" smtClean="0"/>
              <a:t>Конвенције</a:t>
            </a:r>
            <a:r>
              <a:rPr lang="sr-Latn-RS" dirty="0"/>
              <a:t>. </a:t>
            </a:r>
            <a:endParaRPr lang="sr-Cyrl-RS" dirty="0" smtClean="0"/>
          </a:p>
          <a:p>
            <a:pPr algn="just"/>
            <a:r>
              <a:rPr lang="sr-Latn-RS" dirty="0" smtClean="0"/>
              <a:t>Када </a:t>
            </a:r>
            <a:r>
              <a:rPr lang="sr-Latn-RS" dirty="0"/>
              <a:t>је реч о кривичним предметима, гаранције прописане овим чланом се односе не само на </a:t>
            </a:r>
            <a:r>
              <a:rPr lang="sr-Latn-RS" dirty="0" smtClean="0"/>
              <a:t>суђење</a:t>
            </a:r>
            <a:r>
              <a:rPr lang="sr-Cyrl-RS" dirty="0" smtClean="0"/>
              <a:t> </a:t>
            </a:r>
            <a:r>
              <a:rPr lang="sr-Latn-RS" dirty="0" smtClean="0"/>
              <a:t>већ </a:t>
            </a:r>
            <a:r>
              <a:rPr lang="sr-Latn-RS" dirty="0"/>
              <a:t>и на истрагу која претходи </a:t>
            </a:r>
            <a:r>
              <a:rPr lang="sr-Latn-RS" dirty="0" smtClean="0"/>
              <a:t>суђењу</a:t>
            </a:r>
            <a:r>
              <a:rPr lang="sr-Cyrl-RS" dirty="0" smtClean="0"/>
              <a:t> </a:t>
            </a:r>
            <a:r>
              <a:rPr lang="sr-Latn-RS" dirty="0" smtClean="0"/>
              <a:t>дакле </a:t>
            </a:r>
            <a:r>
              <a:rPr lang="sr-Latn-RS" dirty="0"/>
              <a:t>и на поступке које спроводе полиција и тужилаштво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r>
              <a:rPr lang="sr-Latn-RS" dirty="0"/>
              <a:t>Осим тога, примењивост ове одредбе се односи и на поступке након суђења, који се тичу извршења </a:t>
            </a:r>
            <a:r>
              <a:rPr lang="sr-Latn-RS" dirty="0" smtClean="0"/>
              <a:t>пресуде</a:t>
            </a:r>
            <a:r>
              <a:rPr lang="sr-Cyrl-RS" dirty="0" smtClean="0"/>
              <a:t>.</a:t>
            </a:r>
          </a:p>
          <a:p>
            <a:pPr algn="just"/>
            <a:r>
              <a:rPr lang="sr-Latn-RS" dirty="0"/>
              <a:t>Суд је нагласио да </a:t>
            </a:r>
            <a:r>
              <a:rPr lang="sr-Latn-RS" i="1" dirty="0"/>
              <a:t>суочавање државе са</a:t>
            </a:r>
            <a:r>
              <a:rPr lang="sr-Latn-RS" dirty="0"/>
              <a:t> </a:t>
            </a:r>
            <a:r>
              <a:rPr lang="sr-Latn-RS" i="1" dirty="0"/>
              <a:t>финансијским потешкоћама не може бити оправдање за неизвршавање </a:t>
            </a:r>
            <a:r>
              <a:rPr lang="sr-Latn-RS" i="1" dirty="0" smtClean="0"/>
              <a:t>пресуде</a:t>
            </a:r>
            <a:r>
              <a:rPr lang="sr-Cyrl-RS" i="1" dirty="0" smtClean="0"/>
              <a:t>.</a:t>
            </a:r>
            <a:endParaRPr lang="sr-Latn-RS" dirty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5023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грађанских права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r-Latn-RS" dirty="0"/>
              <a:t>Прво је неопходно утврдити да ли неко одређено право</a:t>
            </a:r>
            <a:r>
              <a:rPr lang="sr-Cyrl-RS" dirty="0"/>
              <a:t>,</a:t>
            </a:r>
            <a:r>
              <a:rPr lang="sr-Latn-RS" dirty="0"/>
              <a:t> које се разматра</a:t>
            </a:r>
            <a:r>
              <a:rPr lang="sr-Cyrl-RS" dirty="0"/>
              <a:t>,</a:t>
            </a:r>
            <a:r>
              <a:rPr lang="sr-Latn-RS" dirty="0"/>
              <a:t> постоји у домаћем законодавству, па након тога </a:t>
            </a:r>
            <a:r>
              <a:rPr lang="sr-Latn-RS" dirty="0" smtClean="0"/>
              <a:t>се</a:t>
            </a:r>
            <a:r>
              <a:rPr lang="sr-Cyrl-RS" dirty="0" smtClean="0"/>
              <a:t> мора</a:t>
            </a:r>
            <a:r>
              <a:rPr lang="sr-Latn-RS" dirty="0" smtClean="0"/>
              <a:t> утврди</a:t>
            </a:r>
            <a:r>
              <a:rPr lang="sr-Cyrl-RS" dirty="0" smtClean="0"/>
              <a:t>ти</a:t>
            </a:r>
            <a:r>
              <a:rPr lang="sr-Latn-RS" dirty="0" smtClean="0"/>
              <a:t> </a:t>
            </a:r>
            <a:r>
              <a:rPr lang="sr-Latn-RS" dirty="0"/>
              <a:t>да ли је то грађанско право или није. </a:t>
            </a:r>
            <a:endParaRPr lang="sr-Cyrl-RS" dirty="0" smtClean="0"/>
          </a:p>
          <a:p>
            <a:pPr algn="just"/>
            <a:r>
              <a:rPr lang="sr-Latn-RS" dirty="0"/>
              <a:t>Приликом утврђивања да ли је право о коме је реч грађанско право у смислу Конвенције, прво се утврђује </a:t>
            </a:r>
            <a:r>
              <a:rPr lang="sr-Latn-RS" b="1" dirty="0"/>
              <a:t>карактер самог права</a:t>
            </a:r>
            <a:r>
              <a:rPr lang="sr-Latn-RS" dirty="0"/>
              <a:t>. </a:t>
            </a:r>
            <a:endParaRPr lang="sr-Cyrl-RS" dirty="0" smtClean="0"/>
          </a:p>
          <a:p>
            <a:pPr algn="just"/>
            <a:r>
              <a:rPr lang="sr-Latn-RS" dirty="0"/>
              <a:t>При томе је ирелевантан, односно, мање је значајан карактер националног законодавства, којим је регулисано одређено право. </a:t>
            </a:r>
            <a:endParaRPr lang="sr-Cyrl-RS" dirty="0" smtClean="0"/>
          </a:p>
          <a:p>
            <a:pPr algn="just"/>
            <a:r>
              <a:rPr lang="sr-Cyrl-RS" dirty="0"/>
              <a:t>Н</a:t>
            </a:r>
            <a:r>
              <a:rPr lang="sr-Latn-RS" dirty="0" smtClean="0"/>
              <a:t>ије </a:t>
            </a:r>
            <a:r>
              <a:rPr lang="sr-Latn-RS" dirty="0"/>
              <a:t>значајно ни то да ли су државни органи наступали </a:t>
            </a:r>
            <a:r>
              <a:rPr lang="sr-Latn-RS" dirty="0" smtClean="0"/>
              <a:t>у</a:t>
            </a:r>
            <a:r>
              <a:rPr lang="sr-Cyrl-RS" dirty="0"/>
              <a:t> </a:t>
            </a:r>
            <a:r>
              <a:rPr lang="sr-Latn-RS" dirty="0" smtClean="0"/>
              <a:t>својству </a:t>
            </a:r>
            <a:r>
              <a:rPr lang="sr-Latn-RS" dirty="0"/>
              <a:t>приватног лица или у сувереном капацитету </a:t>
            </a:r>
            <a:r>
              <a:rPr lang="sr-Latn-RS" dirty="0" smtClean="0"/>
              <a:t>државе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9941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грађанских права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/>
              <a:t>Осим </a:t>
            </a:r>
            <a:r>
              <a:rPr lang="sr-Cyrl-RS" dirty="0" smtClean="0"/>
              <a:t>на </a:t>
            </a:r>
            <a:r>
              <a:rPr lang="sr-Latn-RS" b="1" dirty="0" smtClean="0"/>
              <a:t>имовин</a:t>
            </a:r>
            <a:r>
              <a:rPr lang="sr-Cyrl-RS" b="1" dirty="0" smtClean="0"/>
              <a:t>у</a:t>
            </a:r>
            <a:r>
              <a:rPr lang="sr-Latn-RS" dirty="0" smtClean="0"/>
              <a:t>,</a:t>
            </a:r>
            <a:r>
              <a:rPr lang="sr-Cyrl-RS" dirty="0" smtClean="0"/>
              <a:t> одредба члана 6 Конвенције </a:t>
            </a:r>
            <a:r>
              <a:rPr lang="sr-Latn-RS" dirty="0" smtClean="0"/>
              <a:t>је </a:t>
            </a:r>
            <a:r>
              <a:rPr lang="sr-Latn-RS" dirty="0"/>
              <a:t>примењива и у областима </a:t>
            </a:r>
            <a:r>
              <a:rPr lang="sr-Cyrl-RS" dirty="0" smtClean="0"/>
              <a:t>које су везане за </a:t>
            </a:r>
            <a:r>
              <a:rPr lang="sr-Latn-RS" b="1" dirty="0" smtClean="0"/>
              <a:t>комерцијалн</a:t>
            </a:r>
            <a:r>
              <a:rPr lang="sr-Cyrl-RS" b="1" dirty="0" smtClean="0"/>
              <a:t>е</a:t>
            </a:r>
            <a:r>
              <a:rPr lang="sr-Latn-RS" b="1" dirty="0" smtClean="0"/>
              <a:t> делатности</a:t>
            </a:r>
            <a:r>
              <a:rPr lang="sr-Cyrl-RS" dirty="0" smtClean="0"/>
              <a:t>.</a:t>
            </a:r>
          </a:p>
          <a:p>
            <a:pPr algn="just"/>
            <a:r>
              <a:rPr lang="sr-Cyrl-RS" dirty="0" smtClean="0"/>
              <a:t>Члан 6 Конвенције примењује се 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на </a:t>
            </a:r>
            <a:r>
              <a:rPr lang="sr-Latn-RS" dirty="0" smtClean="0"/>
              <a:t>поступке </a:t>
            </a:r>
            <a:r>
              <a:rPr lang="sr-Latn-RS" dirty="0"/>
              <a:t>који се воде против јавне </a:t>
            </a:r>
            <a:r>
              <a:rPr lang="sr-Latn-RS" dirty="0" smtClean="0"/>
              <a:t>управе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на </a:t>
            </a:r>
            <a:r>
              <a:rPr lang="sr-Latn-RS" dirty="0" smtClean="0"/>
              <a:t>поступке </a:t>
            </a:r>
            <a:r>
              <a:rPr lang="sr-Latn-RS" dirty="0"/>
              <a:t>поводом штете нанете у управном поступку или кривичном </a:t>
            </a:r>
            <a:r>
              <a:rPr lang="sr-Latn-RS" dirty="0" smtClean="0"/>
              <a:t>поступку;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на </a:t>
            </a:r>
            <a:r>
              <a:rPr lang="sr-Latn-RS" dirty="0" smtClean="0"/>
              <a:t>накнаде </a:t>
            </a:r>
            <a:r>
              <a:rPr lang="sr-Latn-RS" dirty="0"/>
              <a:t>због незаконитог притвора после ослобађајуће пресуде у кривичном </a:t>
            </a:r>
            <a:r>
              <a:rPr lang="sr-Latn-RS" dirty="0" smtClean="0"/>
              <a:t>поступку</a:t>
            </a:r>
            <a:r>
              <a:rPr lang="sr-Cyrl-RS" dirty="0" smtClean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на </a:t>
            </a:r>
            <a:r>
              <a:rPr lang="sr-Latn-RS" dirty="0" smtClean="0"/>
              <a:t>право </a:t>
            </a:r>
            <a:r>
              <a:rPr lang="sr-Latn-RS" dirty="0"/>
              <a:t>на повраћај новчаних средстава уплаћених на име пореза</a:t>
            </a:r>
            <a:r>
              <a:rPr lang="sr-Latn-RS" dirty="0" smtClean="0"/>
              <a:t>.</a:t>
            </a:r>
            <a:endParaRPr lang="sr-Cyrl-RS" dirty="0" smtClean="0"/>
          </a:p>
          <a:p>
            <a:pPr algn="just"/>
            <a:endParaRPr lang="sr-Latn-RS" dirty="0"/>
          </a:p>
          <a:p>
            <a:pPr algn="just"/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7000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оптужбе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 smtClean="0"/>
              <a:t>П</a:t>
            </a:r>
            <a:r>
              <a:rPr lang="sr-Cyrl-RS" dirty="0" smtClean="0"/>
              <a:t>рема </a:t>
            </a:r>
            <a:r>
              <a:rPr lang="sr-Latn-RS" dirty="0" smtClean="0"/>
              <a:t> </a:t>
            </a:r>
            <a:r>
              <a:rPr lang="sr-Latn-RS" dirty="0"/>
              <a:t>ставу Суда, </a:t>
            </a:r>
            <a:r>
              <a:rPr lang="sr-Latn-RS" b="1" dirty="0"/>
              <a:t>оптужба</a:t>
            </a:r>
            <a:r>
              <a:rPr lang="sr-Latn-RS" dirty="0"/>
              <a:t> је званично обавештење које надлежни орган власти даје појединцу о наводима да је то лице починило кривично дело или када постоји ситуација која битно утиче на осумњиченог због постојања саме сумње</a:t>
            </a:r>
            <a:r>
              <a:rPr lang="sr-Latn-RS" dirty="0" smtClean="0"/>
              <a:t>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41612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Значење кривичне оптужбе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b="1" dirty="0"/>
              <a:t>К</a:t>
            </a:r>
            <a:r>
              <a:rPr lang="sr-Latn-RS" b="1" dirty="0" smtClean="0"/>
              <a:t>ритеријуми</a:t>
            </a:r>
            <a:r>
              <a:rPr lang="sr-Cyrl-RS" b="1" dirty="0" smtClean="0"/>
              <a:t> </a:t>
            </a:r>
            <a:r>
              <a:rPr lang="sr-Cyrl-RS" dirty="0" smtClean="0"/>
              <a:t>на основу којих се процењује да ли оптужба има карактер кривичне оптужбе су</a:t>
            </a:r>
            <a:r>
              <a:rPr lang="sr-Latn-RS" dirty="0" smtClean="0"/>
              <a:t>:</a:t>
            </a:r>
            <a:endParaRPr lang="sr-Cyrl-R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к</a:t>
            </a:r>
            <a:r>
              <a:rPr lang="sr-Latn-RS" dirty="0" smtClean="0"/>
              <a:t>ласификација </a:t>
            </a:r>
            <a:r>
              <a:rPr lang="sr-Latn-RS" dirty="0"/>
              <a:t>у унутрашњем законодавству и природа извршеног </a:t>
            </a:r>
            <a:r>
              <a:rPr lang="sr-Latn-RS" dirty="0" smtClean="0"/>
              <a:t>дела;</a:t>
            </a:r>
            <a:endParaRPr lang="sr-Cyrl-R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с</a:t>
            </a:r>
            <a:r>
              <a:rPr lang="sr-Latn-RS" dirty="0" smtClean="0"/>
              <a:t>врха казне;</a:t>
            </a:r>
            <a:endParaRPr lang="sr-Cyrl-R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</a:t>
            </a:r>
            <a:r>
              <a:rPr lang="sr-Latn-RS" dirty="0" smtClean="0"/>
              <a:t>рирода </a:t>
            </a:r>
            <a:r>
              <a:rPr lang="sr-Latn-RS" dirty="0"/>
              <a:t>и тежина казне.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RS" dirty="0"/>
              <a:t>Ако је оптужба у унутрашњем праву државе чланице класификована као кривична, онда се аутоматски примењује одредба </a:t>
            </a:r>
            <a:r>
              <a:rPr lang="sr-Latn-RS" dirty="0" smtClean="0"/>
              <a:t>чл</a:t>
            </a:r>
            <a:r>
              <a:rPr lang="sr-Cyrl-RS" dirty="0" smtClean="0"/>
              <a:t>ана </a:t>
            </a:r>
            <a:r>
              <a:rPr lang="sr-Latn-RS" dirty="0" smtClean="0"/>
              <a:t> 6</a:t>
            </a:r>
            <a:r>
              <a:rPr lang="sr-Cyrl-RS" dirty="0" smtClean="0"/>
              <a:t> </a:t>
            </a:r>
            <a:r>
              <a:rPr lang="sr-Latn-RS" dirty="0" smtClean="0"/>
              <a:t>Конвенције.</a:t>
            </a:r>
            <a:endParaRPr lang="sr-Cyrl-RS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sr-Latn-RS" dirty="0"/>
              <a:t>Међутим, ако оптужба у унутрашњем законодавству није оквалификована као кривична, то не значи да није примењива одредба </a:t>
            </a:r>
            <a:r>
              <a:rPr lang="sr-Latn-RS" dirty="0" smtClean="0"/>
              <a:t>чл</a:t>
            </a:r>
            <a:r>
              <a:rPr lang="sr-Cyrl-RS" dirty="0" smtClean="0"/>
              <a:t>ана </a:t>
            </a:r>
            <a:r>
              <a:rPr lang="sr-Latn-RS" dirty="0" smtClean="0"/>
              <a:t> 6</a:t>
            </a:r>
            <a:r>
              <a:rPr lang="sr-Cyrl-RS" dirty="0" smtClean="0"/>
              <a:t> </a:t>
            </a:r>
            <a:r>
              <a:rPr lang="sr-Latn-RS" dirty="0" smtClean="0"/>
              <a:t>Конвенције</a:t>
            </a:r>
            <a:r>
              <a:rPr lang="sr-Latn-RS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sr-Latn-RS" dirty="0"/>
          </a:p>
          <a:p>
            <a:pPr algn="just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3939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698</TotalTime>
  <Words>1491</Words>
  <Application>Microsoft Office PowerPoint</Application>
  <PresentationFormat>Custom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Члан 6 Европске конвенције о заштити људских права и основних слобода</vt:lpstr>
      <vt:lpstr>Право на правично суђење</vt:lpstr>
      <vt:lpstr>Право на правично суђење</vt:lpstr>
      <vt:lpstr>Право на правично суђење</vt:lpstr>
      <vt:lpstr>Право на правично суђење</vt:lpstr>
      <vt:lpstr>Значење грађанских права</vt:lpstr>
      <vt:lpstr>Значење грађанских права</vt:lpstr>
      <vt:lpstr>Значење оптужбе</vt:lpstr>
      <vt:lpstr>Значење кривичне оптужбе</vt:lpstr>
      <vt:lpstr>Значење кривичне оптужбе</vt:lpstr>
      <vt:lpstr>Значење кривичне оптужбе</vt:lpstr>
      <vt:lpstr>Значење кривичне оптужбе</vt:lpstr>
      <vt:lpstr>Јавност расправе</vt:lpstr>
      <vt:lpstr>Јавност расправе</vt:lpstr>
      <vt:lpstr>Разумни рок</vt:lpstr>
      <vt:lpstr>Независан и непристрасан суд</vt:lpstr>
      <vt:lpstr>Независан и непристрасан суд</vt:lpstr>
      <vt:lpstr>Правична расправа</vt:lpstr>
      <vt:lpstr>Правична расправа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Srdjan Djordjevic</cp:lastModifiedBy>
  <cp:revision>76</cp:revision>
  <dcterms:created xsi:type="dcterms:W3CDTF">2020-05-09T16:54:57Z</dcterms:created>
  <dcterms:modified xsi:type="dcterms:W3CDTF">2020-06-02T09:12:33Z</dcterms:modified>
</cp:coreProperties>
</file>