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685800" y="762120"/>
            <a:ext cx="7771680" cy="137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mbria"/>
              </a:rPr>
              <a:t>ZAŠTITA LJUDSKIH PRAVA</a:t>
            </a:r>
            <a:endParaRPr b="0" lang="en-US" sz="4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mbria"/>
              </a:rPr>
              <a:t>NEPOSREDNA I POSREDNA</a:t>
            </a:r>
            <a:endParaRPr b="0" lang="en-US" sz="4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mbria"/>
              </a:rPr>
              <a:t>DISKRIMINACIJA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1371600" y="2362320"/>
            <a:ext cx="6400080" cy="3276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b="0" lang="en-US" sz="1800" spc="-1" strike="noStrike">
                <a:solidFill>
                  <a:srgbClr val="8b8b8b"/>
                </a:solidFill>
                <a:latin typeface="Cambria"/>
              </a:rPr>
              <a:t>PREMA JEDNAKIMA JEDNAKO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b="0" lang="en-US" sz="1800" spc="-1" strike="noStrike">
                <a:solidFill>
                  <a:srgbClr val="8b8b8b"/>
                </a:solidFill>
                <a:latin typeface="Cambria"/>
              </a:rPr>
              <a:t>PREMA NEJEDNAKIMA NEJEDNAKO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endParaRPr b="0" lang="en-US" sz="1800" spc="-1" strike="noStrike">
              <a:latin typeface="Arial"/>
            </a:endParaRPr>
          </a:p>
        </p:txBody>
      </p:sp>
      <p:pic>
        <p:nvPicPr>
          <p:cNvPr id="78" name="Picture 2" descr=""/>
          <p:cNvPicPr/>
          <p:nvPr/>
        </p:nvPicPr>
        <p:blipFill>
          <a:blip r:embed="rId1"/>
          <a:stretch/>
        </p:blipFill>
        <p:spPr>
          <a:xfrm>
            <a:off x="2666880" y="2353320"/>
            <a:ext cx="3809160" cy="30186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mbria"/>
              </a:rPr>
              <a:t>DISKRIMINACIJA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0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</a:rPr>
              <a:t>DISKRIMINACIJA – NEOPRAVDANO, NEOBJEKTIVNO I NERAZUMNO PRAVLJENJE RAZLIKE MEDJU LJUDIMA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</a:rPr>
              <a:t>(pol, rasa, boja kože, jezik, veroispovest, političko ili drugo mišljenje, nacionalno ili društveno poreklo, pripadnost nacionalnoj manjini, imovina, rodjenje ili drugi status)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</a:rPr>
              <a:t>Diskriminaciju može izvršiti svako, može se desiti bilo gde i bilo kome.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Cambria"/>
              </a:rPr>
              <a:t>Diskriminacija može biti neposredna ili posredna, namerna ili počinjena iz neznanja.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1800" spc="-1" strike="noStrike">
              <a:latin typeface="Arial"/>
            </a:endParaRPr>
          </a:p>
        </p:txBody>
      </p:sp>
      <p:pic>
        <p:nvPicPr>
          <p:cNvPr id="81" name="Picture 2" descr=""/>
          <p:cNvPicPr/>
          <p:nvPr/>
        </p:nvPicPr>
        <p:blipFill>
          <a:blip r:embed="rId1"/>
          <a:stretch/>
        </p:blipFill>
        <p:spPr>
          <a:xfrm>
            <a:off x="6095880" y="4770720"/>
            <a:ext cx="1787760" cy="1189440"/>
          </a:xfrm>
          <a:prstGeom prst="rect">
            <a:avLst/>
          </a:prstGeom>
          <a:ln>
            <a:noFill/>
          </a:ln>
        </p:spPr>
      </p:pic>
      <p:pic>
        <p:nvPicPr>
          <p:cNvPr id="82" name="Picture 3" descr=""/>
          <p:cNvPicPr/>
          <p:nvPr/>
        </p:nvPicPr>
        <p:blipFill>
          <a:blip r:embed="rId2"/>
          <a:stretch/>
        </p:blipFill>
        <p:spPr>
          <a:xfrm>
            <a:off x="3429000" y="4760640"/>
            <a:ext cx="1502640" cy="1173600"/>
          </a:xfrm>
          <a:prstGeom prst="rect">
            <a:avLst/>
          </a:prstGeom>
          <a:ln>
            <a:noFill/>
          </a:ln>
        </p:spPr>
      </p:pic>
      <p:pic>
        <p:nvPicPr>
          <p:cNvPr id="83" name="Picture 4" descr=""/>
          <p:cNvPicPr/>
          <p:nvPr/>
        </p:nvPicPr>
        <p:blipFill>
          <a:blip r:embed="rId3"/>
          <a:stretch/>
        </p:blipFill>
        <p:spPr>
          <a:xfrm>
            <a:off x="609480" y="4759560"/>
            <a:ext cx="1370880" cy="12114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mbria"/>
              </a:rPr>
              <a:t>NEPOSREDNA DISKRIMINACIJA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b="1" lang="en-US" sz="1600" spc="-1" strike="noStrike">
                <a:solidFill>
                  <a:srgbClr val="000000"/>
                </a:solidFill>
                <a:latin typeface="Cambria"/>
              </a:rPr>
              <a:t>NEPOSREDNA DISKRIMINACIJA</a:t>
            </a: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b="1" lang="en-US" sz="1600" spc="-1" strike="noStrike">
                <a:solidFill>
                  <a:srgbClr val="000000"/>
                </a:solidFill>
                <a:latin typeface="Cambria"/>
              </a:rPr>
              <a:t>RAZLIČITO POSTUPANJE U JEDNAKIM SITUACIJAMA</a:t>
            </a: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b="0" lang="en-US" sz="16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-"/>
            </a:pPr>
            <a:r>
              <a:rPr b="0" lang="en-US" sz="1600" spc="-1" strike="noStrike">
                <a:solidFill>
                  <a:srgbClr val="000000"/>
                </a:solidFill>
                <a:latin typeface="Cambria"/>
              </a:rPr>
              <a:t>NEPOVOLJNO POSTUPANJE PREMA POJEDINCU ZBOG ODREDJENOG OBELEŽJA</a:t>
            </a:r>
            <a:endParaRPr b="0" lang="en-US" sz="16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-"/>
            </a:pPr>
            <a:r>
              <a:rPr b="0" lang="en-US" sz="1600" spc="-1" strike="noStrike">
                <a:solidFill>
                  <a:srgbClr val="000000"/>
                </a:solidFill>
                <a:latin typeface="Cambria"/>
              </a:rPr>
              <a:t>DA NE POSEDUJE TO OBELEŽJE, PREMA LICU SE NE BI POSTUPALO NEPOVOLJNO</a:t>
            </a:r>
            <a:endParaRPr b="0" lang="en-US" sz="16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-"/>
            </a:pPr>
            <a:r>
              <a:rPr b="0" lang="en-US" sz="1600" spc="-1" strike="noStrike">
                <a:solidFill>
                  <a:srgbClr val="000000"/>
                </a:solidFill>
                <a:latin typeface="Cambria"/>
              </a:rPr>
              <a:t>KOMPARATOR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en-US" sz="1600" spc="-1" strike="noStrike">
                <a:solidFill>
                  <a:srgbClr val="000000"/>
                </a:solidFill>
                <a:latin typeface="Cambria"/>
              </a:rPr>
              <a:t>PRIMER: OSOBA N.N. SE PODVRGLA PROMENI POLA IZ MUŠKOG U ŽENSKI. PREMA ZAKONU, ŽENE SE PENZIONIŠU SA 60 GODINA ŽIVOTA, A MUŠKARCI SA 65. ODBIJEN JOJ JE ZAHTEV. 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en-US" sz="1600" spc="-1" strike="noStrike">
                <a:solidFill>
                  <a:srgbClr val="000000"/>
                </a:solidFill>
                <a:latin typeface="Cambria"/>
              </a:rPr>
              <a:t>PRIMER: FRANCUSKI POLJOPRIVREDNIK ŽIVI U POLJSKOJ. ODBIJEN MU JE PRISTUP SOCIJALNOM OSIGURANJU IAKO JE IZDVAJAO SREDSTVA, JER NIJE POLJSKI POLJOPRIVREDNIK. 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1600" spc="-1" strike="noStrike">
              <a:latin typeface="Arial"/>
            </a:endParaRPr>
          </a:p>
        </p:txBody>
      </p:sp>
      <p:pic>
        <p:nvPicPr>
          <p:cNvPr id="86" name="Picture 4" descr=""/>
          <p:cNvPicPr/>
          <p:nvPr/>
        </p:nvPicPr>
        <p:blipFill>
          <a:blip r:embed="rId1"/>
          <a:stretch/>
        </p:blipFill>
        <p:spPr>
          <a:xfrm>
            <a:off x="3799080" y="2209680"/>
            <a:ext cx="1762920" cy="12186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mbria"/>
              </a:rPr>
              <a:t>POSREDNA DISKRIMINACIJA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b="1" lang="en-US" sz="1600" spc="-1" strike="noStrike">
                <a:solidFill>
                  <a:srgbClr val="000000"/>
                </a:solidFill>
                <a:latin typeface="Cambria"/>
              </a:rPr>
              <a:t>POSREDNA DISKRIMINACIJA</a:t>
            </a: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b="1" lang="en-US" sz="1600" spc="-1" strike="noStrike">
                <a:solidFill>
                  <a:srgbClr val="000000"/>
                </a:solidFill>
                <a:latin typeface="Cambria"/>
              </a:rPr>
              <a:t>ISTO POSTUPANJE PREMA LICIMA U RAZLIČITOJ SITUACIJI</a:t>
            </a: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endParaRPr b="0" lang="en-US" sz="16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-"/>
            </a:pPr>
            <a:r>
              <a:rPr b="0" lang="en-US" sz="1600" spc="-1" strike="noStrike">
                <a:solidFill>
                  <a:srgbClr val="000000"/>
                </a:solidFill>
                <a:latin typeface="Cambria"/>
              </a:rPr>
              <a:t>POSTOJI NAIZGLED NEUTRALNO PRAVILO</a:t>
            </a:r>
            <a:endParaRPr b="0" lang="en-US" sz="16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-"/>
            </a:pPr>
            <a:r>
              <a:rPr b="0" lang="en-US" sz="1600" spc="-1" strike="noStrike">
                <a:solidFill>
                  <a:srgbClr val="000000"/>
                </a:solidFill>
                <a:latin typeface="Cambria"/>
              </a:rPr>
              <a:t>ZNAČAJNO NEGATIVAN UTICAJ NA GRUPU SA ODREDJENIM OBELEŽJIMA</a:t>
            </a:r>
            <a:endParaRPr b="0" lang="en-US" sz="16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-"/>
            </a:pPr>
            <a:r>
              <a:rPr b="0" lang="en-US" sz="1600" spc="-1" strike="noStrike">
                <a:solidFill>
                  <a:srgbClr val="000000"/>
                </a:solidFill>
                <a:latin typeface="Cambria"/>
              </a:rPr>
              <a:t>KAKAV JE ODNOS PREMA OSTALIM LICIMA?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en-US" sz="1600" spc="-1" strike="noStrike">
                <a:solidFill>
                  <a:srgbClr val="000000"/>
                </a:solidFill>
                <a:latin typeface="Cambria"/>
              </a:rPr>
              <a:t>PRIMER: TEST ZA UPIS U SPECIJALNU ŠKOLU JE ISTI ZA SVE KANDIDATE, ALI PRILAGODJEN ČEŠKOM STANOVNIŠTVU. 80-90% ROMSKE DECE NIJE MOGLO DA UPIŠE SPECIJALNU ŠKOLU. 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en-US" sz="1600" spc="-1" strike="noStrike">
                <a:solidFill>
                  <a:srgbClr val="000000"/>
                </a:solidFill>
                <a:latin typeface="Cambria"/>
              </a:rPr>
              <a:t>PRIMER: PENZIJE RADNIKA SA SKRAĆENIM RADNIM VREMENOM SU NIŽE OD PENZIJA RADNIKA SA PUNIM RADNIM VREMENOM. 88% RADNIKA SA SKRAĆENIM RADNIM VREMENOM SU ŽENE. </a:t>
            </a:r>
            <a:endParaRPr b="0" lang="en-US" sz="1600" spc="-1" strike="noStrike">
              <a:latin typeface="Arial"/>
            </a:endParaRPr>
          </a:p>
        </p:txBody>
      </p:sp>
      <p:pic>
        <p:nvPicPr>
          <p:cNvPr id="89" name="Picture 2" descr=""/>
          <p:cNvPicPr/>
          <p:nvPr/>
        </p:nvPicPr>
        <p:blipFill>
          <a:blip r:embed="rId1"/>
          <a:stretch/>
        </p:blipFill>
        <p:spPr>
          <a:xfrm>
            <a:off x="2819520" y="2209680"/>
            <a:ext cx="2971080" cy="14608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mbria"/>
              </a:rPr>
              <a:t>ZAŠTITA LJUDSKIH PRAVA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91" name="Picture 3" descr=""/>
          <p:cNvPicPr/>
          <p:nvPr/>
        </p:nvPicPr>
        <p:blipFill>
          <a:blip r:embed="rId1"/>
          <a:stretch/>
        </p:blipFill>
        <p:spPr>
          <a:xfrm>
            <a:off x="1828800" y="1676520"/>
            <a:ext cx="4990320" cy="24948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Application>LibreOffice/6.0.5.2$Windows_x86 LibreOffice_project/54c8cbb85f300ac59db32fe8a675ff7683cd5a16</Application>
  <Words>282</Words>
  <Paragraphs>37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Srdjan Djordjevic</dc:creator>
  <dc:description/>
  <dc:language>en-US</dc:language>
  <cp:lastModifiedBy/>
  <dcterms:modified xsi:type="dcterms:W3CDTF">2020-04-02T14:45:17Z</dcterms:modified>
  <cp:revision>27</cp:revision>
  <dc:subject/>
  <dc:title>UVOD U LJUDSKA I MANJINSKA PRAVA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5</vt:i4>
  </property>
</Properties>
</file>