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504000" y="5305680"/>
            <a:ext cx="2351880" cy="301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444120" y="5305680"/>
            <a:ext cx="3191760" cy="30168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736480" y="5305680"/>
            <a:ext cx="839520" cy="301680"/>
          </a:xfrm>
          <a:prstGeom prst="rect">
            <a:avLst/>
          </a:prstGeom>
        </p:spPr>
        <p:txBody>
          <a:bodyPr lIns="0" rIns="0" tIns="45000" bIns="45000" anchor="b"/>
          <a:p>
            <a:pPr algn="r">
              <a:lnSpc>
                <a:spcPct val="100000"/>
              </a:lnSpc>
            </a:pPr>
            <a:fld id="{65867EC6-32D1-4145-9EA2-54672923B383}" type="slidenum">
              <a:rPr b="0" lang="en-US" sz="1200" spc="-1" strike="noStrike">
                <a:solidFill>
                  <a:srgbClr val="bcbcbc"/>
                </a:solidFill>
                <a:latin typeface="Book Antiqu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Click to edit the title text format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Click to edit the outline text format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Second Outline Level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Third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0079640" cy="56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f93c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TextShape 2"/>
          <p:cNvSpPr txBox="1"/>
          <p:nvPr/>
        </p:nvSpPr>
        <p:spPr>
          <a:xfrm>
            <a:off x="0" y="74520"/>
            <a:ext cx="9072360" cy="815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e9d596"/>
                </a:solidFill>
                <a:latin typeface="Lucida Sans"/>
              </a:rPr>
              <a:t>ПОЈАМ И ЗНАЧАЈ ПРИНЦИПА РАВНОПРАВНОСТИ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0" y="1236600"/>
            <a:ext cx="9072360" cy="364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- Да ли имате потребу да будете једнаки са другим људима?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- Да ли имате потребу да живите у заједници у којој власт поступа једнако према свима?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Уколико сте потврдно одговорили – то је зато што сте човек.</a:t>
            </a:r>
            <a:endParaRPr b="0" lang="en-US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- Равноправност је морални, филозофски и правни принцип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0" y="0"/>
            <a:ext cx="10079640" cy="56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f93c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Shape 2"/>
          <p:cNvSpPr txBox="1"/>
          <p:nvPr/>
        </p:nvSpPr>
        <p:spPr>
          <a:xfrm>
            <a:off x="0" y="74520"/>
            <a:ext cx="9072360" cy="124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4100" spc="-1" strike="noStrike">
                <a:solidFill>
                  <a:srgbClr val="e9d596"/>
                </a:solidFill>
                <a:latin typeface="Lucida Sans"/>
              </a:rPr>
              <a:t>ПОЈАМ И ЗНАЧАЈ ПРИНЦИПА РАВНОПРАВНОСТИ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3" name="TextShape 3"/>
          <p:cNvSpPr txBox="1"/>
          <p:nvPr/>
        </p:nvSpPr>
        <p:spPr>
          <a:xfrm>
            <a:off x="0" y="1327320"/>
            <a:ext cx="9072360" cy="328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Равноправност је основни правни принцип којим се обезбеђује остваривање основне функције права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Поштовањем равноправности хармонизују се међуљудски односи и односи између власти и појединца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У недемократским режимима угрожен је принцип равноправности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280080" y="29880"/>
            <a:ext cx="9516600" cy="556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10079640" cy="56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f93c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Shape 2"/>
          <p:cNvSpPr txBox="1"/>
          <p:nvPr/>
        </p:nvSpPr>
        <p:spPr>
          <a:xfrm>
            <a:off x="0" y="74520"/>
            <a:ext cx="9072360" cy="124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100" spc="-1" strike="noStrike">
                <a:solidFill>
                  <a:srgbClr val="e9d596"/>
                </a:solidFill>
                <a:latin typeface="Lucida Sans"/>
              </a:rPr>
              <a:t>ПОЈАМ И ЗНАЧАЈ ПРИНЦИПА РАВНОПРАВНОСТИ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47" name="TextShape 3"/>
          <p:cNvSpPr txBox="1"/>
          <p:nvPr/>
        </p:nvSpPr>
        <p:spPr>
          <a:xfrm>
            <a:off x="0" y="1327320"/>
            <a:ext cx="9072360" cy="328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Савремени демократски правни пореци уважавају принцип равноправности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Равноправност се нормативно утврђује темељним правним правилима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10079640" cy="56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f93c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Shape 2"/>
          <p:cNvSpPr txBox="1"/>
          <p:nvPr/>
        </p:nvSpPr>
        <p:spPr>
          <a:xfrm>
            <a:off x="0" y="74520"/>
            <a:ext cx="9072360" cy="124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100" spc="-1" strike="noStrike">
                <a:solidFill>
                  <a:srgbClr val="e9d596"/>
                </a:solidFill>
                <a:latin typeface="Lucida Sans"/>
              </a:rPr>
              <a:t>ПОЈАМ И ЗНАЧАЈ ПРИНЦИПА РАВНОПРАВНОСТИ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TextShape 3"/>
          <p:cNvSpPr txBox="1"/>
          <p:nvPr/>
        </p:nvSpPr>
        <p:spPr>
          <a:xfrm>
            <a:off x="0" y="1327320"/>
            <a:ext cx="9072360" cy="328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Равноправност се утврђује као темељни принцип у унутрашњем и међународном правном поретку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Принцип равноправности се утврђује на два нормативна начина: као посебна уставна норма и као саставни део садржине норми о људским правима и слободама.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-4320"/>
            <a:ext cx="10079640" cy="5673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0" y="0"/>
            <a:ext cx="10079640" cy="56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f93c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Shape 2"/>
          <p:cNvSpPr txBox="1"/>
          <p:nvPr/>
        </p:nvSpPr>
        <p:spPr>
          <a:xfrm>
            <a:off x="0" y="74520"/>
            <a:ext cx="9072360" cy="124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100" spc="-1" strike="noStrike">
                <a:solidFill>
                  <a:srgbClr val="e9d596"/>
                </a:solidFill>
                <a:latin typeface="Lucida Sans"/>
              </a:rPr>
              <a:t>ПОЈАМ И ЗНАЧАЈ ПРИНЦИПА РАВНОПРАВНОСТИ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5" name="TextShape 3"/>
          <p:cNvSpPr txBox="1"/>
          <p:nvPr/>
        </p:nvSpPr>
        <p:spPr>
          <a:xfrm>
            <a:off x="0" y="1327320"/>
            <a:ext cx="9072360" cy="328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Увек разликујте услове и начин остваривања људских права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Услови за остваривање људских права утврђују се уставом, а законом уколико је то уставом прописано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Начин остваривања људских права прописује се законом, а може и уставом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0" y="0"/>
            <a:ext cx="10079640" cy="56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f93c7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Shape 2"/>
          <p:cNvSpPr txBox="1"/>
          <p:nvPr/>
        </p:nvSpPr>
        <p:spPr>
          <a:xfrm>
            <a:off x="0" y="74520"/>
            <a:ext cx="9072360" cy="124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n-US" sz="4100" spc="-1" strike="noStrike">
                <a:solidFill>
                  <a:srgbClr val="e9d596"/>
                </a:solidFill>
                <a:latin typeface="Lucida Sans"/>
              </a:rPr>
              <a:t>ПОЈАМ И ЗНАЧАЈ ПРИНЦИПА РАВНОПРАВНОСТИ</a:t>
            </a:r>
            <a:endParaRPr b="0" lang="en-US" sz="41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9" name="TextShape 3"/>
          <p:cNvSpPr txBox="1"/>
          <p:nvPr/>
        </p:nvSpPr>
        <p:spPr>
          <a:xfrm>
            <a:off x="0" y="1327320"/>
            <a:ext cx="9072360" cy="328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9f9f9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  <a:ea typeface="Microsoft YaHei"/>
              </a:rPr>
              <a:t>Институционална заштита равноправности организује се:</a:t>
            </a:r>
            <a:endParaRPr b="0" lang="en-US" sz="32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  <a:ea typeface="Microsoft YaHei"/>
              </a:rPr>
              <a:t>специјалним институцијама са искључивом надлежношћу заштите равноправности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36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  <a:ea typeface="Microsoft YaHei"/>
              </a:rPr>
              <a:t>постојећим институцијама са општом обавезом заштите равноправности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Application>LibreOffice/6.0.5.2$Windows_x86 LibreOffice_project/54c8cbb85f300ac59db32fe8a675ff7683cd5a16</Application>
  <Words>237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>UltraBook</dc:creator>
  <dc:description/>
  <dc:language>en-US</dc:language>
  <cp:lastModifiedBy/>
  <dcterms:modified xsi:type="dcterms:W3CDTF">2020-03-24T09:05:21Z</dcterms:modified>
  <cp:revision>8</cp:revision>
  <dc:subject/>
  <dc:title>ПОЈАМ И ЗНАЧАЈ ПРИНЦИПА РАВНОПРАВНОСТИ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13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