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Теорија елите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Вежбе из наставног предмета Савремене политичке теорије</a:t>
            </a:r>
          </a:p>
          <a:p>
            <a:r>
              <a:rPr lang="sr-Cyrl-RS" sz="2400" dirty="0" smtClean="0"/>
              <a:t>29.05.2020.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smtClean="0"/>
              <a:t>Вилфредо Парето је рођен 1848. године, а преминуо је 1923. године.</a:t>
            </a:r>
          </a:p>
          <a:p>
            <a:pPr algn="just"/>
            <a:r>
              <a:rPr lang="ru-RU" dirty="0" smtClean="0"/>
              <a:t>У сваком </a:t>
            </a:r>
            <a:r>
              <a:rPr lang="ru-RU" dirty="0"/>
              <a:t>друштву постоје виши (владајући) и нижи слојеви, тј. слојеви </a:t>
            </a:r>
            <a:r>
              <a:rPr lang="ru-RU" dirty="0" smtClean="0"/>
              <a:t>којима се влада.</a:t>
            </a:r>
            <a:endParaRPr lang="ru-RU" dirty="0"/>
          </a:p>
          <a:p>
            <a:pPr algn="just"/>
            <a:r>
              <a:rPr lang="ru-RU" dirty="0" smtClean="0"/>
              <a:t>Сваки </a:t>
            </a:r>
            <a:r>
              <a:rPr lang="ru-RU" dirty="0"/>
              <a:t>социјално-политички покрет води мањина, тј. виши слој (елита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r>
              <a:rPr lang="ru-RU" dirty="0" smtClean="0"/>
              <a:t>Масе увек следе </a:t>
            </a:r>
            <a:r>
              <a:rPr lang="ru-RU" dirty="0"/>
              <a:t>елиту, будући да </a:t>
            </a:r>
            <a:r>
              <a:rPr lang="ru-RU" dirty="0" smtClean="0"/>
              <a:t>елита успева </a:t>
            </a:r>
            <a:r>
              <a:rPr lang="ru-RU" dirty="0"/>
              <a:t>код њих створити </a:t>
            </a:r>
            <a:r>
              <a:rPr lang="ru-RU" dirty="0" smtClean="0"/>
              <a:t>уверење о </a:t>
            </a:r>
            <a:r>
              <a:rPr lang="ru-RU" dirty="0"/>
              <a:t>оправданости свог постојања и </a:t>
            </a:r>
            <a:r>
              <a:rPr lang="ru-RU" dirty="0" smtClean="0"/>
              <a:t>улоге</a:t>
            </a:r>
            <a:r>
              <a:rPr lang="sr-Latn-RS" dirty="0" smtClean="0"/>
              <a:t> </a:t>
            </a:r>
            <a:r>
              <a:rPr lang="ru-RU" dirty="0" smtClean="0"/>
              <a:t>те </a:t>
            </a:r>
            <a:r>
              <a:rPr lang="ru-RU" dirty="0"/>
              <a:t>способности да ту улогу остварује.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683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“Виши</a:t>
            </a:r>
            <a:r>
              <a:rPr lang="ru-RU" dirty="0"/>
              <a:t>” друштвени слој </a:t>
            </a:r>
            <a:r>
              <a:rPr lang="ru-RU" dirty="0" smtClean="0"/>
              <a:t>дели на: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елиту власти </a:t>
            </a:r>
            <a:r>
              <a:rPr lang="ru-RU" dirty="0"/>
              <a:t>- </a:t>
            </a:r>
            <a:r>
              <a:rPr lang="ru-RU" dirty="0" smtClean="0"/>
              <a:t>обухвата </a:t>
            </a:r>
            <a:r>
              <a:rPr lang="ru-RU" dirty="0"/>
              <a:t>индивидуе директно или индиректно ангажоване </a:t>
            </a:r>
            <a:r>
              <a:rPr lang="ru-RU" dirty="0" smtClean="0"/>
              <a:t>на вршењу </a:t>
            </a:r>
            <a:r>
              <a:rPr lang="ru-RU" dirty="0"/>
              <a:t>значајних функција у друштву и </a:t>
            </a:r>
            <a:r>
              <a:rPr lang="ru-RU" dirty="0" smtClean="0"/>
              <a:t>држави;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невладајућу елиту.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“Нижи</a:t>
            </a:r>
            <a:r>
              <a:rPr lang="ru-RU" dirty="0"/>
              <a:t>” друштвени слој, под </a:t>
            </a:r>
            <a:r>
              <a:rPr lang="ru-RU" dirty="0" smtClean="0"/>
              <a:t>којим подразумева </a:t>
            </a:r>
            <a:r>
              <a:rPr lang="ru-RU" dirty="0"/>
              <a:t>“</a:t>
            </a:r>
            <a:r>
              <a:rPr lang="ru-RU" dirty="0" smtClean="0"/>
              <a:t>обичан” </a:t>
            </a:r>
            <a:r>
              <a:rPr lang="ru-RU" dirty="0"/>
              <a:t>народ назива </a:t>
            </a:r>
            <a:r>
              <a:rPr lang="ru-RU" b="1" dirty="0"/>
              <a:t>неелитом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07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Парето развија </a:t>
            </a:r>
            <a:r>
              <a:rPr lang="ru-RU" b="1" dirty="0"/>
              <a:t>теорију о циркулацији (кружењу) елита</a:t>
            </a:r>
            <a:r>
              <a:rPr lang="ru-RU" dirty="0"/>
              <a:t>, тј. теорију по </a:t>
            </a:r>
            <a:r>
              <a:rPr lang="ru-RU" dirty="0" smtClean="0"/>
              <a:t>којој процес </a:t>
            </a:r>
            <a:r>
              <a:rPr lang="ru-RU" dirty="0"/>
              <a:t>регрутовања, мобилности и </a:t>
            </a:r>
            <a:r>
              <a:rPr lang="ru-RU" dirty="0" smtClean="0"/>
              <a:t>смењивања </a:t>
            </a:r>
            <a:r>
              <a:rPr lang="ru-RU" dirty="0"/>
              <a:t>водећих група у </a:t>
            </a:r>
            <a:r>
              <a:rPr lang="ru-RU" dirty="0" smtClean="0"/>
              <a:t>појединим областима </a:t>
            </a:r>
            <a:r>
              <a:rPr lang="ru-RU" dirty="0"/>
              <a:t>друштвених активности непрекидно тече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Посебну пажњу поклања анализи </a:t>
            </a:r>
            <a:r>
              <a:rPr lang="ru-RU" dirty="0"/>
              <a:t>“логичних” и “нелогичних” радњи. </a:t>
            </a:r>
          </a:p>
          <a:p>
            <a:pPr algn="just"/>
            <a:r>
              <a:rPr lang="ru-RU" dirty="0"/>
              <a:t>Л</a:t>
            </a:r>
            <a:r>
              <a:rPr lang="ru-RU" dirty="0" smtClean="0"/>
              <a:t>огичним </a:t>
            </a:r>
            <a:r>
              <a:rPr lang="ru-RU" dirty="0"/>
              <a:t>радњама, </a:t>
            </a:r>
            <a:r>
              <a:rPr lang="ru-RU" dirty="0" smtClean="0"/>
              <a:t>сматра </a:t>
            </a:r>
            <a:r>
              <a:rPr lang="ru-RU" dirty="0"/>
              <a:t>економско понашање 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 </a:t>
            </a:r>
            <a:r>
              <a:rPr lang="ru-RU" dirty="0"/>
              <a:t>“нелогичним” </a:t>
            </a:r>
            <a:r>
              <a:rPr lang="ru-RU" dirty="0" smtClean="0"/>
              <a:t>радњама говори мање прецизно</a:t>
            </a:r>
            <a:r>
              <a:rPr lang="ru-RU" dirty="0"/>
              <a:t>, будући да оне зависе од “контекста” </a:t>
            </a:r>
            <a:r>
              <a:rPr lang="ru-RU" b="1" dirty="0"/>
              <a:t>резидуа</a:t>
            </a:r>
            <a:r>
              <a:rPr lang="ru-RU" dirty="0"/>
              <a:t> (</a:t>
            </a:r>
            <a:r>
              <a:rPr lang="ru-RU" dirty="0" smtClean="0"/>
              <a:t>осећања </a:t>
            </a:r>
            <a:r>
              <a:rPr lang="ru-RU" dirty="0"/>
              <a:t>према </a:t>
            </a:r>
            <a:r>
              <a:rPr lang="ru-RU" dirty="0" smtClean="0"/>
              <a:t>нечему) </a:t>
            </a:r>
            <a:r>
              <a:rPr lang="ru-RU" dirty="0"/>
              <a:t>и њихових “</a:t>
            </a:r>
            <a:r>
              <a:rPr lang="ru-RU" b="1" dirty="0"/>
              <a:t>деривата</a:t>
            </a:r>
            <a:r>
              <a:rPr lang="ru-RU" dirty="0"/>
              <a:t>” (тј. начина на који </a:t>
            </a:r>
            <a:r>
              <a:rPr lang="ru-RU" dirty="0" smtClean="0"/>
              <a:t>се оне </a:t>
            </a:r>
            <a:r>
              <a:rPr lang="ru-RU" dirty="0"/>
              <a:t>“језички исказују</a:t>
            </a:r>
            <a:r>
              <a:rPr lang="ru-RU" dirty="0" smtClean="0"/>
              <a:t>”).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056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Парето </a:t>
            </a:r>
            <a:r>
              <a:rPr lang="ru-RU" b="1" dirty="0"/>
              <a:t>резидуе</a:t>
            </a:r>
            <a:r>
              <a:rPr lang="ru-RU" dirty="0"/>
              <a:t> </a:t>
            </a:r>
            <a:r>
              <a:rPr lang="ru-RU" dirty="0" smtClean="0"/>
              <a:t>дели на </a:t>
            </a:r>
            <a:r>
              <a:rPr lang="ru-RU" dirty="0"/>
              <a:t>шест </a:t>
            </a:r>
            <a:r>
              <a:rPr lang="ru-RU" dirty="0" smtClean="0"/>
              <a:t>група: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омбиновање;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одржавање групе;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ктивност, самоистицање;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руштвеност;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интегритет </a:t>
            </a:r>
            <a:r>
              <a:rPr lang="ru-RU" dirty="0"/>
              <a:t>индивидуе;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полни нагон.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67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Од тога које </a:t>
            </a:r>
            <a:r>
              <a:rPr lang="ru-RU" dirty="0" smtClean="0"/>
              <a:t>радње неко врши битно </a:t>
            </a:r>
            <a:r>
              <a:rPr lang="ru-RU" dirty="0"/>
              <a:t>зависи хоће ли постати </a:t>
            </a:r>
            <a:r>
              <a:rPr lang="ru-RU" dirty="0" smtClean="0"/>
              <a:t>део елите.</a:t>
            </a:r>
          </a:p>
          <a:p>
            <a:pPr algn="just"/>
            <a:r>
              <a:rPr lang="ru-RU" dirty="0" smtClean="0"/>
              <a:t>Бољим </a:t>
            </a:r>
            <a:r>
              <a:rPr lang="ru-RU" dirty="0"/>
              <a:t>од </a:t>
            </a:r>
            <a:r>
              <a:rPr lang="ru-RU" dirty="0" smtClean="0"/>
              <a:t>осталих група </a:t>
            </a:r>
            <a:r>
              <a:rPr lang="ru-RU" dirty="0"/>
              <a:t>у том погледу сматра оне које се </a:t>
            </a:r>
            <a:r>
              <a:rPr lang="ru-RU" dirty="0" smtClean="0"/>
              <a:t>темеље на </a:t>
            </a:r>
            <a:r>
              <a:rPr lang="ru-RU" dirty="0"/>
              <a:t>“</a:t>
            </a:r>
            <a:r>
              <a:rPr lang="ru-RU" dirty="0" smtClean="0"/>
              <a:t>осећањима </a:t>
            </a:r>
            <a:r>
              <a:rPr lang="ru-RU" dirty="0"/>
              <a:t>за одржавање скупине” и “инстинкту комбиновања</a:t>
            </a:r>
            <a:r>
              <a:rPr lang="ru-RU" dirty="0" smtClean="0"/>
              <a:t>”.</a:t>
            </a:r>
          </a:p>
          <a:p>
            <a:pPr algn="just"/>
            <a:r>
              <a:rPr lang="ru-RU" dirty="0"/>
              <a:t>Парето објашњава да су за </a:t>
            </a:r>
            <a:r>
              <a:rPr lang="ru-RU" dirty="0" smtClean="0"/>
              <a:t>освајање власти </a:t>
            </a:r>
            <a:r>
              <a:rPr lang="ru-RU" dirty="0"/>
              <a:t>потребне особине лава, које </a:t>
            </a:r>
            <a:r>
              <a:rPr lang="ru-RU" dirty="0" smtClean="0"/>
              <a:t>подразумевају </a:t>
            </a:r>
            <a:r>
              <a:rPr lang="ru-RU" dirty="0"/>
              <a:t>спремност за употребу </a:t>
            </a:r>
            <a:r>
              <a:rPr lang="ru-RU" dirty="0" smtClean="0"/>
              <a:t>силе те особине </a:t>
            </a:r>
            <a:r>
              <a:rPr lang="ru-RU" dirty="0"/>
              <a:t>лисице, будући да је довитљивост </a:t>
            </a:r>
            <a:r>
              <a:rPr lang="ru-RU" dirty="0" smtClean="0"/>
              <a:t>увек </a:t>
            </a:r>
            <a:r>
              <a:rPr lang="ru-RU" dirty="0"/>
              <a:t>потребна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Владајућа класа настоји да се што дуже одржи на позицији </a:t>
            </a:r>
            <a:r>
              <a:rPr lang="ru-RU" dirty="0" smtClean="0"/>
              <a:t>коју има</a:t>
            </a:r>
            <a:r>
              <a:rPr lang="ru-RU" dirty="0"/>
              <a:t>. Чини то, углавном, на четири начина: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6734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</a:t>
            </a:r>
            <a:r>
              <a:rPr lang="sr-Cyrl-RS" dirty="0" smtClean="0"/>
              <a:t>рво, </a:t>
            </a:r>
            <a:r>
              <a:rPr lang="ru-RU" dirty="0"/>
              <a:t>помоћу породица које долазе из нижих класа и које јој доносе </a:t>
            </a:r>
            <a:r>
              <a:rPr lang="ru-RU" dirty="0" smtClean="0"/>
              <a:t>енергију;</a:t>
            </a:r>
          </a:p>
          <a:p>
            <a:pPr algn="just"/>
            <a:r>
              <a:rPr lang="ru-RU" dirty="0" smtClean="0"/>
              <a:t>друго</a:t>
            </a:r>
            <a:r>
              <a:rPr lang="ru-RU" dirty="0"/>
              <a:t>, тиме што губи своје чланове, који су </a:t>
            </a:r>
            <a:r>
              <a:rPr lang="ru-RU" dirty="0" smtClean="0"/>
              <a:t>пропали, </a:t>
            </a:r>
            <a:r>
              <a:rPr lang="ru-RU" dirty="0"/>
              <a:t>тј. изгубили неко </a:t>
            </a:r>
            <a:r>
              <a:rPr lang="ru-RU" dirty="0" smtClean="0"/>
              <a:t>од својстава </a:t>
            </a:r>
            <a:r>
              <a:rPr lang="ru-RU" dirty="0"/>
              <a:t>које </a:t>
            </a:r>
            <a:r>
              <a:rPr lang="ru-RU" dirty="0" smtClean="0"/>
              <a:t>подразумева припадност </a:t>
            </a:r>
            <a:r>
              <a:rPr lang="ru-RU" dirty="0"/>
              <a:t>елити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т</a:t>
            </a:r>
            <a:r>
              <a:rPr lang="ru-RU" dirty="0" smtClean="0"/>
              <a:t>реће,</a:t>
            </a:r>
            <a:r>
              <a:rPr lang="sr-Cyrl-RS" dirty="0" smtClean="0"/>
              <a:t> наслеђивањем;</a:t>
            </a:r>
          </a:p>
          <a:p>
            <a:pPr algn="just"/>
            <a:r>
              <a:rPr lang="ru-RU" dirty="0"/>
              <a:t>ч</a:t>
            </a:r>
            <a:r>
              <a:rPr lang="ru-RU" dirty="0" smtClean="0"/>
              <a:t>етврто, помоћу широких концесија.</a:t>
            </a:r>
          </a:p>
        </p:txBody>
      </p:sp>
    </p:spTree>
    <p:extLst>
      <p:ext uri="{BB962C8B-B14F-4D97-AF65-F5344CB8AC3E}">
        <p14:creationId xmlns:p14="http://schemas.microsoft.com/office/powerpoint/2010/main" val="247446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Вилфредо Парето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Неминовне су смене елита.</a:t>
            </a:r>
            <a:endParaRPr lang="ru-RU" dirty="0"/>
          </a:p>
          <a:p>
            <a:pPr algn="just"/>
            <a:r>
              <a:rPr lang="ru-RU" dirty="0" smtClean="0"/>
              <a:t>Најмањи век трајања имају аристократије.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1895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Роберт Михелс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Роберт Михелс је рођен 1876. године, а преминуо је 1936. године.</a:t>
            </a:r>
          </a:p>
          <a:p>
            <a:pPr algn="just"/>
            <a:r>
              <a:rPr lang="sr-Cyrl-RS" dirty="0" smtClean="0"/>
              <a:t>Његово најпознатије дело- </a:t>
            </a:r>
            <a:r>
              <a:rPr lang="en-US" dirty="0" smtClean="0"/>
              <a:t>“</a:t>
            </a:r>
            <a:r>
              <a:rPr lang="sr-Cyrl-RS" i="1" dirty="0" smtClean="0"/>
              <a:t>Политичке партије</a:t>
            </a:r>
            <a:r>
              <a:rPr lang="en-US" i="1" dirty="0" smtClean="0"/>
              <a:t>”</a:t>
            </a:r>
            <a:r>
              <a:rPr lang="sr-Cyrl-RS" dirty="0" smtClean="0"/>
              <a:t>, објављено 1911. године.</a:t>
            </a:r>
            <a:endParaRPr lang="en-US" dirty="0" smtClean="0"/>
          </a:p>
          <a:p>
            <a:pPr algn="just"/>
            <a:r>
              <a:rPr lang="ru-RU" dirty="0"/>
              <a:t>Михелс </a:t>
            </a:r>
            <a:r>
              <a:rPr lang="ru-RU" dirty="0" smtClean="0"/>
              <a:t>доста пажње посвећује олигархијским </a:t>
            </a:r>
            <a:r>
              <a:rPr lang="ru-RU" dirty="0"/>
              <a:t>тенденцијама у </a:t>
            </a:r>
            <a:r>
              <a:rPr lang="ru-RU" dirty="0" smtClean="0"/>
              <a:t>демократији.</a:t>
            </a:r>
          </a:p>
          <a:p>
            <a:pPr algn="just"/>
            <a:r>
              <a:rPr lang="ru-RU" dirty="0" smtClean="0"/>
              <a:t>Модерне партије посматра као борбене организације </a:t>
            </a:r>
            <a:r>
              <a:rPr lang="ru-RU" dirty="0"/>
              <a:t>у политичком смислу </a:t>
            </a:r>
            <a:r>
              <a:rPr lang="ru-RU" dirty="0" smtClean="0"/>
              <a:t>речи. Партија се приближава  </a:t>
            </a:r>
            <a:r>
              <a:rPr lang="ru-RU" dirty="0"/>
              <a:t>једној врсти </a:t>
            </a:r>
            <a:r>
              <a:rPr lang="ru-RU" dirty="0" smtClean="0"/>
              <a:t>војничке организације и </a:t>
            </a:r>
            <a:r>
              <a:rPr lang="ru-RU" dirty="0"/>
              <a:t>то не само у структурном већ и у функционалном </a:t>
            </a:r>
            <a:r>
              <a:rPr lang="ru-RU" dirty="0" smtClean="0"/>
              <a:t>погледу.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1442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Роберт Михелс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Михелс </a:t>
            </a:r>
            <a:r>
              <a:rPr lang="ru-RU" dirty="0" smtClean="0"/>
              <a:t>се не </a:t>
            </a:r>
            <a:r>
              <a:rPr lang="ru-RU" dirty="0"/>
              <a:t>бави економском базом </a:t>
            </a:r>
            <a:r>
              <a:rPr lang="ru-RU" dirty="0" smtClean="0"/>
              <a:t>демократије али зато демократију посматра </a:t>
            </a:r>
            <a:r>
              <a:rPr lang="ru-RU" dirty="0"/>
              <a:t>са становишта односа који у њој владају на релацији </a:t>
            </a:r>
            <a:r>
              <a:rPr lang="ru-RU" dirty="0" smtClean="0"/>
              <a:t>управљачи - </a:t>
            </a:r>
            <a:r>
              <a:rPr lang="ru-RU" dirty="0"/>
              <a:t>потчињени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Михелс формулише становиште да је постојање вођа у </a:t>
            </a:r>
            <a:r>
              <a:rPr lang="ru-RU" dirty="0" smtClean="0"/>
              <a:t>принципу својствено </a:t>
            </a:r>
            <a:r>
              <a:rPr lang="ru-RU" dirty="0"/>
              <a:t>свим облицима друштвеног </a:t>
            </a:r>
            <a:r>
              <a:rPr lang="ru-RU" dirty="0" smtClean="0"/>
              <a:t>живота.</a:t>
            </a:r>
          </a:p>
        </p:txBody>
      </p:sp>
    </p:spTree>
    <p:extLst>
      <p:ext uri="{BB962C8B-B14F-4D97-AF65-F5344CB8AC3E}">
        <p14:creationId xmlns:p14="http://schemas.microsoft.com/office/powerpoint/2010/main" val="113312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Теорија елите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Појам елите се може схватити у социолошком смислу и у политиколошком смислу.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Под </a:t>
            </a:r>
            <a:r>
              <a:rPr lang="ru-RU" dirty="0"/>
              <a:t>елитом се, у </a:t>
            </a:r>
            <a:r>
              <a:rPr lang="ru-RU" b="1" dirty="0"/>
              <a:t>социолошком смислу</a:t>
            </a:r>
            <a:r>
              <a:rPr lang="ru-RU" dirty="0"/>
              <a:t>, </a:t>
            </a:r>
            <a:r>
              <a:rPr lang="ru-RU" dirty="0" smtClean="0"/>
              <a:t>подразумева </a:t>
            </a:r>
            <a:r>
              <a:rPr lang="ru-RU" dirty="0"/>
              <a:t>ужа група по </a:t>
            </a:r>
            <a:r>
              <a:rPr lang="ru-RU" dirty="0" smtClean="0"/>
              <a:t>неком основу </a:t>
            </a:r>
            <a:r>
              <a:rPr lang="ru-RU" dirty="0"/>
              <a:t>(богатству, знању или нечему другом) одабраних угледних </a:t>
            </a:r>
            <a:r>
              <a:rPr lang="ru-RU" dirty="0" smtClean="0"/>
              <a:t>припадника једне </a:t>
            </a:r>
            <a:r>
              <a:rPr lang="ru-RU" dirty="0"/>
              <a:t>или више друштвених класа.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b="1" dirty="0"/>
              <a:t>политиколошком смислу </a:t>
            </a:r>
            <a:r>
              <a:rPr lang="ru-RU" dirty="0"/>
              <a:t>под елитом </a:t>
            </a:r>
            <a:r>
              <a:rPr lang="ru-RU" dirty="0" smtClean="0"/>
              <a:t>се подразумева </a:t>
            </a:r>
            <a:r>
              <a:rPr lang="ru-RU" dirty="0"/>
              <a:t>узак слој одабраних, најбољих и најспособнијих </a:t>
            </a:r>
            <a:r>
              <a:rPr lang="ru-RU" dirty="0" smtClean="0"/>
              <a:t>чланова неког друштва.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3884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Теорија елите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У сваком </a:t>
            </a:r>
            <a:r>
              <a:rPr lang="sr-Cyrl-RS" dirty="0" smtClean="0"/>
              <a:t>друштву се појављују две </a:t>
            </a:r>
            <a:r>
              <a:rPr lang="sr-Cyrl-RS" dirty="0"/>
              <a:t>класе </a:t>
            </a:r>
            <a:r>
              <a:rPr lang="sr-Cyrl-RS" dirty="0" smtClean="0"/>
              <a:t>људи: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класа </a:t>
            </a:r>
            <a:r>
              <a:rPr lang="sr-Cyrl-RS" dirty="0"/>
              <a:t>која </a:t>
            </a:r>
            <a:r>
              <a:rPr lang="sr-Cyrl-RS" dirty="0" smtClean="0"/>
              <a:t>влада;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класа </a:t>
            </a:r>
            <a:r>
              <a:rPr lang="sr-Cyrl-RS" dirty="0"/>
              <a:t>којом се влада. 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Класа која влада врши </a:t>
            </a:r>
            <a:r>
              <a:rPr lang="sr-Cyrl-RS" dirty="0"/>
              <a:t>све политичке функције, има монопол власти и ужива предност </a:t>
            </a:r>
            <a:r>
              <a:rPr lang="sr-Cyrl-RS" dirty="0" smtClean="0"/>
              <a:t>коју власт </a:t>
            </a:r>
            <a:r>
              <a:rPr lang="sr-Cyrl-RS" dirty="0"/>
              <a:t>доноси. 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Другу </a:t>
            </a:r>
            <a:r>
              <a:rPr lang="sr-Cyrl-RS" dirty="0"/>
              <a:t>пак, бројнију класу, контролише и њоме управља ова </a:t>
            </a:r>
            <a:r>
              <a:rPr lang="sr-Cyrl-RS" dirty="0" smtClean="0"/>
              <a:t>прва на </a:t>
            </a:r>
            <a:r>
              <a:rPr lang="sr-Cyrl-RS" dirty="0"/>
              <a:t>мање-више легалан и арбитраран </a:t>
            </a:r>
            <a:r>
              <a:rPr lang="sr-Cyrl-RS" dirty="0" smtClean="0"/>
              <a:t>начин.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1838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Теорија елите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Највећи допринос у развоју теорија елите су дали: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Гаетано Моска;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В</a:t>
            </a:r>
            <a:r>
              <a:rPr lang="sr-Cyrl-RS" dirty="0" smtClean="0"/>
              <a:t>илфредо Парето;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Роберт Михелс;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Жорж Сорел;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Фридрих Ниче.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9514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Фридрих Ниче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Фридрих Ниче је рођен 1844. године, а преминуо је 1900. године.</a:t>
            </a:r>
          </a:p>
          <a:p>
            <a:pPr algn="just"/>
            <a:r>
              <a:rPr lang="sr-Cyrl-RS" dirty="0" smtClean="0"/>
              <a:t>Његово најпознатије дело носи назив </a:t>
            </a:r>
            <a:r>
              <a:rPr lang="en-US" dirty="0" smtClean="0"/>
              <a:t>“</a:t>
            </a:r>
            <a:r>
              <a:rPr lang="sr-Cyrl-RS" i="1" dirty="0" smtClean="0"/>
              <a:t>Воља за моћ</a:t>
            </a:r>
            <a:r>
              <a:rPr lang="en-US" i="1" dirty="0" smtClean="0"/>
              <a:t>”</a:t>
            </a:r>
            <a:r>
              <a:rPr lang="sr-Cyrl-RS" dirty="0" smtClean="0"/>
              <a:t>. </a:t>
            </a:r>
            <a:endParaRPr lang="en-US" dirty="0" smtClean="0"/>
          </a:p>
          <a:p>
            <a:pPr algn="just"/>
            <a:r>
              <a:rPr lang="ru-RU" dirty="0"/>
              <a:t>За </a:t>
            </a:r>
            <a:r>
              <a:rPr lang="ru-RU" b="1" dirty="0"/>
              <a:t>државу</a:t>
            </a:r>
            <a:r>
              <a:rPr lang="ru-RU" dirty="0"/>
              <a:t> Ниче каже да је исто што и неорганизовани </a:t>
            </a:r>
            <a:r>
              <a:rPr lang="ru-RU" dirty="0" smtClean="0"/>
              <a:t>неморал- “</a:t>
            </a:r>
            <a:r>
              <a:rPr lang="ru-RU" dirty="0"/>
              <a:t>изнутра: као полиција, казнени закон, класе, трговина породица; </a:t>
            </a:r>
            <a:r>
              <a:rPr lang="ru-RU" dirty="0" smtClean="0"/>
              <a:t>споља: као воља </a:t>
            </a:r>
            <a:r>
              <a:rPr lang="ru-RU" dirty="0"/>
              <a:t>за моћ, воља за ратом, </a:t>
            </a:r>
            <a:r>
              <a:rPr lang="ru-RU" dirty="0" smtClean="0"/>
              <a:t>за војевањем</a:t>
            </a:r>
            <a:r>
              <a:rPr lang="ru-RU" dirty="0"/>
              <a:t>, осветом</a:t>
            </a:r>
            <a:r>
              <a:rPr lang="ru-RU" dirty="0" smtClean="0"/>
              <a:t>”.</a:t>
            </a:r>
          </a:p>
          <a:p>
            <a:pPr algn="just"/>
            <a:r>
              <a:rPr lang="ru-RU" dirty="0"/>
              <a:t>У таквој </a:t>
            </a:r>
            <a:r>
              <a:rPr lang="ru-RU" dirty="0" smtClean="0"/>
              <a:t>држави, чак и </a:t>
            </a:r>
            <a:r>
              <a:rPr lang="ru-RU" dirty="0"/>
              <a:t>за </a:t>
            </a:r>
            <a:r>
              <a:rPr lang="ru-RU" dirty="0" smtClean="0"/>
              <a:t>филозофе, </a:t>
            </a:r>
            <a:r>
              <a:rPr lang="ru-RU" dirty="0"/>
              <a:t>једини тип “савршенства у политици” </a:t>
            </a:r>
            <a:r>
              <a:rPr lang="ru-RU" dirty="0" smtClean="0"/>
              <a:t>представља макијавелизам</a:t>
            </a:r>
            <a:r>
              <a:rPr lang="ru-RU" dirty="0"/>
              <a:t>, и то не било какав макијавелизам већ </a:t>
            </a:r>
            <a:r>
              <a:rPr lang="ru-RU" dirty="0" smtClean="0"/>
              <a:t>чист макијавелизам.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836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Фридрих Ниче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Оштро се противи: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оцијализму;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арламентаризму;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моћи штампе.</a:t>
            </a:r>
            <a:endParaRPr lang="ru-RU" dirty="0"/>
          </a:p>
          <a:p>
            <a:pPr algn="just"/>
            <a:r>
              <a:rPr lang="ru-RU" dirty="0" smtClean="0"/>
              <a:t>То су средства </a:t>
            </a:r>
            <a:r>
              <a:rPr lang="ru-RU" dirty="0"/>
              <a:t>помоћу којих </a:t>
            </a:r>
            <a:r>
              <a:rPr lang="ru-RU" dirty="0" smtClean="0"/>
              <a:t>човек </a:t>
            </a:r>
            <a:r>
              <a:rPr lang="ru-RU" dirty="0"/>
              <a:t>из гомиле постаје господар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99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Гаетано Моска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Гаетано Моска је рођен 1858. године, а преминуо је 1911. године.</a:t>
            </a:r>
          </a:p>
          <a:p>
            <a:pPr algn="just"/>
            <a:r>
              <a:rPr lang="sr-Cyrl-RS" dirty="0" smtClean="0"/>
              <a:t>Његовим најпознатијим делима се сматрају дела </a:t>
            </a:r>
            <a:r>
              <a:rPr lang="en-US" dirty="0" smtClean="0"/>
              <a:t>“</a:t>
            </a:r>
            <a:r>
              <a:rPr lang="sr-Cyrl-RS" i="1" dirty="0" smtClean="0"/>
              <a:t>Првих десет књига Тита Ливија</a:t>
            </a:r>
            <a:r>
              <a:rPr lang="en-US" i="1" dirty="0" smtClean="0"/>
              <a:t>”</a:t>
            </a:r>
            <a:r>
              <a:rPr lang="sr-Cyrl-RS" dirty="0" smtClean="0"/>
              <a:t>, </a:t>
            </a:r>
            <a:r>
              <a:rPr lang="en-US" dirty="0" smtClean="0"/>
              <a:t>“</a:t>
            </a:r>
            <a:r>
              <a:rPr lang="sr-Cyrl-RS" i="1" dirty="0" smtClean="0"/>
              <a:t>Теорија власти и парламентарна владавина</a:t>
            </a:r>
            <a:r>
              <a:rPr lang="en-US" i="1" dirty="0" smtClean="0"/>
              <a:t>”.</a:t>
            </a:r>
          </a:p>
          <a:p>
            <a:pPr algn="just"/>
            <a:r>
              <a:rPr lang="sr-Cyrl-RS" dirty="0" smtClean="0"/>
              <a:t>Постоје два основна законита елемента сваког друштвеног организовања: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мала група која влада, или “политичка класа</a:t>
            </a:r>
            <a:r>
              <a:rPr lang="ru-RU" dirty="0" smtClean="0"/>
              <a:t>”;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велика </a:t>
            </a:r>
            <a:r>
              <a:rPr lang="ru-RU" dirty="0"/>
              <a:t>група над којом се влада, или “класа поданика</a:t>
            </a:r>
            <a:r>
              <a:rPr lang="ru-RU" dirty="0" smtClean="0"/>
              <a:t>”.</a:t>
            </a:r>
            <a:endParaRPr lang="en-U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947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Гаетано Моска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Моска одбацује тезу да је политичка класа у погледу расне </a:t>
            </a:r>
            <a:r>
              <a:rPr lang="ru-RU" dirty="0" smtClean="0"/>
              <a:t>припадности другачија </a:t>
            </a:r>
            <a:r>
              <a:rPr lang="ru-RU" dirty="0"/>
              <a:t>од класе потчињених, да припада другој раси и да се њени </a:t>
            </a:r>
            <a:r>
              <a:rPr lang="ru-RU" dirty="0" smtClean="0"/>
              <a:t>квалитети, као </a:t>
            </a:r>
            <a:r>
              <a:rPr lang="ru-RU" dirty="0"/>
              <a:t>владајуће друштвене групе, одржавају и преносе путем органског </a:t>
            </a:r>
            <a:r>
              <a:rPr lang="ru-RU" dirty="0" smtClean="0"/>
              <a:t>наслеђа.</a:t>
            </a:r>
          </a:p>
          <a:p>
            <a:pPr algn="just"/>
            <a:r>
              <a:rPr lang="ru-RU" dirty="0"/>
              <a:t>Политичке класе, природно, </a:t>
            </a:r>
            <a:r>
              <a:rPr lang="ru-RU" dirty="0" smtClean="0"/>
              <a:t>теже да </a:t>
            </a:r>
            <a:r>
              <a:rPr lang="en-US" i="1" dirty="0" smtClean="0"/>
              <a:t>de facto</a:t>
            </a:r>
            <a:r>
              <a:rPr lang="ru-RU" i="1" dirty="0" smtClean="0"/>
              <a:t> </a:t>
            </a:r>
            <a:r>
              <a:rPr lang="ru-RU" dirty="0"/>
              <a:t>постану </a:t>
            </a:r>
            <a:r>
              <a:rPr lang="ru-RU" dirty="0" smtClean="0"/>
              <a:t>наследне </a:t>
            </a:r>
            <a:r>
              <a:rPr lang="ru-RU" dirty="0"/>
              <a:t>кад то већ не могу </a:t>
            </a:r>
            <a:r>
              <a:rPr lang="en-US" i="1" dirty="0" smtClean="0"/>
              <a:t>de </a:t>
            </a:r>
            <a:r>
              <a:rPr lang="en-US" i="1" dirty="0" err="1" smtClean="0"/>
              <a:t>iure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/>
              <a:t>Политичке </a:t>
            </a:r>
            <a:r>
              <a:rPr lang="ru-RU" dirty="0" smtClean="0"/>
              <a:t>класе нису вечне </a:t>
            </a:r>
            <a:r>
              <a:rPr lang="ru-RU" dirty="0"/>
              <a:t>нити су </a:t>
            </a:r>
            <a:r>
              <a:rPr lang="ru-RU" dirty="0" smtClean="0"/>
              <a:t>заштићене </a:t>
            </a:r>
            <a:r>
              <a:rPr lang="ru-RU" dirty="0"/>
              <a:t>од многих искушења. </a:t>
            </a:r>
          </a:p>
        </p:txBody>
      </p:sp>
    </p:spTree>
    <p:extLst>
      <p:ext uri="{BB962C8B-B14F-4D97-AF65-F5344CB8AC3E}">
        <p14:creationId xmlns:p14="http://schemas.microsoft.com/office/powerpoint/2010/main" val="125936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Гаетано Моска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Оне </a:t>
            </a:r>
            <a:r>
              <a:rPr lang="ru-RU" dirty="0"/>
              <a:t>неизоставно пропадају кад се не могу реализовати они квалитети </a:t>
            </a:r>
            <a:r>
              <a:rPr lang="ru-RU" dirty="0" smtClean="0"/>
              <a:t>због </a:t>
            </a:r>
            <a:r>
              <a:rPr lang="ru-RU" dirty="0"/>
              <a:t>којих </a:t>
            </a:r>
            <a:r>
              <a:rPr lang="ru-RU" dirty="0" smtClean="0"/>
              <a:t>су дошле </a:t>
            </a:r>
            <a:r>
              <a:rPr lang="ru-RU" dirty="0"/>
              <a:t>на власт, када више не могу да обављају оне специјалне задатке које </a:t>
            </a:r>
            <a:r>
              <a:rPr lang="ru-RU" dirty="0" smtClean="0"/>
              <a:t>су раније </a:t>
            </a:r>
            <a:r>
              <a:rPr lang="ru-RU" dirty="0"/>
              <a:t>вршиле или, пак, када њихови </a:t>
            </a:r>
            <a:r>
              <a:rPr lang="ru-RU" dirty="0" smtClean="0"/>
              <a:t>задаци </a:t>
            </a:r>
            <a:r>
              <a:rPr lang="ru-RU" dirty="0"/>
              <a:t>које обављају почну </a:t>
            </a:r>
            <a:r>
              <a:rPr lang="ru-RU" dirty="0" smtClean="0"/>
              <a:t>губити вредност </a:t>
            </a:r>
            <a:r>
              <a:rPr lang="ru-RU" dirty="0"/>
              <a:t>у друштвеној средини у којој </a:t>
            </a:r>
            <a:r>
              <a:rPr lang="ru-RU" dirty="0" smtClean="0"/>
              <a:t>бивствују.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ладајуће </a:t>
            </a:r>
            <a:r>
              <a:rPr lang="ru-RU" dirty="0"/>
              <a:t>класе се не задовољавају само тиме што власт </a:t>
            </a:r>
            <a:r>
              <a:rPr lang="en-US" i="1" dirty="0" smtClean="0"/>
              <a:t>de facto</a:t>
            </a:r>
            <a:r>
              <a:rPr lang="ru-RU" i="1" dirty="0" smtClean="0"/>
              <a:t> </a:t>
            </a:r>
            <a:r>
              <a:rPr lang="ru-RU" dirty="0" smtClean="0"/>
              <a:t>поседују</a:t>
            </a:r>
            <a:r>
              <a:rPr lang="ru-RU" dirty="0"/>
              <a:t>, него се труде да за своју власт нађу неки морални и </a:t>
            </a:r>
            <a:r>
              <a:rPr lang="ru-RU" dirty="0" smtClean="0"/>
              <a:t>исправни основ.</a:t>
            </a:r>
            <a:endParaRPr lang="en-US" dirty="0" smtClean="0"/>
          </a:p>
          <a:p>
            <a:pPr algn="just"/>
            <a:r>
              <a:rPr lang="sr-Cyrl-RS" dirty="0" smtClean="0"/>
              <a:t>Моска ту потребу сврстава под појам </a:t>
            </a:r>
            <a:r>
              <a:rPr lang="en-US" dirty="0" smtClean="0"/>
              <a:t>“</a:t>
            </a:r>
            <a:r>
              <a:rPr lang="sr-Cyrl-RS" b="1" dirty="0" smtClean="0"/>
              <a:t>политичка формула</a:t>
            </a:r>
            <a:r>
              <a:rPr lang="en-US" b="1" dirty="0" smtClean="0"/>
              <a:t>”</a:t>
            </a:r>
            <a:r>
              <a:rPr lang="sr-Cyrl-RS" dirty="0" smtClean="0"/>
              <a:t>.</a:t>
            </a:r>
            <a:endParaRPr lang="ru-RU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1496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657</TotalTime>
  <Words>1013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Теорија елите</vt:lpstr>
      <vt:lpstr>Теорија елите</vt:lpstr>
      <vt:lpstr>Теорија елите</vt:lpstr>
      <vt:lpstr>Теорија елите</vt:lpstr>
      <vt:lpstr>Фридрих Ниче</vt:lpstr>
      <vt:lpstr>Фридрих Ниче</vt:lpstr>
      <vt:lpstr>Гаетано Моска</vt:lpstr>
      <vt:lpstr>Гаетано Моска</vt:lpstr>
      <vt:lpstr>Гаетано Моска</vt:lpstr>
      <vt:lpstr>Вилфредо Парето</vt:lpstr>
      <vt:lpstr>Вилфредо Парето</vt:lpstr>
      <vt:lpstr>Вилфредо Парето</vt:lpstr>
      <vt:lpstr>Вилфредо Парето</vt:lpstr>
      <vt:lpstr>Вилфредо Парето</vt:lpstr>
      <vt:lpstr>Вилфредо Парето</vt:lpstr>
      <vt:lpstr>Вилфредо Парето</vt:lpstr>
      <vt:lpstr>Роберт Михелс</vt:lpstr>
      <vt:lpstr>Роберт Михелс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Srdjan Djordjevic</cp:lastModifiedBy>
  <cp:revision>71</cp:revision>
  <dcterms:created xsi:type="dcterms:W3CDTF">2020-05-09T16:54:57Z</dcterms:created>
  <dcterms:modified xsi:type="dcterms:W3CDTF">2020-05-28T12:40:51Z</dcterms:modified>
</cp:coreProperties>
</file>